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heng (Robin) Liu, Mohammed Abdeen, Kanav Chugh…"/>
          <p:cNvSpPr txBox="1">
            <a:spLocks noGrp="1"/>
          </p:cNvSpPr>
          <p:nvPr>
            <p:ph type="body" idx="21"/>
          </p:nvPr>
        </p:nvSpPr>
        <p:spPr>
          <a:xfrm>
            <a:off x="1206499" y="11372727"/>
            <a:ext cx="21971002" cy="15696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 sz="3200"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t>Cheng (Robin) Liu, Mohammed Abdeen, Kanav Chugh</a:t>
            </a:r>
          </a:p>
          <a:p>
            <a:pPr>
              <a:defRPr sz="3200"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Georgia Institute of Technology</a:t>
            </a:r>
          </a:p>
          <a:p>
            <a:pPr>
              <a:defRPr sz="3200"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20245 AIAA Region II Student Conference, 04/04/2023​</a:t>
            </a:r>
          </a:p>
        </p:txBody>
      </p:sp>
      <p:sp>
        <p:nvSpPr>
          <p:cNvPr id="172" name="Development of a High-Performance Avionics System for Real-Time Guidance and Control in High-Power Vehicles"/>
          <p:cNvSpPr txBox="1">
            <a:spLocks noGrp="1"/>
          </p:cNvSpPr>
          <p:nvPr>
            <p:ph type="ctrTitle"/>
          </p:nvPr>
        </p:nvSpPr>
        <p:spPr>
          <a:xfrm>
            <a:off x="1206498" y="3835605"/>
            <a:ext cx="21971004" cy="4041652"/>
          </a:xfrm>
          <a:prstGeom prst="rect">
            <a:avLst/>
          </a:prstGeom>
        </p:spPr>
        <p:txBody>
          <a:bodyPr/>
          <a:lstStyle>
            <a:lvl1pPr>
              <a:defRPr sz="8000" b="0" spc="-159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r>
              <a:rPr lang="en-US" b="1" dirty="0"/>
              <a:t>Development of a High-Performance Avionics System for Real-Time Guidance and Control in High-Power Vehicles</a:t>
            </a:r>
            <a:endParaRPr b="1" dirty="0"/>
          </a:p>
        </p:txBody>
      </p:sp>
      <p:pic>
        <p:nvPicPr>
          <p:cNvPr id="173" name="GNC-Logo.png" descr="GNC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98" y="1216002"/>
            <a:ext cx="1545840" cy="156962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175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ubsystem | Flight Compu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Flight Computer</a:t>
            </a:r>
          </a:p>
        </p:txBody>
      </p:sp>
      <p:sp>
        <p:nvSpPr>
          <p:cNvPr id="256" name="Impedance Match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Impedance Matching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58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59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sp>
        <p:nvSpPr>
          <p:cNvPr id="260" name="Impedance: the opposition to alternating current caused be reactance and resistance…"/>
          <p:cNvSpPr txBox="1">
            <a:spLocks noGrp="1"/>
          </p:cNvSpPr>
          <p:nvPr>
            <p:ph type="body" idx="1"/>
          </p:nvPr>
        </p:nvSpPr>
        <p:spPr>
          <a:xfrm>
            <a:off x="1206500" y="4066364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Impedance: the opposition to alternating current caused be reactance and resistance</a:t>
            </a:r>
          </a:p>
          <a:p>
            <a:r>
              <a:t>Matching transmission line and load impedance is critical for preserving signal integrity</a:t>
            </a:r>
          </a:p>
          <a:p>
            <a:r>
              <a:t>Impedance matching is important for high speed data protocols</a:t>
            </a:r>
          </a:p>
          <a:p>
            <a:r>
              <a:t>Modifying trace width and length to set transmission line impedance</a:t>
            </a:r>
          </a:p>
        </p:txBody>
      </p:sp>
      <p:grpSp>
        <p:nvGrpSpPr>
          <p:cNvPr id="263" name="Group"/>
          <p:cNvGrpSpPr/>
          <p:nvPr/>
        </p:nvGrpSpPr>
        <p:grpSpPr>
          <a:xfrm>
            <a:off x="11804215" y="9910998"/>
            <a:ext cx="8785063" cy="2974344"/>
            <a:chOff x="0" y="0"/>
            <a:chExt cx="8785061" cy="2974342"/>
          </a:xfrm>
        </p:grpSpPr>
        <p:pic>
          <p:nvPicPr>
            <p:cNvPr id="261" name="vidéo-collée.heic" descr="vidéo-collée.he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785062" cy="2411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Caption"/>
            <p:cNvSpPr/>
            <p:nvPr/>
          </p:nvSpPr>
          <p:spPr>
            <a:xfrm>
              <a:off x="0" y="2512977"/>
              <a:ext cx="8785062" cy="461366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Transmission Line Theory</a:t>
              </a:r>
            </a:p>
          </p:txBody>
        </p:sp>
      </p:grpSp>
      <p:grpSp>
        <p:nvGrpSpPr>
          <p:cNvPr id="266" name="Group"/>
          <p:cNvGrpSpPr/>
          <p:nvPr/>
        </p:nvGrpSpPr>
        <p:grpSpPr>
          <a:xfrm>
            <a:off x="4123238" y="9969338"/>
            <a:ext cx="8122938" cy="2916039"/>
            <a:chOff x="0" y="0"/>
            <a:chExt cx="8122936" cy="2916037"/>
          </a:xfrm>
        </p:grpSpPr>
        <p:pic>
          <p:nvPicPr>
            <p:cNvPr id="264" name="vidéo-collée.heic" descr="vidéo-collée.he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8122937" cy="2353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Caption"/>
            <p:cNvSpPr/>
            <p:nvPr/>
          </p:nvSpPr>
          <p:spPr>
            <a:xfrm>
              <a:off x="0" y="2454671"/>
              <a:ext cx="8122937" cy="461367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Microstructure trace on PCB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ubsystem | Flight Compu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Flight Computer</a:t>
            </a:r>
          </a:p>
        </p:txBody>
      </p:sp>
      <p:sp>
        <p:nvSpPr>
          <p:cNvPr id="269" name="Routing consideration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Routing considerations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71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72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sp>
        <p:nvSpPr>
          <p:cNvPr id="273" name="Routing to reduce Electromagnetic Interference (EMI)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6118334" cy="8256012"/>
          </a:xfrm>
          <a:prstGeom prst="rect">
            <a:avLst/>
          </a:prstGeom>
        </p:spPr>
        <p:txBody>
          <a:bodyPr/>
          <a:lstStyle/>
          <a:p>
            <a:r>
              <a:t>Routing to reduce Electromagnetic Interference (EMI) </a:t>
            </a:r>
          </a:p>
          <a:p>
            <a:r>
              <a:t>Reasonable spacing between traces (respecting impedance configuration)</a:t>
            </a:r>
          </a:p>
          <a:p>
            <a:r>
              <a:t>Surrounding high-frequency signal with ground copper pours</a:t>
            </a:r>
          </a:p>
          <a:p>
            <a:r>
              <a:t>Keeping signal traces reasonably short and parallel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7852091" y="1263247"/>
            <a:ext cx="5181205" cy="5627499"/>
            <a:chOff x="0" y="8060"/>
            <a:chExt cx="5181203" cy="5627498"/>
          </a:xfrm>
        </p:grpSpPr>
        <p:pic>
          <p:nvPicPr>
            <p:cNvPr id="274" name="vidéo-collée.heic" descr="vidéo-collée.heic"/>
            <p:cNvPicPr>
              <a:picLocks noChangeAspect="1"/>
            </p:cNvPicPr>
            <p:nvPr/>
          </p:nvPicPr>
          <p:blipFill>
            <a:blip r:embed="rId2"/>
            <a:srcRect l="1645" r="1642"/>
            <a:stretch>
              <a:fillRect/>
            </a:stretch>
          </p:blipFill>
          <p:spPr>
            <a:xfrm>
              <a:off x="0" y="8060"/>
              <a:ext cx="5181204" cy="505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7" y="0"/>
                  </a:moveTo>
                  <a:cubicBezTo>
                    <a:pt x="2630" y="31"/>
                    <a:pt x="2282" y="91"/>
                    <a:pt x="2004" y="210"/>
                  </a:cubicBezTo>
                  <a:cubicBezTo>
                    <a:pt x="1183" y="516"/>
                    <a:pt x="537" y="1178"/>
                    <a:pt x="238" y="2019"/>
                  </a:cubicBezTo>
                  <a:cubicBezTo>
                    <a:pt x="1" y="2602"/>
                    <a:pt x="0" y="3477"/>
                    <a:pt x="0" y="4935"/>
                  </a:cubicBezTo>
                  <a:lnTo>
                    <a:pt x="0" y="16667"/>
                  </a:lnTo>
                  <a:cubicBezTo>
                    <a:pt x="0" y="18125"/>
                    <a:pt x="1" y="18999"/>
                    <a:pt x="238" y="19583"/>
                  </a:cubicBezTo>
                  <a:cubicBezTo>
                    <a:pt x="537" y="20423"/>
                    <a:pt x="1183" y="21085"/>
                    <a:pt x="2004" y="21391"/>
                  </a:cubicBezTo>
                  <a:cubicBezTo>
                    <a:pt x="2281" y="21510"/>
                    <a:pt x="2629" y="21569"/>
                    <a:pt x="3076" y="21600"/>
                  </a:cubicBezTo>
                  <a:lnTo>
                    <a:pt x="18523" y="21600"/>
                  </a:lnTo>
                  <a:cubicBezTo>
                    <a:pt x="18969" y="21569"/>
                    <a:pt x="19319" y="21510"/>
                    <a:pt x="19596" y="21391"/>
                  </a:cubicBezTo>
                  <a:cubicBezTo>
                    <a:pt x="20417" y="21085"/>
                    <a:pt x="21063" y="20423"/>
                    <a:pt x="21362" y="19583"/>
                  </a:cubicBezTo>
                  <a:cubicBezTo>
                    <a:pt x="21599" y="18999"/>
                    <a:pt x="21600" y="18125"/>
                    <a:pt x="21600" y="16667"/>
                  </a:cubicBezTo>
                  <a:lnTo>
                    <a:pt x="21600" y="4935"/>
                  </a:lnTo>
                  <a:cubicBezTo>
                    <a:pt x="21600" y="3477"/>
                    <a:pt x="21599" y="2602"/>
                    <a:pt x="21362" y="2019"/>
                  </a:cubicBezTo>
                  <a:cubicBezTo>
                    <a:pt x="21063" y="1178"/>
                    <a:pt x="20417" y="516"/>
                    <a:pt x="19596" y="210"/>
                  </a:cubicBezTo>
                  <a:cubicBezTo>
                    <a:pt x="19318" y="91"/>
                    <a:pt x="18968" y="31"/>
                    <a:pt x="18521" y="0"/>
                  </a:cubicBezTo>
                  <a:lnTo>
                    <a:pt x="307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5" name="Caption"/>
            <p:cNvSpPr/>
            <p:nvPr/>
          </p:nvSpPr>
          <p:spPr>
            <a:xfrm>
              <a:off x="0" y="5174193"/>
              <a:ext cx="5181204" cy="461367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SPI routing</a:t>
              </a:r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17687984" y="7717157"/>
            <a:ext cx="5509464" cy="4519810"/>
            <a:chOff x="0" y="0"/>
            <a:chExt cx="5509463" cy="4519809"/>
          </a:xfrm>
        </p:grpSpPr>
        <p:pic>
          <p:nvPicPr>
            <p:cNvPr id="277" name="vidéo-collée.heic" descr="vidéo-collée.heic"/>
            <p:cNvPicPr>
              <a:picLocks noChangeAspect="1"/>
            </p:cNvPicPr>
            <p:nvPr/>
          </p:nvPicPr>
          <p:blipFill>
            <a:blip r:embed="rId3"/>
            <a:srcRect t="674" r="1" b="671"/>
            <a:stretch>
              <a:fillRect/>
            </a:stretch>
          </p:blipFill>
          <p:spPr>
            <a:xfrm>
              <a:off x="396" y="-1"/>
              <a:ext cx="5508626" cy="395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6" y="0"/>
                  </a:moveTo>
                  <a:cubicBezTo>
                    <a:pt x="2512" y="0"/>
                    <a:pt x="1885" y="0"/>
                    <a:pt x="1467" y="243"/>
                  </a:cubicBezTo>
                  <a:cubicBezTo>
                    <a:pt x="866" y="548"/>
                    <a:pt x="392" y="1207"/>
                    <a:pt x="173" y="2045"/>
                  </a:cubicBezTo>
                  <a:cubicBezTo>
                    <a:pt x="5" y="2606"/>
                    <a:pt x="0" y="3463"/>
                    <a:pt x="0" y="4825"/>
                  </a:cubicBezTo>
                  <a:lnTo>
                    <a:pt x="0" y="16775"/>
                  </a:lnTo>
                  <a:cubicBezTo>
                    <a:pt x="0" y="18136"/>
                    <a:pt x="5" y="18992"/>
                    <a:pt x="173" y="19553"/>
                  </a:cubicBezTo>
                  <a:cubicBezTo>
                    <a:pt x="392" y="20391"/>
                    <a:pt x="866" y="21052"/>
                    <a:pt x="1467" y="21357"/>
                  </a:cubicBezTo>
                  <a:cubicBezTo>
                    <a:pt x="1885" y="21600"/>
                    <a:pt x="2512" y="21600"/>
                    <a:pt x="3556" y="21600"/>
                  </a:cubicBezTo>
                  <a:lnTo>
                    <a:pt x="18044" y="21600"/>
                  </a:lnTo>
                  <a:cubicBezTo>
                    <a:pt x="19088" y="21600"/>
                    <a:pt x="19715" y="21600"/>
                    <a:pt x="20133" y="21357"/>
                  </a:cubicBezTo>
                  <a:cubicBezTo>
                    <a:pt x="20734" y="21052"/>
                    <a:pt x="21208" y="20391"/>
                    <a:pt x="21427" y="19553"/>
                  </a:cubicBezTo>
                  <a:cubicBezTo>
                    <a:pt x="21595" y="18992"/>
                    <a:pt x="21600" y="18136"/>
                    <a:pt x="21600" y="16775"/>
                  </a:cubicBezTo>
                  <a:lnTo>
                    <a:pt x="21600" y="4825"/>
                  </a:lnTo>
                  <a:cubicBezTo>
                    <a:pt x="21600" y="3463"/>
                    <a:pt x="21595" y="2606"/>
                    <a:pt x="21427" y="2045"/>
                  </a:cubicBezTo>
                  <a:cubicBezTo>
                    <a:pt x="21208" y="1207"/>
                    <a:pt x="20734" y="548"/>
                    <a:pt x="20133" y="243"/>
                  </a:cubicBezTo>
                  <a:cubicBezTo>
                    <a:pt x="19715" y="0"/>
                    <a:pt x="19088" y="0"/>
                    <a:pt x="18044" y="0"/>
                  </a:cubicBezTo>
                  <a:lnTo>
                    <a:pt x="35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8" name="Caption"/>
            <p:cNvSpPr/>
            <p:nvPr/>
          </p:nvSpPr>
          <p:spPr>
            <a:xfrm>
              <a:off x="0" y="4058443"/>
              <a:ext cx="5509464" cy="461367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Differential pair length tuning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Issue | Misfi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Issue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Misfiring</a:t>
            </a:r>
          </a:p>
        </p:txBody>
      </p:sp>
      <p:sp>
        <p:nvSpPr>
          <p:cNvPr id="282" name="Transient Response Analysis"/>
          <p:cNvSpPr txBox="1">
            <a:spLocks noGrp="1"/>
          </p:cNvSpPr>
          <p:nvPr>
            <p:ph type="body" idx="21"/>
          </p:nvPr>
        </p:nvSpPr>
        <p:spPr>
          <a:xfrm>
            <a:off x="1206500" y="2355185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Transient Response Analysis 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84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85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sp>
        <p:nvSpPr>
          <p:cNvPr id="286" name="Initial issues with pyro arming process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2159165" cy="8256012"/>
          </a:xfrm>
          <a:prstGeom prst="rect">
            <a:avLst/>
          </a:prstGeom>
        </p:spPr>
        <p:txBody>
          <a:bodyPr/>
          <a:lstStyle/>
          <a:p>
            <a:r>
              <a:t>Initial issues with pyro arming process</a:t>
            </a:r>
          </a:p>
          <a:p>
            <a:r>
              <a:t>Voltage spikes on pyro channel during the first 5ms can cause misfire</a:t>
            </a:r>
          </a:p>
          <a:p>
            <a:r>
              <a:t>Fixing the issue by adding a voltage regulator 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14192595" y="1161081"/>
            <a:ext cx="9606147" cy="5724815"/>
            <a:chOff x="0" y="0"/>
            <a:chExt cx="9606146" cy="5724814"/>
          </a:xfrm>
        </p:grpSpPr>
        <p:pic>
          <p:nvPicPr>
            <p:cNvPr id="287" name="vidéo-collée.heic" descr="vidéo-collée.heic"/>
            <p:cNvPicPr>
              <a:picLocks noChangeAspect="1"/>
            </p:cNvPicPr>
            <p:nvPr/>
          </p:nvPicPr>
          <p:blipFill>
            <a:blip r:embed="rId2"/>
            <a:srcRect l="906" t="4974" r="10087" b="10755"/>
            <a:stretch>
              <a:fillRect/>
            </a:stretch>
          </p:blipFill>
          <p:spPr>
            <a:xfrm>
              <a:off x="0" y="-1"/>
              <a:ext cx="9605963" cy="516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61" y="0"/>
                  </a:moveTo>
                  <a:cubicBezTo>
                    <a:pt x="1880" y="0"/>
                    <a:pt x="1412" y="0"/>
                    <a:pt x="1100" y="243"/>
                  </a:cubicBezTo>
                  <a:cubicBezTo>
                    <a:pt x="649" y="548"/>
                    <a:pt x="294" y="1208"/>
                    <a:pt x="130" y="2046"/>
                  </a:cubicBezTo>
                  <a:cubicBezTo>
                    <a:pt x="0" y="2628"/>
                    <a:pt x="0" y="3499"/>
                    <a:pt x="0" y="4953"/>
                  </a:cubicBezTo>
                  <a:lnTo>
                    <a:pt x="0" y="16647"/>
                  </a:lnTo>
                  <a:cubicBezTo>
                    <a:pt x="0" y="18101"/>
                    <a:pt x="0" y="18972"/>
                    <a:pt x="130" y="19554"/>
                  </a:cubicBezTo>
                  <a:cubicBezTo>
                    <a:pt x="294" y="20392"/>
                    <a:pt x="649" y="21052"/>
                    <a:pt x="1100" y="21357"/>
                  </a:cubicBezTo>
                  <a:cubicBezTo>
                    <a:pt x="1412" y="21600"/>
                    <a:pt x="1880" y="21600"/>
                    <a:pt x="2661" y="21600"/>
                  </a:cubicBezTo>
                  <a:lnTo>
                    <a:pt x="18939" y="21600"/>
                  </a:lnTo>
                  <a:cubicBezTo>
                    <a:pt x="19720" y="21600"/>
                    <a:pt x="20188" y="21600"/>
                    <a:pt x="20500" y="21357"/>
                  </a:cubicBezTo>
                  <a:cubicBezTo>
                    <a:pt x="20951" y="21052"/>
                    <a:pt x="21306" y="20392"/>
                    <a:pt x="21470" y="19554"/>
                  </a:cubicBezTo>
                  <a:cubicBezTo>
                    <a:pt x="21600" y="18972"/>
                    <a:pt x="21600" y="18101"/>
                    <a:pt x="21600" y="16647"/>
                  </a:cubicBezTo>
                  <a:lnTo>
                    <a:pt x="21600" y="4953"/>
                  </a:lnTo>
                  <a:cubicBezTo>
                    <a:pt x="21600" y="3499"/>
                    <a:pt x="21600" y="2628"/>
                    <a:pt x="21470" y="2046"/>
                  </a:cubicBezTo>
                  <a:cubicBezTo>
                    <a:pt x="21306" y="1208"/>
                    <a:pt x="20951" y="548"/>
                    <a:pt x="20500" y="243"/>
                  </a:cubicBezTo>
                  <a:cubicBezTo>
                    <a:pt x="20188" y="0"/>
                    <a:pt x="19720" y="0"/>
                    <a:pt x="18939" y="0"/>
                  </a:cubicBezTo>
                  <a:lnTo>
                    <a:pt x="266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8" name="Caption"/>
            <p:cNvSpPr/>
            <p:nvPr/>
          </p:nvSpPr>
          <p:spPr>
            <a:xfrm>
              <a:off x="0" y="5263448"/>
              <a:ext cx="9606147" cy="461367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Initial arming voltage spikes</a:t>
              </a:r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14145367" y="7020987"/>
            <a:ext cx="9700420" cy="5580657"/>
            <a:chOff x="0" y="0"/>
            <a:chExt cx="9700419" cy="5580656"/>
          </a:xfrm>
        </p:grpSpPr>
        <p:pic>
          <p:nvPicPr>
            <p:cNvPr id="290" name="vidéo-collée.heic" descr="vidéo-collée.heic"/>
            <p:cNvPicPr>
              <a:picLocks noChangeAspect="1"/>
            </p:cNvPicPr>
            <p:nvPr/>
          </p:nvPicPr>
          <p:blipFill>
            <a:blip r:embed="rId3"/>
            <a:srcRect l="1540" t="7636" r="10175" b="10595"/>
            <a:stretch>
              <a:fillRect/>
            </a:stretch>
          </p:blipFill>
          <p:spPr>
            <a:xfrm>
              <a:off x="0" y="-1"/>
              <a:ext cx="9700420" cy="501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2" y="0"/>
                  </a:moveTo>
                  <a:cubicBezTo>
                    <a:pt x="1810" y="0"/>
                    <a:pt x="1359" y="0"/>
                    <a:pt x="1059" y="243"/>
                  </a:cubicBezTo>
                  <a:cubicBezTo>
                    <a:pt x="625" y="548"/>
                    <a:pt x="283" y="1209"/>
                    <a:pt x="126" y="2047"/>
                  </a:cubicBezTo>
                  <a:cubicBezTo>
                    <a:pt x="0" y="2628"/>
                    <a:pt x="0" y="3499"/>
                    <a:pt x="0" y="4953"/>
                  </a:cubicBezTo>
                  <a:lnTo>
                    <a:pt x="0" y="16647"/>
                  </a:lnTo>
                  <a:cubicBezTo>
                    <a:pt x="0" y="18101"/>
                    <a:pt x="0" y="18972"/>
                    <a:pt x="126" y="19553"/>
                  </a:cubicBezTo>
                  <a:cubicBezTo>
                    <a:pt x="283" y="20391"/>
                    <a:pt x="625" y="21052"/>
                    <a:pt x="1059" y="21357"/>
                  </a:cubicBezTo>
                  <a:cubicBezTo>
                    <a:pt x="1359" y="21600"/>
                    <a:pt x="1810" y="21600"/>
                    <a:pt x="2562" y="21600"/>
                  </a:cubicBezTo>
                  <a:lnTo>
                    <a:pt x="19038" y="21600"/>
                  </a:lnTo>
                  <a:cubicBezTo>
                    <a:pt x="19790" y="21600"/>
                    <a:pt x="20241" y="21600"/>
                    <a:pt x="20541" y="21357"/>
                  </a:cubicBezTo>
                  <a:cubicBezTo>
                    <a:pt x="20975" y="21052"/>
                    <a:pt x="21317" y="20391"/>
                    <a:pt x="21474" y="19553"/>
                  </a:cubicBezTo>
                  <a:cubicBezTo>
                    <a:pt x="21600" y="18972"/>
                    <a:pt x="21600" y="18101"/>
                    <a:pt x="21600" y="16647"/>
                  </a:cubicBezTo>
                  <a:lnTo>
                    <a:pt x="21600" y="4953"/>
                  </a:lnTo>
                  <a:cubicBezTo>
                    <a:pt x="21600" y="3499"/>
                    <a:pt x="21600" y="2628"/>
                    <a:pt x="21474" y="2047"/>
                  </a:cubicBezTo>
                  <a:cubicBezTo>
                    <a:pt x="21317" y="1209"/>
                    <a:pt x="20975" y="548"/>
                    <a:pt x="20541" y="243"/>
                  </a:cubicBezTo>
                  <a:cubicBezTo>
                    <a:pt x="20241" y="0"/>
                    <a:pt x="19790" y="0"/>
                    <a:pt x="19038" y="0"/>
                  </a:cubicBezTo>
                  <a:lnTo>
                    <a:pt x="256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91" name="Caption"/>
            <p:cNvSpPr/>
            <p:nvPr/>
          </p:nvSpPr>
          <p:spPr>
            <a:xfrm>
              <a:off x="0" y="5119290"/>
              <a:ext cx="9700419" cy="461367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Initial arming eliminated voltage spikes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Issue | Power Co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Issue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Power Coma</a:t>
            </a:r>
          </a:p>
        </p:txBody>
      </p:sp>
      <p:sp>
        <p:nvSpPr>
          <p:cNvPr id="295" name="Load Transient Response"/>
          <p:cNvSpPr txBox="1">
            <a:spLocks noGrp="1"/>
          </p:cNvSpPr>
          <p:nvPr>
            <p:ph type="body" idx="21"/>
          </p:nvPr>
        </p:nvSpPr>
        <p:spPr>
          <a:xfrm>
            <a:off x="1206500" y="2355185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Load Transient Response</a:t>
            </a:r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97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98" name="60 ms power coma occurs when servo actuates, causing jittering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2698658" cy="8256012"/>
          </a:xfrm>
          <a:prstGeom prst="rect">
            <a:avLst/>
          </a:prstGeom>
        </p:spPr>
        <p:txBody>
          <a:bodyPr/>
          <a:lstStyle/>
          <a:p>
            <a:r>
              <a:t>60 ms power coma occurs when servo actuates,</a:t>
            </a:r>
            <a:r>
              <a:rPr>
                <a:solidFill>
                  <a:srgbClr val="E22400"/>
                </a:solidFill>
              </a:rPr>
              <a:t> </a:t>
            </a:r>
            <a:r>
              <a:t>causing jittering</a:t>
            </a:r>
          </a:p>
          <a:p>
            <a:r>
              <a:t>Fixing the issue by connecting a significantly sized capacitor bank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9323281" y="7756316"/>
            <a:ext cx="6465095" cy="3711773"/>
            <a:chOff x="0" y="0"/>
            <a:chExt cx="6465093" cy="3711772"/>
          </a:xfrm>
        </p:grpSpPr>
        <p:pic>
          <p:nvPicPr>
            <p:cNvPr id="299" name="vidéo-collée.heic" descr="vidéo-collée.heic"/>
            <p:cNvPicPr>
              <a:picLocks noChangeAspect="1"/>
            </p:cNvPicPr>
            <p:nvPr/>
          </p:nvPicPr>
          <p:blipFill>
            <a:blip r:embed="rId2"/>
            <a:srcRect l="188" t="13317" r="10410" b="8833"/>
            <a:stretch>
              <a:fillRect/>
            </a:stretch>
          </p:blipFill>
          <p:spPr>
            <a:xfrm>
              <a:off x="-1" y="-1"/>
              <a:ext cx="6465095" cy="314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0" y="0"/>
                  </a:moveTo>
                  <a:cubicBezTo>
                    <a:pt x="1858" y="0"/>
                    <a:pt x="1395" y="0"/>
                    <a:pt x="1086" y="265"/>
                  </a:cubicBezTo>
                  <a:cubicBezTo>
                    <a:pt x="641" y="597"/>
                    <a:pt x="291" y="1317"/>
                    <a:pt x="129" y="2230"/>
                  </a:cubicBezTo>
                  <a:cubicBezTo>
                    <a:pt x="0" y="2864"/>
                    <a:pt x="0" y="3815"/>
                    <a:pt x="0" y="5399"/>
                  </a:cubicBezTo>
                  <a:lnTo>
                    <a:pt x="0" y="16201"/>
                  </a:lnTo>
                  <a:cubicBezTo>
                    <a:pt x="0" y="17785"/>
                    <a:pt x="0" y="18737"/>
                    <a:pt x="129" y="19370"/>
                  </a:cubicBezTo>
                  <a:cubicBezTo>
                    <a:pt x="291" y="20284"/>
                    <a:pt x="641" y="21001"/>
                    <a:pt x="1086" y="21333"/>
                  </a:cubicBezTo>
                  <a:cubicBezTo>
                    <a:pt x="1395" y="21598"/>
                    <a:pt x="1858" y="21600"/>
                    <a:pt x="2630" y="21600"/>
                  </a:cubicBezTo>
                  <a:lnTo>
                    <a:pt x="18971" y="21600"/>
                  </a:lnTo>
                  <a:cubicBezTo>
                    <a:pt x="19742" y="21600"/>
                    <a:pt x="20204" y="21598"/>
                    <a:pt x="20513" y="21333"/>
                  </a:cubicBezTo>
                  <a:cubicBezTo>
                    <a:pt x="20958" y="21001"/>
                    <a:pt x="21308" y="20284"/>
                    <a:pt x="21470" y="19370"/>
                  </a:cubicBezTo>
                  <a:cubicBezTo>
                    <a:pt x="21599" y="18737"/>
                    <a:pt x="21600" y="17785"/>
                    <a:pt x="21600" y="16201"/>
                  </a:cubicBezTo>
                  <a:lnTo>
                    <a:pt x="21600" y="5399"/>
                  </a:lnTo>
                  <a:cubicBezTo>
                    <a:pt x="21600" y="3815"/>
                    <a:pt x="21599" y="2864"/>
                    <a:pt x="21470" y="2230"/>
                  </a:cubicBezTo>
                  <a:cubicBezTo>
                    <a:pt x="21308" y="1317"/>
                    <a:pt x="20958" y="597"/>
                    <a:pt x="20513" y="265"/>
                  </a:cubicBezTo>
                  <a:cubicBezTo>
                    <a:pt x="20204" y="0"/>
                    <a:pt x="19742" y="0"/>
                    <a:pt x="18971" y="0"/>
                  </a:cubicBezTo>
                  <a:lnTo>
                    <a:pt x="263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0" name="Caption"/>
            <p:cNvSpPr/>
            <p:nvPr/>
          </p:nvSpPr>
          <p:spPr>
            <a:xfrm>
              <a:off x="0" y="3250406"/>
              <a:ext cx="6465094" cy="461367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Transient response with capacitor bank</a:t>
              </a: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17559107" y="7756316"/>
            <a:ext cx="5402295" cy="3711927"/>
            <a:chOff x="0" y="0"/>
            <a:chExt cx="5402293" cy="3711925"/>
          </a:xfrm>
        </p:grpSpPr>
        <p:pic>
          <p:nvPicPr>
            <p:cNvPr id="302" name="vidéo-collée.heic" descr="vidéo-collée.heic"/>
            <p:cNvPicPr>
              <a:picLocks noChangeAspect="1"/>
            </p:cNvPicPr>
            <p:nvPr/>
          </p:nvPicPr>
          <p:blipFill>
            <a:blip r:embed="rId3"/>
            <a:srcRect l="248" t="8647" r="248" b="1419"/>
            <a:stretch>
              <a:fillRect/>
            </a:stretch>
          </p:blipFill>
          <p:spPr>
            <a:xfrm>
              <a:off x="0" y="-1"/>
              <a:ext cx="5402263" cy="314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887" y="0"/>
                  </a:moveTo>
                  <a:cubicBezTo>
                    <a:pt x="2039" y="0"/>
                    <a:pt x="1532" y="0"/>
                    <a:pt x="1194" y="243"/>
                  </a:cubicBezTo>
                  <a:cubicBezTo>
                    <a:pt x="705" y="548"/>
                    <a:pt x="319" y="1210"/>
                    <a:pt x="141" y="2048"/>
                  </a:cubicBezTo>
                  <a:cubicBezTo>
                    <a:pt x="0" y="2629"/>
                    <a:pt x="0" y="3499"/>
                    <a:pt x="0" y="4952"/>
                  </a:cubicBezTo>
                  <a:lnTo>
                    <a:pt x="0" y="16648"/>
                  </a:lnTo>
                  <a:cubicBezTo>
                    <a:pt x="0" y="18101"/>
                    <a:pt x="0" y="18974"/>
                    <a:pt x="141" y="19555"/>
                  </a:cubicBezTo>
                  <a:cubicBezTo>
                    <a:pt x="319" y="20393"/>
                    <a:pt x="705" y="21052"/>
                    <a:pt x="1194" y="21357"/>
                  </a:cubicBezTo>
                  <a:cubicBezTo>
                    <a:pt x="1532" y="21600"/>
                    <a:pt x="2039" y="21600"/>
                    <a:pt x="2887" y="21600"/>
                  </a:cubicBezTo>
                  <a:lnTo>
                    <a:pt x="18713" y="21600"/>
                  </a:lnTo>
                  <a:cubicBezTo>
                    <a:pt x="19561" y="21600"/>
                    <a:pt x="20069" y="21600"/>
                    <a:pt x="20408" y="21357"/>
                  </a:cubicBezTo>
                  <a:cubicBezTo>
                    <a:pt x="20897" y="21052"/>
                    <a:pt x="21281" y="20393"/>
                    <a:pt x="21459" y="19555"/>
                  </a:cubicBezTo>
                  <a:cubicBezTo>
                    <a:pt x="21600" y="18974"/>
                    <a:pt x="21600" y="18101"/>
                    <a:pt x="21600" y="16648"/>
                  </a:cubicBezTo>
                  <a:lnTo>
                    <a:pt x="21600" y="4952"/>
                  </a:lnTo>
                  <a:cubicBezTo>
                    <a:pt x="21600" y="3499"/>
                    <a:pt x="21600" y="2629"/>
                    <a:pt x="21459" y="2048"/>
                  </a:cubicBezTo>
                  <a:cubicBezTo>
                    <a:pt x="21281" y="1210"/>
                    <a:pt x="20897" y="548"/>
                    <a:pt x="20408" y="243"/>
                  </a:cubicBezTo>
                  <a:cubicBezTo>
                    <a:pt x="20069" y="0"/>
                    <a:pt x="19561" y="0"/>
                    <a:pt x="18713" y="0"/>
                  </a:cubicBezTo>
                  <a:lnTo>
                    <a:pt x="28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3" name="Caption"/>
            <p:cNvSpPr/>
            <p:nvPr/>
          </p:nvSpPr>
          <p:spPr>
            <a:xfrm>
              <a:off x="0" y="3250560"/>
              <a:ext cx="5402294" cy="461366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Picture of bench testing setup</a:t>
              </a:r>
            </a:p>
          </p:txBody>
        </p:sp>
      </p:grpSp>
      <p:sp>
        <p:nvSpPr>
          <p:cNvPr id="305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grpSp>
        <p:nvGrpSpPr>
          <p:cNvPr id="308" name="Group"/>
          <p:cNvGrpSpPr/>
          <p:nvPr/>
        </p:nvGrpSpPr>
        <p:grpSpPr>
          <a:xfrm>
            <a:off x="1076740" y="7756316"/>
            <a:ext cx="6475810" cy="3711841"/>
            <a:chOff x="0" y="0"/>
            <a:chExt cx="6475809" cy="3711839"/>
          </a:xfrm>
        </p:grpSpPr>
        <p:pic>
          <p:nvPicPr>
            <p:cNvPr id="306" name="vidéo-collée.heic" descr="vidéo-collée.heic"/>
            <p:cNvPicPr>
              <a:picLocks noChangeAspect="1"/>
            </p:cNvPicPr>
            <p:nvPr/>
          </p:nvPicPr>
          <p:blipFill>
            <a:blip r:embed="rId4"/>
            <a:srcRect l="1719" t="13471" r="10563" b="11062"/>
            <a:stretch>
              <a:fillRect/>
            </a:stretch>
          </p:blipFill>
          <p:spPr>
            <a:xfrm>
              <a:off x="0" y="0"/>
              <a:ext cx="6475810" cy="314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4" y="0"/>
                  </a:moveTo>
                  <a:cubicBezTo>
                    <a:pt x="1903" y="0"/>
                    <a:pt x="1429" y="1"/>
                    <a:pt x="1113" y="272"/>
                  </a:cubicBezTo>
                  <a:cubicBezTo>
                    <a:pt x="658" y="613"/>
                    <a:pt x="298" y="1352"/>
                    <a:pt x="132" y="2290"/>
                  </a:cubicBezTo>
                  <a:cubicBezTo>
                    <a:pt x="0" y="2940"/>
                    <a:pt x="0" y="3915"/>
                    <a:pt x="0" y="5540"/>
                  </a:cubicBezTo>
                  <a:lnTo>
                    <a:pt x="0" y="16060"/>
                  </a:lnTo>
                  <a:cubicBezTo>
                    <a:pt x="0" y="17685"/>
                    <a:pt x="0" y="18663"/>
                    <a:pt x="132" y="19313"/>
                  </a:cubicBezTo>
                  <a:cubicBezTo>
                    <a:pt x="298" y="20251"/>
                    <a:pt x="658" y="20987"/>
                    <a:pt x="1113" y="21328"/>
                  </a:cubicBezTo>
                  <a:cubicBezTo>
                    <a:pt x="1429" y="21599"/>
                    <a:pt x="1903" y="21600"/>
                    <a:pt x="2694" y="21600"/>
                  </a:cubicBezTo>
                  <a:lnTo>
                    <a:pt x="18906" y="21600"/>
                  </a:lnTo>
                  <a:cubicBezTo>
                    <a:pt x="19697" y="21600"/>
                    <a:pt x="20171" y="21599"/>
                    <a:pt x="20487" y="21328"/>
                  </a:cubicBezTo>
                  <a:cubicBezTo>
                    <a:pt x="20942" y="20987"/>
                    <a:pt x="21302" y="20250"/>
                    <a:pt x="21468" y="19313"/>
                  </a:cubicBezTo>
                  <a:cubicBezTo>
                    <a:pt x="21600" y="18663"/>
                    <a:pt x="21600" y="17685"/>
                    <a:pt x="21600" y="16060"/>
                  </a:cubicBezTo>
                  <a:lnTo>
                    <a:pt x="21600" y="5540"/>
                  </a:lnTo>
                  <a:cubicBezTo>
                    <a:pt x="21600" y="3915"/>
                    <a:pt x="21600" y="2940"/>
                    <a:pt x="21468" y="2290"/>
                  </a:cubicBezTo>
                  <a:cubicBezTo>
                    <a:pt x="21302" y="1352"/>
                    <a:pt x="20942" y="613"/>
                    <a:pt x="20487" y="272"/>
                  </a:cubicBezTo>
                  <a:cubicBezTo>
                    <a:pt x="20171" y="1"/>
                    <a:pt x="19697" y="0"/>
                    <a:pt x="18906" y="0"/>
                  </a:cubicBezTo>
                  <a:lnTo>
                    <a:pt x="26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7" name="Caption"/>
            <p:cNvSpPr/>
            <p:nvPr/>
          </p:nvSpPr>
          <p:spPr>
            <a:xfrm>
              <a:off x="0" y="3250474"/>
              <a:ext cx="6475810" cy="461366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Buck Converter raw transient response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erformance | Test Fligh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Performance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Test Flight</a:t>
            </a:r>
          </a:p>
        </p:txBody>
      </p:sp>
      <p:sp>
        <p:nvSpPr>
          <p:cNvPr id="311" name="Integration"/>
          <p:cNvSpPr txBox="1">
            <a:spLocks noGrp="1"/>
          </p:cNvSpPr>
          <p:nvPr>
            <p:ph type="body" idx="21"/>
          </p:nvPr>
        </p:nvSpPr>
        <p:spPr>
          <a:xfrm>
            <a:off x="1206500" y="2355185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Integration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13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314" name="PCBs powered under sunlight for 60 minutes and high G-forces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2698658" cy="8256012"/>
          </a:xfrm>
          <a:prstGeom prst="rect">
            <a:avLst/>
          </a:prstGeom>
        </p:spPr>
        <p:txBody>
          <a:bodyPr/>
          <a:lstStyle/>
          <a:p>
            <a:r>
              <a:t>PCBs powered under sunlight for 60 minutes and high G-forces</a:t>
            </a:r>
          </a:p>
          <a:p>
            <a:r>
              <a:t>Despite significant heating, system stayed fully operational </a:t>
            </a:r>
          </a:p>
        </p:txBody>
      </p:sp>
      <p:grpSp>
        <p:nvGrpSpPr>
          <p:cNvPr id="317" name="Group"/>
          <p:cNvGrpSpPr/>
          <p:nvPr/>
        </p:nvGrpSpPr>
        <p:grpSpPr>
          <a:xfrm>
            <a:off x="1705663" y="6460921"/>
            <a:ext cx="21700459" cy="6710163"/>
            <a:chOff x="0" y="0"/>
            <a:chExt cx="21700458" cy="6710162"/>
          </a:xfrm>
        </p:grpSpPr>
        <p:pic>
          <p:nvPicPr>
            <p:cNvPr id="315" name="IMG_0966.jpeg" descr="IMG_0966.jpeg"/>
            <p:cNvPicPr>
              <a:picLocks noChangeAspect="1"/>
            </p:cNvPicPr>
            <p:nvPr/>
          </p:nvPicPr>
          <p:blipFill>
            <a:blip r:embed="rId2"/>
            <a:srcRect l="529" r="529"/>
            <a:stretch>
              <a:fillRect/>
            </a:stretch>
          </p:blipFill>
          <p:spPr>
            <a:xfrm>
              <a:off x="-1" y="0"/>
              <a:ext cx="21700333" cy="61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991" y="0"/>
                    <a:pt x="744" y="0"/>
                    <a:pt x="580" y="243"/>
                  </a:cubicBezTo>
                  <a:cubicBezTo>
                    <a:pt x="342" y="548"/>
                    <a:pt x="155" y="1208"/>
                    <a:pt x="69" y="2046"/>
                  </a:cubicBezTo>
                  <a:cubicBezTo>
                    <a:pt x="0" y="2627"/>
                    <a:pt x="0" y="3500"/>
                    <a:pt x="0" y="4953"/>
                  </a:cubicBezTo>
                  <a:lnTo>
                    <a:pt x="0" y="16647"/>
                  </a:lnTo>
                  <a:cubicBezTo>
                    <a:pt x="0" y="18100"/>
                    <a:pt x="0" y="18973"/>
                    <a:pt x="69" y="19554"/>
                  </a:cubicBezTo>
                  <a:cubicBezTo>
                    <a:pt x="155" y="20392"/>
                    <a:pt x="342" y="21052"/>
                    <a:pt x="580" y="21357"/>
                  </a:cubicBezTo>
                  <a:cubicBezTo>
                    <a:pt x="744" y="21600"/>
                    <a:pt x="991" y="21600"/>
                    <a:pt x="1403" y="21600"/>
                  </a:cubicBezTo>
                  <a:lnTo>
                    <a:pt x="20197" y="21600"/>
                  </a:lnTo>
                  <a:cubicBezTo>
                    <a:pt x="20609" y="21600"/>
                    <a:pt x="20856" y="21600"/>
                    <a:pt x="21020" y="21357"/>
                  </a:cubicBezTo>
                  <a:cubicBezTo>
                    <a:pt x="21258" y="21052"/>
                    <a:pt x="21445" y="20392"/>
                    <a:pt x="21531" y="19554"/>
                  </a:cubicBezTo>
                  <a:cubicBezTo>
                    <a:pt x="21600" y="18973"/>
                    <a:pt x="21600" y="18100"/>
                    <a:pt x="21600" y="16647"/>
                  </a:cubicBezTo>
                  <a:lnTo>
                    <a:pt x="21600" y="4953"/>
                  </a:lnTo>
                  <a:cubicBezTo>
                    <a:pt x="21600" y="3500"/>
                    <a:pt x="21600" y="2627"/>
                    <a:pt x="21531" y="2046"/>
                  </a:cubicBezTo>
                  <a:cubicBezTo>
                    <a:pt x="21445" y="1208"/>
                    <a:pt x="21258" y="548"/>
                    <a:pt x="21020" y="243"/>
                  </a:cubicBezTo>
                  <a:cubicBezTo>
                    <a:pt x="20856" y="0"/>
                    <a:pt x="20609" y="0"/>
                    <a:pt x="20197" y="0"/>
                  </a:cubicBezTo>
                  <a:lnTo>
                    <a:pt x="140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6" name="Caption"/>
            <p:cNvSpPr/>
            <p:nvPr/>
          </p:nvSpPr>
          <p:spPr>
            <a:xfrm>
              <a:off x="0" y="6248796"/>
              <a:ext cx="21700459" cy="461367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Picture of bench testing setup</a:t>
              </a:r>
            </a:p>
          </p:txBody>
        </p:sp>
      </p:grpSp>
      <p:sp>
        <p:nvSpPr>
          <p:cNvPr id="318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onclusion  | Future Improv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Conclusion</a:t>
            </a:r>
            <a:r>
              <a:rPr dirty="0"/>
              <a:t> 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Future Improvements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22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323" name="Enhance transient response with a multiphase power supply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2698658" cy="8256012"/>
          </a:xfrm>
          <a:prstGeom prst="rect">
            <a:avLst/>
          </a:prstGeom>
        </p:spPr>
        <p:txBody>
          <a:bodyPr/>
          <a:lstStyle/>
          <a:p>
            <a:r>
              <a:t>Enhance transient response with a multiphase power supply</a:t>
            </a:r>
          </a:p>
          <a:p>
            <a:r>
              <a:t>Improve high-frequency noise filtering with additional decoupling capacitors</a:t>
            </a:r>
          </a:p>
          <a:p>
            <a:r>
              <a:t>Integrate temperature sensors for thermal monitoring</a:t>
            </a:r>
          </a:p>
          <a:p>
            <a:r>
              <a:t>Implement a Faraday cage around high-frequency components</a:t>
            </a:r>
          </a:p>
          <a:p>
            <a:r>
              <a:t>Modularize with a separate RF module and high-speed protocols</a:t>
            </a:r>
          </a:p>
          <a:p>
            <a:r>
              <a:t>Use flex cables for impedance-controlled interboard connections</a:t>
            </a:r>
          </a:p>
        </p:txBody>
      </p:sp>
      <p:sp>
        <p:nvSpPr>
          <p:cNvPr id="324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NC-Logo.png" descr="GNC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104" y="4264813"/>
            <a:ext cx="5107792" cy="5186374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328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otivation | Objec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Motivation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Objective</a:t>
            </a:r>
          </a:p>
        </p:txBody>
      </p:sp>
      <p:sp>
        <p:nvSpPr>
          <p:cNvPr id="178" name="Achieving thrust-vectoring by using jet-vanes technolog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Achieving thrust-vectoring by using jet-vanes technology</a:t>
            </a:r>
          </a:p>
          <a:p>
            <a:r>
              <a:t>Safety measures and real time power monitoring</a:t>
            </a:r>
          </a:p>
          <a:p>
            <a:r>
              <a:t>Modular systems</a:t>
            </a:r>
          </a:p>
          <a:p>
            <a:pPr lvl="1">
              <a:buChar char="-"/>
            </a:pPr>
            <a:r>
              <a:t>Power Management System</a:t>
            </a:r>
          </a:p>
          <a:p>
            <a:pPr lvl="1">
              <a:buChar char="-"/>
            </a:pPr>
            <a:r>
              <a:t>Flight Computer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80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181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erview | Power Management Syste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Power Management System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85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186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grpSp>
        <p:nvGrpSpPr>
          <p:cNvPr id="189" name="Group"/>
          <p:cNvGrpSpPr/>
          <p:nvPr/>
        </p:nvGrpSpPr>
        <p:grpSpPr>
          <a:xfrm>
            <a:off x="3944342" y="4443192"/>
            <a:ext cx="16495316" cy="7258553"/>
            <a:chOff x="0" y="0"/>
            <a:chExt cx="16495315" cy="7258552"/>
          </a:xfrm>
        </p:grpSpPr>
        <p:pic>
          <p:nvPicPr>
            <p:cNvPr id="187" name="Screenshot 2024-10-17 at 12.47.31 AM.png" descr="Screenshot 2024-10-17 at 12.47.31 AM.png"/>
            <p:cNvPicPr>
              <a:picLocks noChangeAspect="1"/>
            </p:cNvPicPr>
            <p:nvPr/>
          </p:nvPicPr>
          <p:blipFill>
            <a:blip r:embed="rId2"/>
            <a:srcRect l="3531" t="7047" r="1933" b="5321"/>
            <a:stretch>
              <a:fillRect/>
            </a:stretch>
          </p:blipFill>
          <p:spPr>
            <a:xfrm>
              <a:off x="0" y="0"/>
              <a:ext cx="16495316" cy="669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8" extrusionOk="0">
                  <a:moveTo>
                    <a:pt x="10802" y="0"/>
                  </a:moveTo>
                  <a:cubicBezTo>
                    <a:pt x="4001" y="0"/>
                    <a:pt x="1028" y="27"/>
                    <a:pt x="951" y="88"/>
                  </a:cubicBezTo>
                  <a:lnTo>
                    <a:pt x="887" y="168"/>
                  </a:lnTo>
                  <a:cubicBezTo>
                    <a:pt x="876" y="183"/>
                    <a:pt x="866" y="200"/>
                    <a:pt x="855" y="215"/>
                  </a:cubicBezTo>
                  <a:cubicBezTo>
                    <a:pt x="805" y="300"/>
                    <a:pt x="754" y="410"/>
                    <a:pt x="709" y="525"/>
                  </a:cubicBezTo>
                  <a:cubicBezTo>
                    <a:pt x="695" y="570"/>
                    <a:pt x="681" y="617"/>
                    <a:pt x="668" y="671"/>
                  </a:cubicBezTo>
                  <a:cubicBezTo>
                    <a:pt x="650" y="741"/>
                    <a:pt x="638" y="796"/>
                    <a:pt x="627" y="853"/>
                  </a:cubicBezTo>
                  <a:cubicBezTo>
                    <a:pt x="618" y="897"/>
                    <a:pt x="610" y="942"/>
                    <a:pt x="604" y="991"/>
                  </a:cubicBezTo>
                  <a:cubicBezTo>
                    <a:pt x="595" y="1122"/>
                    <a:pt x="586" y="1293"/>
                    <a:pt x="579" y="1494"/>
                  </a:cubicBezTo>
                  <a:cubicBezTo>
                    <a:pt x="579" y="1494"/>
                    <a:pt x="579" y="1495"/>
                    <a:pt x="579" y="1495"/>
                  </a:cubicBezTo>
                  <a:cubicBezTo>
                    <a:pt x="576" y="1616"/>
                    <a:pt x="574" y="1743"/>
                    <a:pt x="571" y="1923"/>
                  </a:cubicBezTo>
                  <a:lnTo>
                    <a:pt x="558" y="2846"/>
                  </a:lnTo>
                  <a:lnTo>
                    <a:pt x="282" y="2880"/>
                  </a:lnTo>
                  <a:lnTo>
                    <a:pt x="15" y="2912"/>
                  </a:lnTo>
                  <a:lnTo>
                    <a:pt x="6" y="4405"/>
                  </a:lnTo>
                  <a:lnTo>
                    <a:pt x="0" y="5461"/>
                  </a:lnTo>
                  <a:cubicBezTo>
                    <a:pt x="6" y="5722"/>
                    <a:pt x="20" y="5880"/>
                    <a:pt x="53" y="5979"/>
                  </a:cubicBezTo>
                  <a:cubicBezTo>
                    <a:pt x="54" y="5980"/>
                    <a:pt x="54" y="5980"/>
                    <a:pt x="55" y="5981"/>
                  </a:cubicBezTo>
                  <a:cubicBezTo>
                    <a:pt x="60" y="5996"/>
                    <a:pt x="66" y="6010"/>
                    <a:pt x="72" y="6022"/>
                  </a:cubicBezTo>
                  <a:cubicBezTo>
                    <a:pt x="79" y="6036"/>
                    <a:pt x="86" y="6049"/>
                    <a:pt x="94" y="6060"/>
                  </a:cubicBezTo>
                  <a:cubicBezTo>
                    <a:pt x="94" y="6061"/>
                    <a:pt x="95" y="6060"/>
                    <a:pt x="95" y="6060"/>
                  </a:cubicBezTo>
                  <a:cubicBezTo>
                    <a:pt x="127" y="6091"/>
                    <a:pt x="178" y="6126"/>
                    <a:pt x="240" y="6164"/>
                  </a:cubicBezTo>
                  <a:cubicBezTo>
                    <a:pt x="268" y="6178"/>
                    <a:pt x="297" y="6192"/>
                    <a:pt x="332" y="6208"/>
                  </a:cubicBezTo>
                  <a:lnTo>
                    <a:pt x="558" y="6309"/>
                  </a:lnTo>
                  <a:lnTo>
                    <a:pt x="558" y="7770"/>
                  </a:lnTo>
                  <a:lnTo>
                    <a:pt x="558" y="9228"/>
                  </a:lnTo>
                  <a:lnTo>
                    <a:pt x="312" y="9258"/>
                  </a:lnTo>
                  <a:lnTo>
                    <a:pt x="284" y="9263"/>
                  </a:lnTo>
                  <a:lnTo>
                    <a:pt x="15" y="9304"/>
                  </a:lnTo>
                  <a:lnTo>
                    <a:pt x="15" y="10834"/>
                  </a:lnTo>
                  <a:lnTo>
                    <a:pt x="15" y="12353"/>
                  </a:lnTo>
                  <a:lnTo>
                    <a:pt x="282" y="12386"/>
                  </a:lnTo>
                  <a:lnTo>
                    <a:pt x="558" y="12419"/>
                  </a:lnTo>
                  <a:lnTo>
                    <a:pt x="558" y="13880"/>
                  </a:lnTo>
                  <a:lnTo>
                    <a:pt x="558" y="15339"/>
                  </a:lnTo>
                  <a:lnTo>
                    <a:pt x="330" y="15448"/>
                  </a:lnTo>
                  <a:cubicBezTo>
                    <a:pt x="286" y="15469"/>
                    <a:pt x="248" y="15486"/>
                    <a:pt x="215" y="15503"/>
                  </a:cubicBezTo>
                  <a:cubicBezTo>
                    <a:pt x="214" y="15503"/>
                    <a:pt x="214" y="15503"/>
                    <a:pt x="213" y="15503"/>
                  </a:cubicBezTo>
                  <a:cubicBezTo>
                    <a:pt x="181" y="15520"/>
                    <a:pt x="153" y="15539"/>
                    <a:pt x="130" y="15559"/>
                  </a:cubicBezTo>
                  <a:cubicBezTo>
                    <a:pt x="94" y="15591"/>
                    <a:pt x="67" y="15631"/>
                    <a:pt x="48" y="15693"/>
                  </a:cubicBezTo>
                  <a:cubicBezTo>
                    <a:pt x="48" y="15694"/>
                    <a:pt x="48" y="15694"/>
                    <a:pt x="47" y="15695"/>
                  </a:cubicBezTo>
                  <a:cubicBezTo>
                    <a:pt x="41" y="15716"/>
                    <a:pt x="35" y="15739"/>
                    <a:pt x="30" y="15766"/>
                  </a:cubicBezTo>
                  <a:cubicBezTo>
                    <a:pt x="-7" y="15980"/>
                    <a:pt x="1" y="16391"/>
                    <a:pt x="6" y="17269"/>
                  </a:cubicBezTo>
                  <a:lnTo>
                    <a:pt x="15" y="18803"/>
                  </a:lnTo>
                  <a:lnTo>
                    <a:pt x="282" y="18835"/>
                  </a:lnTo>
                  <a:lnTo>
                    <a:pt x="558" y="18869"/>
                  </a:lnTo>
                  <a:lnTo>
                    <a:pt x="572" y="19752"/>
                  </a:lnTo>
                  <a:cubicBezTo>
                    <a:pt x="575" y="19971"/>
                    <a:pt x="579" y="20137"/>
                    <a:pt x="585" y="20282"/>
                  </a:cubicBezTo>
                  <a:cubicBezTo>
                    <a:pt x="598" y="20586"/>
                    <a:pt x="618" y="20766"/>
                    <a:pt x="653" y="20909"/>
                  </a:cubicBezTo>
                  <a:cubicBezTo>
                    <a:pt x="718" y="21179"/>
                    <a:pt x="853" y="21428"/>
                    <a:pt x="993" y="21548"/>
                  </a:cubicBezTo>
                  <a:cubicBezTo>
                    <a:pt x="994" y="21548"/>
                    <a:pt x="996" y="21548"/>
                    <a:pt x="997" y="21548"/>
                  </a:cubicBezTo>
                  <a:cubicBezTo>
                    <a:pt x="1039" y="21556"/>
                    <a:pt x="1324" y="21565"/>
                    <a:pt x="1814" y="21571"/>
                  </a:cubicBezTo>
                  <a:cubicBezTo>
                    <a:pt x="2301" y="21578"/>
                    <a:pt x="2971" y="21582"/>
                    <a:pt x="3822" y="21587"/>
                  </a:cubicBezTo>
                  <a:cubicBezTo>
                    <a:pt x="5581" y="21595"/>
                    <a:pt x="8032" y="21600"/>
                    <a:pt x="10823" y="21597"/>
                  </a:cubicBezTo>
                  <a:cubicBezTo>
                    <a:pt x="16142" y="21591"/>
                    <a:pt x="18631" y="21583"/>
                    <a:pt x="19760" y="21557"/>
                  </a:cubicBezTo>
                  <a:cubicBezTo>
                    <a:pt x="20212" y="21547"/>
                    <a:pt x="20446" y="21534"/>
                    <a:pt x="20557" y="21516"/>
                  </a:cubicBezTo>
                  <a:cubicBezTo>
                    <a:pt x="20557" y="21516"/>
                    <a:pt x="20557" y="21516"/>
                    <a:pt x="20557" y="21516"/>
                  </a:cubicBezTo>
                  <a:cubicBezTo>
                    <a:pt x="20612" y="21508"/>
                    <a:pt x="20637" y="21497"/>
                    <a:pt x="20642" y="21487"/>
                  </a:cubicBezTo>
                  <a:cubicBezTo>
                    <a:pt x="20668" y="21432"/>
                    <a:pt x="20710" y="21381"/>
                    <a:pt x="20733" y="21373"/>
                  </a:cubicBezTo>
                  <a:cubicBezTo>
                    <a:pt x="20741" y="21370"/>
                    <a:pt x="20750" y="21361"/>
                    <a:pt x="20760" y="21350"/>
                  </a:cubicBezTo>
                  <a:cubicBezTo>
                    <a:pt x="20812" y="21250"/>
                    <a:pt x="20860" y="21135"/>
                    <a:pt x="20899" y="21012"/>
                  </a:cubicBezTo>
                  <a:cubicBezTo>
                    <a:pt x="20907" y="20976"/>
                    <a:pt x="20914" y="20940"/>
                    <a:pt x="20916" y="20912"/>
                  </a:cubicBezTo>
                  <a:cubicBezTo>
                    <a:pt x="20917" y="20879"/>
                    <a:pt x="20924" y="20843"/>
                    <a:pt x="20932" y="20811"/>
                  </a:cubicBezTo>
                  <a:cubicBezTo>
                    <a:pt x="20936" y="20795"/>
                    <a:pt x="20941" y="20780"/>
                    <a:pt x="20946" y="20767"/>
                  </a:cubicBezTo>
                  <a:cubicBezTo>
                    <a:pt x="20951" y="20754"/>
                    <a:pt x="20957" y="20742"/>
                    <a:pt x="20962" y="20734"/>
                  </a:cubicBezTo>
                  <a:cubicBezTo>
                    <a:pt x="20979" y="20709"/>
                    <a:pt x="20989" y="20562"/>
                    <a:pt x="20997" y="20086"/>
                  </a:cubicBezTo>
                  <a:cubicBezTo>
                    <a:pt x="21000" y="19848"/>
                    <a:pt x="21004" y="19529"/>
                    <a:pt x="21007" y="19100"/>
                  </a:cubicBezTo>
                  <a:cubicBezTo>
                    <a:pt x="21007" y="19100"/>
                    <a:pt x="21007" y="19099"/>
                    <a:pt x="21007" y="19099"/>
                  </a:cubicBezTo>
                  <a:cubicBezTo>
                    <a:pt x="21010" y="18671"/>
                    <a:pt x="21012" y="18134"/>
                    <a:pt x="21015" y="17463"/>
                  </a:cubicBezTo>
                  <a:lnTo>
                    <a:pt x="21029" y="14252"/>
                  </a:lnTo>
                  <a:lnTo>
                    <a:pt x="21257" y="14219"/>
                  </a:lnTo>
                  <a:cubicBezTo>
                    <a:pt x="21311" y="14211"/>
                    <a:pt x="21353" y="14201"/>
                    <a:pt x="21388" y="14188"/>
                  </a:cubicBezTo>
                  <a:cubicBezTo>
                    <a:pt x="21398" y="14185"/>
                    <a:pt x="21408" y="14181"/>
                    <a:pt x="21417" y="14177"/>
                  </a:cubicBezTo>
                  <a:cubicBezTo>
                    <a:pt x="21426" y="14173"/>
                    <a:pt x="21436" y="14169"/>
                    <a:pt x="21444" y="14164"/>
                  </a:cubicBezTo>
                  <a:cubicBezTo>
                    <a:pt x="21459" y="14155"/>
                    <a:pt x="21472" y="14147"/>
                    <a:pt x="21482" y="14136"/>
                  </a:cubicBezTo>
                  <a:cubicBezTo>
                    <a:pt x="21483" y="14133"/>
                    <a:pt x="21487" y="14131"/>
                    <a:pt x="21489" y="14128"/>
                  </a:cubicBezTo>
                  <a:cubicBezTo>
                    <a:pt x="21545" y="14013"/>
                    <a:pt x="21551" y="9833"/>
                    <a:pt x="21497" y="9555"/>
                  </a:cubicBezTo>
                  <a:cubicBezTo>
                    <a:pt x="21497" y="9554"/>
                    <a:pt x="21496" y="9551"/>
                    <a:pt x="21496" y="9549"/>
                  </a:cubicBezTo>
                  <a:cubicBezTo>
                    <a:pt x="21486" y="9513"/>
                    <a:pt x="21478" y="9486"/>
                    <a:pt x="21474" y="9463"/>
                  </a:cubicBezTo>
                  <a:cubicBezTo>
                    <a:pt x="21464" y="9419"/>
                    <a:pt x="21468" y="9395"/>
                    <a:pt x="21485" y="9371"/>
                  </a:cubicBezTo>
                  <a:cubicBezTo>
                    <a:pt x="21494" y="9359"/>
                    <a:pt x="21507" y="9347"/>
                    <a:pt x="21524" y="9331"/>
                  </a:cubicBezTo>
                  <a:lnTo>
                    <a:pt x="21557" y="9299"/>
                  </a:lnTo>
                  <a:cubicBezTo>
                    <a:pt x="21581" y="9244"/>
                    <a:pt x="21590" y="9106"/>
                    <a:pt x="21593" y="8796"/>
                  </a:cubicBezTo>
                  <a:lnTo>
                    <a:pt x="21593" y="8790"/>
                  </a:lnTo>
                  <a:lnTo>
                    <a:pt x="21587" y="7753"/>
                  </a:lnTo>
                  <a:lnTo>
                    <a:pt x="21580" y="6245"/>
                  </a:lnTo>
                  <a:lnTo>
                    <a:pt x="21481" y="6228"/>
                  </a:lnTo>
                  <a:lnTo>
                    <a:pt x="21305" y="6206"/>
                  </a:lnTo>
                  <a:lnTo>
                    <a:pt x="21029" y="6173"/>
                  </a:lnTo>
                  <a:lnTo>
                    <a:pt x="21015" y="3594"/>
                  </a:lnTo>
                  <a:cubicBezTo>
                    <a:pt x="21012" y="3032"/>
                    <a:pt x="21010" y="2593"/>
                    <a:pt x="21006" y="2240"/>
                  </a:cubicBezTo>
                  <a:cubicBezTo>
                    <a:pt x="21004" y="1900"/>
                    <a:pt x="21000" y="1651"/>
                    <a:pt x="20996" y="1456"/>
                  </a:cubicBezTo>
                  <a:cubicBezTo>
                    <a:pt x="20990" y="1158"/>
                    <a:pt x="20982" y="1001"/>
                    <a:pt x="20971" y="903"/>
                  </a:cubicBezTo>
                  <a:cubicBezTo>
                    <a:pt x="20967" y="870"/>
                    <a:pt x="20963" y="843"/>
                    <a:pt x="20958" y="821"/>
                  </a:cubicBezTo>
                  <a:lnTo>
                    <a:pt x="20920" y="677"/>
                  </a:lnTo>
                  <a:cubicBezTo>
                    <a:pt x="20869" y="488"/>
                    <a:pt x="20767" y="258"/>
                    <a:pt x="20694" y="166"/>
                  </a:cubicBezTo>
                  <a:cubicBezTo>
                    <a:pt x="20562" y="0"/>
                    <a:pt x="20527" y="0"/>
                    <a:pt x="10802" y="0"/>
                  </a:cubicBezTo>
                  <a:close/>
                  <a:moveTo>
                    <a:pt x="1237" y="1137"/>
                  </a:moveTo>
                  <a:cubicBezTo>
                    <a:pt x="1244" y="1135"/>
                    <a:pt x="1251" y="1136"/>
                    <a:pt x="1257" y="1138"/>
                  </a:cubicBezTo>
                  <a:cubicBezTo>
                    <a:pt x="1301" y="1154"/>
                    <a:pt x="1330" y="1257"/>
                    <a:pt x="1337" y="1436"/>
                  </a:cubicBezTo>
                  <a:cubicBezTo>
                    <a:pt x="1344" y="1594"/>
                    <a:pt x="1328" y="1676"/>
                    <a:pt x="1271" y="1786"/>
                  </a:cubicBezTo>
                  <a:cubicBezTo>
                    <a:pt x="1231" y="1865"/>
                    <a:pt x="1189" y="1929"/>
                    <a:pt x="1179" y="1929"/>
                  </a:cubicBezTo>
                  <a:cubicBezTo>
                    <a:pt x="1134" y="1929"/>
                    <a:pt x="1095" y="1748"/>
                    <a:pt x="1095" y="1544"/>
                  </a:cubicBezTo>
                  <a:cubicBezTo>
                    <a:pt x="1095" y="1379"/>
                    <a:pt x="1113" y="1292"/>
                    <a:pt x="1166" y="1206"/>
                  </a:cubicBezTo>
                  <a:cubicBezTo>
                    <a:pt x="1192" y="1164"/>
                    <a:pt x="1216" y="1142"/>
                    <a:pt x="1237" y="1137"/>
                  </a:cubicBezTo>
                  <a:close/>
                  <a:moveTo>
                    <a:pt x="20347" y="1141"/>
                  </a:moveTo>
                  <a:cubicBezTo>
                    <a:pt x="20362" y="1141"/>
                    <a:pt x="20378" y="1151"/>
                    <a:pt x="20396" y="1170"/>
                  </a:cubicBezTo>
                  <a:cubicBezTo>
                    <a:pt x="20476" y="1261"/>
                    <a:pt x="20510" y="1538"/>
                    <a:pt x="20468" y="1764"/>
                  </a:cubicBezTo>
                  <a:cubicBezTo>
                    <a:pt x="20431" y="1964"/>
                    <a:pt x="20372" y="1975"/>
                    <a:pt x="20299" y="1794"/>
                  </a:cubicBezTo>
                  <a:cubicBezTo>
                    <a:pt x="20197" y="1542"/>
                    <a:pt x="20242" y="1135"/>
                    <a:pt x="20347" y="1141"/>
                  </a:cubicBezTo>
                  <a:close/>
                  <a:moveTo>
                    <a:pt x="20385" y="19718"/>
                  </a:moveTo>
                  <a:cubicBezTo>
                    <a:pt x="20493" y="19718"/>
                    <a:pt x="20531" y="20153"/>
                    <a:pt x="20441" y="20353"/>
                  </a:cubicBezTo>
                  <a:cubicBezTo>
                    <a:pt x="20346" y="20565"/>
                    <a:pt x="20244" y="20447"/>
                    <a:pt x="20244" y="20123"/>
                  </a:cubicBezTo>
                  <a:cubicBezTo>
                    <a:pt x="20244" y="19932"/>
                    <a:pt x="20318" y="19718"/>
                    <a:pt x="20385" y="19718"/>
                  </a:cubicBezTo>
                  <a:close/>
                  <a:moveTo>
                    <a:pt x="1196" y="19723"/>
                  </a:moveTo>
                  <a:cubicBezTo>
                    <a:pt x="1229" y="19719"/>
                    <a:pt x="1265" y="19755"/>
                    <a:pt x="1297" y="19842"/>
                  </a:cubicBezTo>
                  <a:cubicBezTo>
                    <a:pt x="1350" y="19987"/>
                    <a:pt x="1357" y="20267"/>
                    <a:pt x="1310" y="20383"/>
                  </a:cubicBezTo>
                  <a:cubicBezTo>
                    <a:pt x="1231" y="20578"/>
                    <a:pt x="1095" y="20366"/>
                    <a:pt x="1095" y="20049"/>
                  </a:cubicBezTo>
                  <a:cubicBezTo>
                    <a:pt x="1095" y="19850"/>
                    <a:pt x="1140" y="19729"/>
                    <a:pt x="1196" y="1972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8" name="Caption"/>
            <p:cNvSpPr/>
            <p:nvPr/>
          </p:nvSpPr>
          <p:spPr>
            <a:xfrm>
              <a:off x="0" y="6797186"/>
              <a:ext cx="16495316" cy="461367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Power Management System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ubsystem | Power Management Syste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Power Management System</a:t>
            </a:r>
          </a:p>
        </p:txBody>
      </p:sp>
      <p:sp>
        <p:nvSpPr>
          <p:cNvPr id="192" name="Architectur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Architecture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94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195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pic>
        <p:nvPicPr>
          <p:cNvPr id="196" name="CleanShot 2025-04-02 at 12.41.30@2x.png" descr="CleanShot 2025-04-02 at 12.41.30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103" y="2665265"/>
            <a:ext cx="11723794" cy="10251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ubsystem | Power Management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Power Management System</a:t>
            </a:r>
          </a:p>
        </p:txBody>
      </p:sp>
      <p:sp>
        <p:nvSpPr>
          <p:cNvPr id="199" name="DCDC Converte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DCDC Converters</a:t>
            </a:r>
          </a:p>
        </p:txBody>
      </p:sp>
      <p:sp>
        <p:nvSpPr>
          <p:cNvPr id="200" name="16.8V =&gt; 8.4V at 10A and 16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16.8V =&gt; 8.4V at 10A and 16A</a:t>
            </a:r>
          </a:p>
          <a:p>
            <a:r>
              <a:t>16.8V =&gt; 5V at 4A</a:t>
            </a:r>
          </a:p>
          <a:p>
            <a:r>
              <a:t>16.8V =&gt; 3.3V at 1A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02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03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pic>
        <p:nvPicPr>
          <p:cNvPr id="204" name="CleanShot 2025-04-02 at 12.51.51@2x.png" descr="CleanShot 2025-04-02 at 12.51.51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183" y="2422935"/>
            <a:ext cx="7117401" cy="10775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ubsystem | Power Management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Power Management System</a:t>
            </a:r>
          </a:p>
        </p:txBody>
      </p:sp>
      <p:sp>
        <p:nvSpPr>
          <p:cNvPr id="207" name="Pyrotechnic Channel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Pyrotechnic Channels</a:t>
            </a:r>
          </a:p>
        </p:txBody>
      </p:sp>
      <p:sp>
        <p:nvSpPr>
          <p:cNvPr id="208" name="Utilized for charge deployment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2856923" cy="8256012"/>
          </a:xfrm>
          <a:prstGeom prst="rect">
            <a:avLst/>
          </a:prstGeom>
        </p:spPr>
        <p:txBody>
          <a:bodyPr/>
          <a:lstStyle/>
          <a:p>
            <a:r>
              <a:t>Utilized for charge deployment</a:t>
            </a:r>
          </a:p>
          <a:p>
            <a:r>
              <a:t>Supplying 84W of total power in less than one millisecond</a:t>
            </a:r>
          </a:p>
          <a:p>
            <a:r>
              <a:t>Safety check by verifying successful connection and ignition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10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11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pic>
        <p:nvPicPr>
          <p:cNvPr id="212" name="CleanShot 2025-04-02 at 13.00.57@2x.png" descr="CleanShot 2025-04-02 at 13.00.57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747" y="3627962"/>
            <a:ext cx="8361743" cy="6460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ubsystem | Power Management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Power Management System</a:t>
            </a:r>
          </a:p>
        </p:txBody>
      </p:sp>
      <p:sp>
        <p:nvSpPr>
          <p:cNvPr id="215" name="Thermal Analysi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Thermal Analysis</a:t>
            </a:r>
          </a:p>
        </p:txBody>
      </p:sp>
      <p:sp>
        <p:nvSpPr>
          <p:cNvPr id="216" name="4-layer copper pours enhancing thermal dissipation…"/>
          <p:cNvSpPr txBox="1">
            <a:spLocks noGrp="1"/>
          </p:cNvSpPr>
          <p:nvPr>
            <p:ph type="body" sz="quarter" idx="1"/>
          </p:nvPr>
        </p:nvSpPr>
        <p:spPr>
          <a:xfrm>
            <a:off x="1206500" y="4248504"/>
            <a:ext cx="21538673" cy="2900236"/>
          </a:xfrm>
          <a:prstGeom prst="rect">
            <a:avLst/>
          </a:prstGeom>
        </p:spPr>
        <p:txBody>
          <a:bodyPr/>
          <a:lstStyle/>
          <a:p>
            <a:r>
              <a:t>4-layer copper pours enhancing thermal dissipation</a:t>
            </a:r>
          </a:p>
          <a:p>
            <a:r>
              <a:t>Live power monitoring for power fails and overcurrent protection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18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19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grpSp>
        <p:nvGrpSpPr>
          <p:cNvPr id="222" name="Group"/>
          <p:cNvGrpSpPr/>
          <p:nvPr/>
        </p:nvGrpSpPr>
        <p:grpSpPr>
          <a:xfrm>
            <a:off x="14631034" y="7528710"/>
            <a:ext cx="7716442" cy="4629880"/>
            <a:chOff x="0" y="0"/>
            <a:chExt cx="7716441" cy="4629878"/>
          </a:xfrm>
        </p:grpSpPr>
        <p:pic>
          <p:nvPicPr>
            <p:cNvPr id="220" name="vidéo-collée.png" descr="vidéo-collée.png"/>
            <p:cNvPicPr>
              <a:picLocks noChangeAspect="1"/>
            </p:cNvPicPr>
            <p:nvPr/>
          </p:nvPicPr>
          <p:blipFill>
            <a:blip r:embed="rId2"/>
            <a:srcRect l="395" t="304" r="394" b="308"/>
            <a:stretch>
              <a:fillRect/>
            </a:stretch>
          </p:blipFill>
          <p:spPr>
            <a:xfrm>
              <a:off x="0" y="0"/>
              <a:ext cx="7716441" cy="406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6" y="0"/>
                  </a:moveTo>
                  <a:cubicBezTo>
                    <a:pt x="2082" y="0"/>
                    <a:pt x="1562" y="0"/>
                    <a:pt x="1216" y="274"/>
                  </a:cubicBezTo>
                  <a:cubicBezTo>
                    <a:pt x="718" y="618"/>
                    <a:pt x="326" y="1362"/>
                    <a:pt x="144" y="2308"/>
                  </a:cubicBezTo>
                  <a:cubicBezTo>
                    <a:pt x="0" y="2964"/>
                    <a:pt x="0" y="3950"/>
                    <a:pt x="0" y="5590"/>
                  </a:cubicBezTo>
                  <a:lnTo>
                    <a:pt x="0" y="16012"/>
                  </a:lnTo>
                  <a:cubicBezTo>
                    <a:pt x="0" y="17652"/>
                    <a:pt x="0" y="18636"/>
                    <a:pt x="144" y="19292"/>
                  </a:cubicBezTo>
                  <a:cubicBezTo>
                    <a:pt x="326" y="20238"/>
                    <a:pt x="718" y="20982"/>
                    <a:pt x="1216" y="21326"/>
                  </a:cubicBezTo>
                  <a:cubicBezTo>
                    <a:pt x="1562" y="21600"/>
                    <a:pt x="2082" y="21600"/>
                    <a:pt x="2946" y="21600"/>
                  </a:cubicBezTo>
                  <a:lnTo>
                    <a:pt x="18654" y="21600"/>
                  </a:lnTo>
                  <a:cubicBezTo>
                    <a:pt x="19518" y="21600"/>
                    <a:pt x="20037" y="21600"/>
                    <a:pt x="20382" y="21326"/>
                  </a:cubicBezTo>
                  <a:cubicBezTo>
                    <a:pt x="20881" y="20982"/>
                    <a:pt x="21274" y="20238"/>
                    <a:pt x="21456" y="19292"/>
                  </a:cubicBezTo>
                  <a:cubicBezTo>
                    <a:pt x="21600" y="18636"/>
                    <a:pt x="21600" y="17652"/>
                    <a:pt x="21600" y="16012"/>
                  </a:cubicBezTo>
                  <a:lnTo>
                    <a:pt x="21600" y="5590"/>
                  </a:lnTo>
                  <a:cubicBezTo>
                    <a:pt x="21600" y="3950"/>
                    <a:pt x="21600" y="2964"/>
                    <a:pt x="21456" y="2308"/>
                  </a:cubicBezTo>
                  <a:cubicBezTo>
                    <a:pt x="21274" y="1362"/>
                    <a:pt x="20881" y="618"/>
                    <a:pt x="20382" y="274"/>
                  </a:cubicBezTo>
                  <a:cubicBezTo>
                    <a:pt x="20037" y="0"/>
                    <a:pt x="19518" y="0"/>
                    <a:pt x="18654" y="0"/>
                  </a:cubicBezTo>
                  <a:lnTo>
                    <a:pt x="294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1" name="Caption"/>
            <p:cNvSpPr/>
            <p:nvPr/>
          </p:nvSpPr>
          <p:spPr>
            <a:xfrm>
              <a:off x="0" y="4168512"/>
              <a:ext cx="7716441" cy="461367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Thermal Imagining of PMS</a:t>
              </a:r>
            </a:p>
          </p:txBody>
        </p:sp>
      </p:grpSp>
      <p:grpSp>
        <p:nvGrpSpPr>
          <p:cNvPr id="238" name="Group"/>
          <p:cNvGrpSpPr/>
          <p:nvPr/>
        </p:nvGrpSpPr>
        <p:grpSpPr>
          <a:xfrm>
            <a:off x="1552562" y="8089503"/>
            <a:ext cx="10595173" cy="3514609"/>
            <a:chOff x="0" y="0"/>
            <a:chExt cx="10595172" cy="3514608"/>
          </a:xfrm>
        </p:grpSpPr>
        <p:grpSp>
          <p:nvGrpSpPr>
            <p:cNvPr id="236" name="Group"/>
            <p:cNvGrpSpPr/>
            <p:nvPr/>
          </p:nvGrpSpPr>
          <p:grpSpPr>
            <a:xfrm>
              <a:off x="1112" y="0"/>
              <a:ext cx="10594061" cy="2945193"/>
              <a:chOff x="0" y="0"/>
              <a:chExt cx="10594059" cy="2945192"/>
            </a:xfrm>
          </p:grpSpPr>
          <p:grpSp>
            <p:nvGrpSpPr>
              <p:cNvPr id="227" name="Group"/>
              <p:cNvGrpSpPr/>
              <p:nvPr/>
            </p:nvGrpSpPr>
            <p:grpSpPr>
              <a:xfrm>
                <a:off x="0" y="569000"/>
                <a:ext cx="9765930" cy="2376193"/>
                <a:chOff x="0" y="0"/>
                <a:chExt cx="9765929" cy="2376191"/>
              </a:xfrm>
            </p:grpSpPr>
            <p:sp>
              <p:nvSpPr>
                <p:cNvPr id="223" name="Shape"/>
                <p:cNvSpPr/>
                <p:nvPr/>
              </p:nvSpPr>
              <p:spPr>
                <a:xfrm>
                  <a:off x="664889" y="756013"/>
                  <a:ext cx="9101041" cy="1620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ED220D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4" name="Shape"/>
                <p:cNvSpPr/>
                <p:nvPr/>
              </p:nvSpPr>
              <p:spPr>
                <a:xfrm>
                  <a:off x="403970" y="499216"/>
                  <a:ext cx="9101041" cy="1620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A1FF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5" name="Shape"/>
                <p:cNvSpPr/>
                <p:nvPr/>
              </p:nvSpPr>
              <p:spPr>
                <a:xfrm>
                  <a:off x="214129" y="252513"/>
                  <a:ext cx="9101041" cy="1620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A1FF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6" name="Shape"/>
                <p:cNvSpPr/>
                <p:nvPr/>
              </p:nvSpPr>
              <p:spPr>
                <a:xfrm>
                  <a:off x="0" y="0"/>
                  <a:ext cx="9101040" cy="1620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ED220D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28" name="Line"/>
              <p:cNvSpPr/>
              <p:nvPr/>
            </p:nvSpPr>
            <p:spPr>
              <a:xfrm flipH="1">
                <a:off x="8370792" y="302635"/>
                <a:ext cx="1115726" cy="11157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Line"/>
              <p:cNvSpPr/>
              <p:nvPr/>
            </p:nvSpPr>
            <p:spPr>
              <a:xfrm flipH="1">
                <a:off x="8370792" y="1203724"/>
                <a:ext cx="1115726" cy="11157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Line"/>
              <p:cNvSpPr/>
              <p:nvPr/>
            </p:nvSpPr>
            <p:spPr>
              <a:xfrm flipH="1">
                <a:off x="8370792" y="842107"/>
                <a:ext cx="1115726" cy="11157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Line"/>
              <p:cNvSpPr/>
              <p:nvPr/>
            </p:nvSpPr>
            <p:spPr>
              <a:xfrm flipH="1">
                <a:off x="8396192" y="556635"/>
                <a:ext cx="1115726" cy="11157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Power"/>
              <p:cNvSpPr txBox="1"/>
              <p:nvPr/>
            </p:nvSpPr>
            <p:spPr>
              <a:xfrm>
                <a:off x="9458222" y="0"/>
                <a:ext cx="982981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</a:defRPr>
                </a:lvl1pPr>
              </a:lstStyle>
              <a:p>
                <a:r>
                  <a:t>Power</a:t>
                </a:r>
              </a:p>
            </p:txBody>
          </p:sp>
          <p:sp>
            <p:nvSpPr>
              <p:cNvPr id="233" name="Ground"/>
              <p:cNvSpPr txBox="1"/>
              <p:nvPr/>
            </p:nvSpPr>
            <p:spPr>
              <a:xfrm>
                <a:off x="9457764" y="297650"/>
                <a:ext cx="1136296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</a:defRPr>
                </a:lvl1pPr>
              </a:lstStyle>
              <a:p>
                <a:r>
                  <a:t>Ground</a:t>
                </a:r>
              </a:p>
            </p:txBody>
          </p:sp>
          <p:sp>
            <p:nvSpPr>
              <p:cNvPr id="234" name="Ground"/>
              <p:cNvSpPr txBox="1"/>
              <p:nvPr/>
            </p:nvSpPr>
            <p:spPr>
              <a:xfrm>
                <a:off x="9457764" y="569000"/>
                <a:ext cx="1136296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</a:defRPr>
                </a:lvl1pPr>
              </a:lstStyle>
              <a:p>
                <a:r>
                  <a:t>Ground</a:t>
                </a:r>
              </a:p>
            </p:txBody>
          </p:sp>
          <p:sp>
            <p:nvSpPr>
              <p:cNvPr id="235" name="Power"/>
              <p:cNvSpPr txBox="1"/>
              <p:nvPr/>
            </p:nvSpPr>
            <p:spPr>
              <a:xfrm>
                <a:off x="9458222" y="947427"/>
                <a:ext cx="982981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</a:defRPr>
                </a:lvl1pPr>
              </a:lstStyle>
              <a:p>
                <a:r>
                  <a:t>Power</a:t>
                </a:r>
              </a:p>
            </p:txBody>
          </p:sp>
        </p:grpSp>
        <p:sp>
          <p:nvSpPr>
            <p:cNvPr id="237" name="Caption"/>
            <p:cNvSpPr/>
            <p:nvPr/>
          </p:nvSpPr>
          <p:spPr>
            <a:xfrm>
              <a:off x="0" y="3053242"/>
              <a:ext cx="10595173" cy="461367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PMS Layer Stack Up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ubsystem | Flight Compu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dirty="0"/>
              <a:t> </a:t>
            </a:r>
            <a:r>
              <a:rPr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Flight Computer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42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43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grpSp>
        <p:nvGrpSpPr>
          <p:cNvPr id="246" name="Group"/>
          <p:cNvGrpSpPr/>
          <p:nvPr/>
        </p:nvGrpSpPr>
        <p:grpSpPr>
          <a:xfrm>
            <a:off x="2768572" y="3443101"/>
            <a:ext cx="18846856" cy="8511981"/>
            <a:chOff x="0" y="-4"/>
            <a:chExt cx="18846854" cy="8511979"/>
          </a:xfrm>
        </p:grpSpPr>
        <p:pic>
          <p:nvPicPr>
            <p:cNvPr id="244" name="Screenshot 2024-10-17 at 11.58.53 AM.png" descr="Screenshot 2024-10-17 at 11.58.53 AM.png"/>
            <p:cNvPicPr>
              <a:picLocks noChangeAspect="1"/>
            </p:cNvPicPr>
            <p:nvPr/>
          </p:nvPicPr>
          <p:blipFill>
            <a:blip r:embed="rId2"/>
            <a:srcRect l="1240" t="1470" r="633" b="2865"/>
            <a:stretch>
              <a:fillRect/>
            </a:stretch>
          </p:blipFill>
          <p:spPr>
            <a:xfrm>
              <a:off x="0" y="-5"/>
              <a:ext cx="18846855" cy="794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58" extrusionOk="0">
                  <a:moveTo>
                    <a:pt x="15926" y="0"/>
                  </a:moveTo>
                  <a:cubicBezTo>
                    <a:pt x="15912" y="1"/>
                    <a:pt x="15888" y="25"/>
                    <a:pt x="15848" y="71"/>
                  </a:cubicBezTo>
                  <a:cubicBezTo>
                    <a:pt x="15798" y="130"/>
                    <a:pt x="15750" y="203"/>
                    <a:pt x="15742" y="234"/>
                  </a:cubicBezTo>
                  <a:cubicBezTo>
                    <a:pt x="15734" y="265"/>
                    <a:pt x="15636" y="283"/>
                    <a:pt x="15524" y="274"/>
                  </a:cubicBezTo>
                  <a:cubicBezTo>
                    <a:pt x="15350" y="260"/>
                    <a:pt x="15318" y="237"/>
                    <a:pt x="15298" y="111"/>
                  </a:cubicBezTo>
                  <a:cubicBezTo>
                    <a:pt x="15276" y="-27"/>
                    <a:pt x="15269" y="-29"/>
                    <a:pt x="15186" y="68"/>
                  </a:cubicBezTo>
                  <a:cubicBezTo>
                    <a:pt x="15137" y="126"/>
                    <a:pt x="15080" y="219"/>
                    <a:pt x="15060" y="276"/>
                  </a:cubicBezTo>
                  <a:cubicBezTo>
                    <a:pt x="15027" y="368"/>
                    <a:pt x="14479" y="381"/>
                    <a:pt x="10705" y="381"/>
                  </a:cubicBezTo>
                  <a:cubicBezTo>
                    <a:pt x="6910" y="381"/>
                    <a:pt x="6377" y="368"/>
                    <a:pt x="6301" y="274"/>
                  </a:cubicBezTo>
                  <a:cubicBezTo>
                    <a:pt x="6180" y="125"/>
                    <a:pt x="5283" y="131"/>
                    <a:pt x="5229" y="282"/>
                  </a:cubicBezTo>
                  <a:cubicBezTo>
                    <a:pt x="5199" y="366"/>
                    <a:pt x="4823" y="381"/>
                    <a:pt x="2777" y="381"/>
                  </a:cubicBezTo>
                  <a:cubicBezTo>
                    <a:pt x="117" y="381"/>
                    <a:pt x="229" y="363"/>
                    <a:pt x="79" y="823"/>
                  </a:cubicBezTo>
                  <a:lnTo>
                    <a:pt x="0" y="1066"/>
                  </a:lnTo>
                  <a:lnTo>
                    <a:pt x="0" y="10813"/>
                  </a:lnTo>
                  <a:cubicBezTo>
                    <a:pt x="1" y="21571"/>
                    <a:pt x="-13" y="20829"/>
                    <a:pt x="190" y="21119"/>
                  </a:cubicBezTo>
                  <a:cubicBezTo>
                    <a:pt x="286" y="21255"/>
                    <a:pt x="423" y="21258"/>
                    <a:pt x="10397" y="21258"/>
                  </a:cubicBezTo>
                  <a:lnTo>
                    <a:pt x="20506" y="21258"/>
                  </a:lnTo>
                  <a:lnTo>
                    <a:pt x="20633" y="20980"/>
                  </a:lnTo>
                  <a:lnTo>
                    <a:pt x="20760" y="20702"/>
                  </a:lnTo>
                  <a:lnTo>
                    <a:pt x="20776" y="13746"/>
                  </a:lnTo>
                  <a:lnTo>
                    <a:pt x="20791" y="6789"/>
                  </a:lnTo>
                  <a:lnTo>
                    <a:pt x="20953" y="6705"/>
                  </a:lnTo>
                  <a:cubicBezTo>
                    <a:pt x="21042" y="6658"/>
                    <a:pt x="21130" y="6586"/>
                    <a:pt x="21148" y="6544"/>
                  </a:cubicBezTo>
                  <a:cubicBezTo>
                    <a:pt x="21166" y="6501"/>
                    <a:pt x="21231" y="6467"/>
                    <a:pt x="21291" y="6467"/>
                  </a:cubicBezTo>
                  <a:cubicBezTo>
                    <a:pt x="21473" y="6467"/>
                    <a:pt x="21587" y="6012"/>
                    <a:pt x="21528" y="5516"/>
                  </a:cubicBezTo>
                  <a:cubicBezTo>
                    <a:pt x="21493" y="5218"/>
                    <a:pt x="21465" y="5173"/>
                    <a:pt x="21290" y="5125"/>
                  </a:cubicBezTo>
                  <a:cubicBezTo>
                    <a:pt x="21176" y="5093"/>
                    <a:pt x="21152" y="5060"/>
                    <a:pt x="21144" y="4922"/>
                  </a:cubicBezTo>
                  <a:cubicBezTo>
                    <a:pt x="21134" y="4767"/>
                    <a:pt x="21122" y="4758"/>
                    <a:pt x="20962" y="4781"/>
                  </a:cubicBezTo>
                  <a:lnTo>
                    <a:pt x="20791" y="4804"/>
                  </a:lnTo>
                  <a:lnTo>
                    <a:pt x="20776" y="2917"/>
                  </a:lnTo>
                  <a:cubicBezTo>
                    <a:pt x="20759" y="810"/>
                    <a:pt x="20757" y="793"/>
                    <a:pt x="20534" y="512"/>
                  </a:cubicBezTo>
                  <a:cubicBezTo>
                    <a:pt x="20435" y="388"/>
                    <a:pt x="20312" y="381"/>
                    <a:pt x="18212" y="381"/>
                  </a:cubicBezTo>
                  <a:cubicBezTo>
                    <a:pt x="16268" y="381"/>
                    <a:pt x="15994" y="368"/>
                    <a:pt x="15981" y="275"/>
                  </a:cubicBezTo>
                  <a:cubicBezTo>
                    <a:pt x="15974" y="217"/>
                    <a:pt x="15961" y="123"/>
                    <a:pt x="15954" y="66"/>
                  </a:cubicBezTo>
                  <a:cubicBezTo>
                    <a:pt x="15948" y="22"/>
                    <a:pt x="15941" y="0"/>
                    <a:pt x="15926" y="0"/>
                  </a:cubicBezTo>
                  <a:close/>
                  <a:moveTo>
                    <a:pt x="20150" y="1531"/>
                  </a:moveTo>
                  <a:cubicBezTo>
                    <a:pt x="20175" y="1533"/>
                    <a:pt x="20204" y="1562"/>
                    <a:pt x="20233" y="1622"/>
                  </a:cubicBezTo>
                  <a:cubicBezTo>
                    <a:pt x="20300" y="1765"/>
                    <a:pt x="20309" y="1941"/>
                    <a:pt x="20255" y="2066"/>
                  </a:cubicBezTo>
                  <a:cubicBezTo>
                    <a:pt x="20199" y="2197"/>
                    <a:pt x="20147" y="2167"/>
                    <a:pt x="20093" y="1974"/>
                  </a:cubicBezTo>
                  <a:cubicBezTo>
                    <a:pt x="20027" y="1742"/>
                    <a:pt x="20074" y="1523"/>
                    <a:pt x="20150" y="1531"/>
                  </a:cubicBezTo>
                  <a:close/>
                  <a:moveTo>
                    <a:pt x="635" y="1549"/>
                  </a:moveTo>
                  <a:cubicBezTo>
                    <a:pt x="695" y="1549"/>
                    <a:pt x="712" y="1590"/>
                    <a:pt x="720" y="1748"/>
                  </a:cubicBezTo>
                  <a:cubicBezTo>
                    <a:pt x="726" y="1858"/>
                    <a:pt x="714" y="1993"/>
                    <a:pt x="694" y="2049"/>
                  </a:cubicBezTo>
                  <a:cubicBezTo>
                    <a:pt x="645" y="2185"/>
                    <a:pt x="547" y="2178"/>
                    <a:pt x="523" y="2036"/>
                  </a:cubicBezTo>
                  <a:cubicBezTo>
                    <a:pt x="489" y="1828"/>
                    <a:pt x="553" y="1549"/>
                    <a:pt x="635" y="1549"/>
                  </a:cubicBezTo>
                  <a:close/>
                  <a:moveTo>
                    <a:pt x="592" y="19572"/>
                  </a:moveTo>
                  <a:cubicBezTo>
                    <a:pt x="659" y="19590"/>
                    <a:pt x="700" y="19747"/>
                    <a:pt x="690" y="19961"/>
                  </a:cubicBezTo>
                  <a:cubicBezTo>
                    <a:pt x="678" y="20203"/>
                    <a:pt x="605" y="20251"/>
                    <a:pt x="532" y="20064"/>
                  </a:cubicBezTo>
                  <a:cubicBezTo>
                    <a:pt x="462" y="19882"/>
                    <a:pt x="479" y="19601"/>
                    <a:pt x="562" y="19574"/>
                  </a:cubicBezTo>
                  <a:cubicBezTo>
                    <a:pt x="572" y="19570"/>
                    <a:pt x="582" y="19570"/>
                    <a:pt x="592" y="19572"/>
                  </a:cubicBezTo>
                  <a:close/>
                  <a:moveTo>
                    <a:pt x="20197" y="19581"/>
                  </a:moveTo>
                  <a:cubicBezTo>
                    <a:pt x="20275" y="19594"/>
                    <a:pt x="20324" y="19853"/>
                    <a:pt x="20245" y="20060"/>
                  </a:cubicBezTo>
                  <a:cubicBezTo>
                    <a:pt x="20184" y="20217"/>
                    <a:pt x="20138" y="20232"/>
                    <a:pt x="20086" y="20112"/>
                  </a:cubicBezTo>
                  <a:cubicBezTo>
                    <a:pt x="20032" y="19985"/>
                    <a:pt x="20042" y="19810"/>
                    <a:pt x="20112" y="19662"/>
                  </a:cubicBezTo>
                  <a:cubicBezTo>
                    <a:pt x="20141" y="19600"/>
                    <a:pt x="20171" y="19577"/>
                    <a:pt x="20197" y="1958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5" name="Caption"/>
            <p:cNvSpPr/>
            <p:nvPr/>
          </p:nvSpPr>
          <p:spPr>
            <a:xfrm>
              <a:off x="0" y="8050609"/>
              <a:ext cx="18846855" cy="461366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t>Flight Computer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ubsystem | Flight Compu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en-US" b="1" dirty="0"/>
              <a:t>Subsystem</a:t>
            </a:r>
            <a:r>
              <a:rPr lang="en-US" dirty="0"/>
              <a:t> </a:t>
            </a:r>
            <a:r>
              <a:rPr lang="en-US" dirty="0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Flight Computer</a:t>
            </a:r>
          </a:p>
        </p:txBody>
      </p:sp>
      <p:sp>
        <p:nvSpPr>
          <p:cNvPr id="249" name="Architectur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Architecture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51" name="Published by the American Institute of Aeronautics and Astronautics, Inc., with permission."/>
          <p:cNvSpPr txBox="1"/>
          <p:nvPr/>
        </p:nvSpPr>
        <p:spPr>
          <a:xfrm>
            <a:off x="14266112" y="13071448"/>
            <a:ext cx="98877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Published by the American Institute of Aeronautics and Astronautics, Inc., with permission.​</a:t>
            </a:r>
          </a:p>
        </p:txBody>
      </p:sp>
      <p:sp>
        <p:nvSpPr>
          <p:cNvPr id="252" name="Copyright © by Cheng Liu , Mohammed Abdeen, and Kanav Chugh"/>
          <p:cNvSpPr txBox="1"/>
          <p:nvPr/>
        </p:nvSpPr>
        <p:spPr>
          <a:xfrm>
            <a:off x="1206499" y="13071448"/>
            <a:ext cx="75379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5E5E5E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Copyright © by Cheng Liu​, Mohammed Abdeen, and Kanav Chugh</a:t>
            </a:r>
          </a:p>
        </p:txBody>
      </p:sp>
      <p:pic>
        <p:nvPicPr>
          <p:cNvPr id="253" name="CleanShot 2025-04-02 at 17.00.45@2x.png" descr="CleanShot 2025-04-02 at 17.00.45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49" y="2572683"/>
            <a:ext cx="14321825" cy="10127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Custom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Helvetica Neue</vt:lpstr>
      <vt:lpstr>Helvetica Neue Medium</vt:lpstr>
      <vt:lpstr>SF Pro Display Regular</vt:lpstr>
      <vt:lpstr>21_BasicWhite</vt:lpstr>
      <vt:lpstr>Development of a High-Performance Avionics System for Real-Time Guidance and Control in High-Power Vehicles</vt:lpstr>
      <vt:lpstr>Motivation | Objective</vt:lpstr>
      <vt:lpstr>Subsystem | Power Management System</vt:lpstr>
      <vt:lpstr>Subsystem | Power Management System</vt:lpstr>
      <vt:lpstr>Subsystem | Power Management System</vt:lpstr>
      <vt:lpstr>Subsystem | Power Management System</vt:lpstr>
      <vt:lpstr>Subsystem | Power Management System</vt:lpstr>
      <vt:lpstr>Subsystem | Flight Computer</vt:lpstr>
      <vt:lpstr>Subsystem | Flight Computer</vt:lpstr>
      <vt:lpstr>Subsystem | Flight Computer</vt:lpstr>
      <vt:lpstr>Subsystem | Flight Computer</vt:lpstr>
      <vt:lpstr>Issue | Misfiring</vt:lpstr>
      <vt:lpstr>Issue | Power Coma</vt:lpstr>
      <vt:lpstr>Performance | Test Flight</vt:lpstr>
      <vt:lpstr>Conclusion  | Future Improvements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Abdeen, Mohammed</cp:lastModifiedBy>
  <cp:revision>1</cp:revision>
  <dcterms:modified xsi:type="dcterms:W3CDTF">2025-04-03T01:18:55Z</dcterms:modified>
</cp:coreProperties>
</file>