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26"/>
  </p:notesMasterIdLst>
  <p:handoutMasterIdLst>
    <p:handoutMasterId r:id="rId27"/>
  </p:handoutMasterIdLst>
  <p:sldIdLst>
    <p:sldId id="404" r:id="rId6"/>
    <p:sldId id="415" r:id="rId7"/>
    <p:sldId id="407" r:id="rId8"/>
    <p:sldId id="416" r:id="rId9"/>
    <p:sldId id="408" r:id="rId10"/>
    <p:sldId id="413" r:id="rId11"/>
    <p:sldId id="420" r:id="rId12"/>
    <p:sldId id="429" r:id="rId13"/>
    <p:sldId id="425" r:id="rId14"/>
    <p:sldId id="410" r:id="rId15"/>
    <p:sldId id="417" r:id="rId16"/>
    <p:sldId id="421" r:id="rId17"/>
    <p:sldId id="422" r:id="rId18"/>
    <p:sldId id="423" r:id="rId19"/>
    <p:sldId id="424" r:id="rId20"/>
    <p:sldId id="414" r:id="rId21"/>
    <p:sldId id="412" r:id="rId22"/>
    <p:sldId id="427" r:id="rId23"/>
    <p:sldId id="419" r:id="rId24"/>
    <p:sldId id="405" r:id="rId25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B3D6C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Amare Johnson, Madden Pierce, Maria Ivey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University of South Carolina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Region II Student Conference, 2025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Copyright © by Amare Johnson, Madden Pierce, and Maria Ivey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1600" kern="0" dirty="0">
                <a:solidFill>
                  <a:schemeClr val="bg1"/>
                </a:solidFill>
                <a:latin typeface="+mj-lt"/>
              </a:rPr>
            </a:b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 dirty="0">
                <a:solidFill>
                  <a:schemeClr val="bg1"/>
                </a:solidFill>
              </a:rPr>
              <a:t>High-Altitude Balloon Satellite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930E4AE-BE43-4864-2FD6-CECD3F89F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0799" y="2819981"/>
            <a:ext cx="3962400" cy="1531620"/>
          </a:xfrm>
        </p:spPr>
        <p:txBody>
          <a:bodyPr/>
          <a:lstStyle/>
          <a:p>
            <a:r>
              <a:rPr lang="en-US" dirty="0"/>
              <a:t>Single-board computer</a:t>
            </a:r>
          </a:p>
          <a:p>
            <a:r>
              <a:rPr lang="en-US" dirty="0"/>
              <a:t>GPS receiver </a:t>
            </a:r>
          </a:p>
          <a:p>
            <a:r>
              <a:rPr lang="en-US" dirty="0"/>
              <a:t>Radio transmitter</a:t>
            </a:r>
          </a:p>
          <a:p>
            <a:r>
              <a:rPr lang="en-US" dirty="0"/>
              <a:t>APRS functionality</a:t>
            </a:r>
          </a:p>
        </p:txBody>
      </p:sp>
      <p:pic>
        <p:nvPicPr>
          <p:cNvPr id="12" name="Content Placeholder 11" descr="A green and gold circuit board with a blue cross&#10;&#10;AI-generated content may be incorrect.">
            <a:extLst>
              <a:ext uri="{FF2B5EF4-FFF2-40B4-BE49-F238E27FC236}">
                <a16:creationId xmlns:a16="http://schemas.microsoft.com/office/drawing/2014/main" id="{654E090D-838F-853B-55AC-17778E1AB7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2" y="1051560"/>
            <a:ext cx="8464055" cy="1375409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7A47D-38CC-6125-DC8C-B90983E5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86D440-F702-449A-AAC2-9ACFF17038B8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 sz="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5C6F4-E4F7-5B02-3040-5AA3BD15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Computer System</a:t>
            </a:r>
          </a:p>
        </p:txBody>
      </p:sp>
    </p:spTree>
    <p:extLst>
      <p:ext uri="{BB962C8B-B14F-4D97-AF65-F5344CB8AC3E}">
        <p14:creationId xmlns:p14="http://schemas.microsoft.com/office/powerpoint/2010/main" val="26034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D504-2F2C-7FC6-0746-2E658E9E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Imaging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2EA74-8F89-5F7B-0181-B521E557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AE4ACBE-F44A-EB0A-2A05-D1E6ED657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AKASO V50X Action Camera</a:t>
            </a:r>
          </a:p>
          <a:p>
            <a:r>
              <a:rPr lang="en-US" dirty="0"/>
              <a:t>HD video – 720p for 180 min</a:t>
            </a:r>
          </a:p>
          <a:p>
            <a:r>
              <a:rPr lang="en-US" dirty="0"/>
              <a:t>Internal battery</a:t>
            </a:r>
          </a:p>
          <a:p>
            <a:endParaRPr lang="en-US" dirty="0"/>
          </a:p>
          <a:p>
            <a:r>
              <a:rPr lang="en-US" dirty="0"/>
              <a:t>Raspberry Pi Camera Module</a:t>
            </a:r>
          </a:p>
          <a:p>
            <a:r>
              <a:rPr lang="en-US" dirty="0"/>
              <a:t>1080p</a:t>
            </a:r>
          </a:p>
        </p:txBody>
      </p:sp>
      <p:pic>
        <p:nvPicPr>
          <p:cNvPr id="14" name="Picture 13" descr="A green circuit board with black holes and white text&#10;&#10;AI-generated content may be incorrect.">
            <a:extLst>
              <a:ext uri="{FF2B5EF4-FFF2-40B4-BE49-F238E27FC236}">
                <a16:creationId xmlns:a16="http://schemas.microsoft.com/office/drawing/2014/main" id="{2DDDB831-DEFB-C600-DFB0-10C3F0662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90" y="2820640"/>
            <a:ext cx="2610004" cy="1375542"/>
          </a:xfrm>
          <a:prstGeom prst="rect">
            <a:avLst/>
          </a:prstGeom>
        </p:spPr>
      </p:pic>
      <p:pic>
        <p:nvPicPr>
          <p:cNvPr id="16" name="Picture 15" descr="A black camera with a round lens&#10;&#10;AI-generated content may be incorrect.">
            <a:extLst>
              <a:ext uri="{FF2B5EF4-FFF2-40B4-BE49-F238E27FC236}">
                <a16:creationId xmlns:a16="http://schemas.microsoft.com/office/drawing/2014/main" id="{C8B0BB4E-8900-EF4A-D360-691334340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84" y="786825"/>
            <a:ext cx="2440617" cy="1679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8E7820-DB97-0504-80AD-7E80300A5FA6}"/>
              </a:ext>
            </a:extLst>
          </p:cNvPr>
          <p:cNvSpPr txBox="1"/>
          <p:nvPr/>
        </p:nvSpPr>
        <p:spPr>
          <a:xfrm>
            <a:off x="6394200" y="238708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AKASO V50X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05F79-C6C8-84BE-D99F-793860DFF3DE}"/>
              </a:ext>
            </a:extLst>
          </p:cNvPr>
          <p:cNvSpPr txBox="1"/>
          <p:nvPr/>
        </p:nvSpPr>
        <p:spPr>
          <a:xfrm>
            <a:off x="6394200" y="424822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V2-8 Camera Module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96BDFD-6669-A2B2-5B98-191986FD5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4945" y="2521410"/>
            <a:ext cx="1034776" cy="197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142445-9FAF-7D2D-A2E2-F63E8DF65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808" y="858612"/>
            <a:ext cx="1623049" cy="15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5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5C53-7380-D1A2-717B-0A736195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Communications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DFDB3-962E-6306-965C-3830E28B8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1" y="879154"/>
            <a:ext cx="8686800" cy="3363648"/>
          </a:xfrm>
        </p:spPr>
        <p:txBody>
          <a:bodyPr/>
          <a:lstStyle/>
          <a:p>
            <a:r>
              <a:rPr lang="en-US" dirty="0"/>
              <a:t>434 MHz transmitter, APRS</a:t>
            </a:r>
          </a:p>
          <a:p>
            <a:r>
              <a:rPr lang="en-US" dirty="0"/>
              <a:t>Ground station operating range: 400 – 460 MHz</a:t>
            </a:r>
          </a:p>
          <a:p>
            <a:r>
              <a:rPr lang="en-US" dirty="0"/>
              <a:t>Local tracking – 200 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91D59-03D2-337F-C0F4-E70555BC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E0F22-4AA3-C03A-DB09-2EA36100B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12" y="2078107"/>
            <a:ext cx="1188823" cy="891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BEB0F4-29B0-6D80-72DB-40A7A862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15" y="3340292"/>
            <a:ext cx="2419688" cy="924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578F0C-C14B-30FC-CB0F-7E245BC98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4" y="3371940"/>
            <a:ext cx="1920406" cy="10059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EE805A-B600-FA53-A8BF-F65FBC979E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43" y="2309040"/>
            <a:ext cx="2415749" cy="7392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E94BA9-1113-0861-2F66-B3DBDB7B4C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7" y="2255460"/>
            <a:ext cx="2491956" cy="815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5A3CAE-8171-C21C-B406-B76BDF965308}"/>
              </a:ext>
            </a:extLst>
          </p:cNvPr>
          <p:cNvSpPr txBox="1"/>
          <p:nvPr/>
        </p:nvSpPr>
        <p:spPr>
          <a:xfrm>
            <a:off x="685800" y="309373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Raspberry Pi Zero 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B6D262-E640-850F-2929-993469C87E39}"/>
              </a:ext>
            </a:extLst>
          </p:cNvPr>
          <p:cNvSpPr txBox="1"/>
          <p:nvPr/>
        </p:nvSpPr>
        <p:spPr>
          <a:xfrm>
            <a:off x="4871050" y="304426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C48D9D-B791-E719-4184-E4EAD6D8B709}"/>
              </a:ext>
            </a:extLst>
          </p:cNvPr>
          <p:cNvSpPr txBox="1"/>
          <p:nvPr/>
        </p:nvSpPr>
        <p:spPr>
          <a:xfrm>
            <a:off x="622495" y="4359205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GPS Stubby Antenna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BFE321-8DB3-1CE8-9D35-9C91A9F95D7A}"/>
              </a:ext>
            </a:extLst>
          </p:cNvPr>
          <p:cNvSpPr txBox="1"/>
          <p:nvPr/>
        </p:nvSpPr>
        <p:spPr>
          <a:xfrm>
            <a:off x="4141123" y="4359205"/>
            <a:ext cx="223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RG174 Tail Antenna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066E5C-6A7D-A58A-DA04-D6FB28EC1CA1}"/>
              </a:ext>
            </a:extLst>
          </p:cNvPr>
          <p:cNvSpPr txBox="1"/>
          <p:nvPr/>
        </p:nvSpPr>
        <p:spPr>
          <a:xfrm>
            <a:off x="7489817" y="3082005"/>
            <a:ext cx="131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Tile tracker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6BC861-91CB-189D-0EE8-6BD04C7D225F}"/>
              </a:ext>
            </a:extLst>
          </p:cNvPr>
          <p:cNvSpPr txBox="1"/>
          <p:nvPr/>
        </p:nvSpPr>
        <p:spPr>
          <a:xfrm>
            <a:off x="6467203" y="658548"/>
            <a:ext cx="282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FCC§97.5, §FAA 101.9 </a:t>
            </a:r>
          </a:p>
        </p:txBody>
      </p:sp>
    </p:spTree>
    <p:extLst>
      <p:ext uri="{BB962C8B-B14F-4D97-AF65-F5344CB8AC3E}">
        <p14:creationId xmlns:p14="http://schemas.microsoft.com/office/powerpoint/2010/main" val="188353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0D40-2F05-9CCB-B98C-EA2D5B73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Data Acquisition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031AE-8EF6-CD20-48C5-01ADC58CA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Temperature/humidity</a:t>
            </a:r>
          </a:p>
          <a:p>
            <a:pPr lvl="1"/>
            <a:r>
              <a:rPr lang="en-US" dirty="0"/>
              <a:t>Operating range: -40 to 80 °C</a:t>
            </a:r>
          </a:p>
          <a:p>
            <a:pPr lvl="1"/>
            <a:r>
              <a:rPr lang="en-US" dirty="0"/>
              <a:t>Accuracy of +/- 2% RH and +/- 0.5 °C</a:t>
            </a:r>
          </a:p>
          <a:p>
            <a:endParaRPr lang="en-US" dirty="0"/>
          </a:p>
          <a:p>
            <a:r>
              <a:rPr lang="en-US" dirty="0"/>
              <a:t>CO2</a:t>
            </a:r>
          </a:p>
          <a:p>
            <a:pPr lvl="1"/>
            <a:r>
              <a:rPr lang="en-US" dirty="0"/>
              <a:t>Accuracy of +/- 3%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AB5CA-1A13-1755-6F66-ABF71BCC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25EC42-89F6-D298-DABB-2F8D8AF2D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23" y="3045062"/>
            <a:ext cx="2351155" cy="1187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7A874-0DE6-DA42-824D-C54CE7B4C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19" y="875095"/>
            <a:ext cx="2228170" cy="17687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106E27-C804-F9F0-4B4D-7C9D49F4D920}"/>
              </a:ext>
            </a:extLst>
          </p:cNvPr>
          <p:cNvSpPr txBox="1"/>
          <p:nvPr/>
        </p:nvSpPr>
        <p:spPr>
          <a:xfrm>
            <a:off x="6758684" y="267573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DHT22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07786-7A09-E24A-D5FA-A420F79444B2}"/>
              </a:ext>
            </a:extLst>
          </p:cNvPr>
          <p:cNvSpPr txBox="1"/>
          <p:nvPr/>
        </p:nvSpPr>
        <p:spPr>
          <a:xfrm>
            <a:off x="6497774" y="41626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Senseair</a:t>
            </a:r>
            <a:r>
              <a:rPr lang="en-US" dirty="0"/>
              <a:t> K30</a:t>
            </a:r>
          </a:p>
        </p:txBody>
      </p:sp>
    </p:spTree>
    <p:extLst>
      <p:ext uri="{BB962C8B-B14F-4D97-AF65-F5344CB8AC3E}">
        <p14:creationId xmlns:p14="http://schemas.microsoft.com/office/powerpoint/2010/main" val="33429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81F5-A8E8-A842-8A3A-8A6FD729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Power System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E616F-98A4-1D7A-0BC3-059C2DB85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lithium AA batteries</a:t>
            </a:r>
          </a:p>
          <a:p>
            <a:r>
              <a:rPr lang="en-US" dirty="0"/>
              <a:t>3.6 V per battery</a:t>
            </a:r>
          </a:p>
          <a:p>
            <a:r>
              <a:rPr lang="en-US" dirty="0"/>
              <a:t>Operating temp -55 to 85 °C</a:t>
            </a:r>
          </a:p>
          <a:p>
            <a:r>
              <a:rPr lang="en-US" dirty="0"/>
              <a:t>~ 11 hours operating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3AA90-1797-25D8-3A09-4C1CB739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F02CD-171D-81AB-76B4-1609A5B16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91" y="3160691"/>
            <a:ext cx="2019475" cy="1120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1F1F1-6F9C-923C-A5A9-A1C971961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06" y="1106330"/>
            <a:ext cx="4262908" cy="35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06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5887-F202-201D-77EE-8A26F58E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Expected Layout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CC6267-45BD-EA51-CC6A-E013968F6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49" y="774544"/>
            <a:ext cx="3929302" cy="38690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9387C-5221-F959-7289-E090FBBC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6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349B-6665-508F-951A-5230CF3C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Weight Breakdown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7BBC6-BD5C-63D7-E7FF-351595285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 4 </a:t>
            </a:r>
            <a:r>
              <a:rPr lang="en-US" dirty="0" err="1"/>
              <a:t>lb</a:t>
            </a:r>
            <a:r>
              <a:rPr lang="en-US" dirty="0"/>
              <a:t> payload complies with FAR §101.1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CD2E3-B0D0-8130-5743-BB46D7A8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C1344-5BBD-13A5-60E4-BE39B9EE0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6" y="1680746"/>
            <a:ext cx="4930567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44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9F54-C85E-2311-673F-F5085532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Budget Breakdown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C1CFA-93F6-75C7-25DD-1AD195050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$1250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C5330-EB7E-7DC6-3548-371B1439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DE740C-206D-C654-1C52-C6D0F1721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44" y="948583"/>
            <a:ext cx="5971420" cy="36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12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1DB5-ACE0-6E07-8CD7-5C5A84E3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Possible Improvements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A77D-3176-D0F0-B0B7-F21298F4A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Solar panels for additional power</a:t>
            </a:r>
          </a:p>
          <a:p>
            <a:r>
              <a:rPr lang="en-US" dirty="0"/>
              <a:t>Higher freq. transmission</a:t>
            </a:r>
          </a:p>
          <a:p>
            <a:r>
              <a:rPr lang="en-US" dirty="0"/>
              <a:t>Hydrogen for lower cost</a:t>
            </a:r>
          </a:p>
          <a:p>
            <a:r>
              <a:rPr lang="en-US" dirty="0"/>
              <a:t>Higher quality hardware</a:t>
            </a:r>
          </a:p>
          <a:p>
            <a:r>
              <a:rPr lang="en-US" dirty="0"/>
              <a:t>Carbon fiber structure</a:t>
            </a:r>
          </a:p>
          <a:p>
            <a:r>
              <a:rPr lang="en-US" dirty="0"/>
              <a:t>Aerodynamic payload housing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E2CF6-7ED6-4B62-348A-8CEA039F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B4282D-DBE4-0DCC-4A86-0719F3B31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81" y="993828"/>
            <a:ext cx="2986088" cy="19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E0690BD-CF75-201E-845B-99FDB15F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88" y="2980934"/>
            <a:ext cx="2011474" cy="15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92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833C-7D7B-C35D-5251-27A0A57C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APPLICATIONS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0F1D6-28E4-37A7-D275-1F285B1FB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research</a:t>
            </a:r>
          </a:p>
          <a:p>
            <a:r>
              <a:rPr lang="en-US" dirty="0"/>
              <a:t>Weather forecasting</a:t>
            </a:r>
          </a:p>
          <a:p>
            <a:r>
              <a:rPr lang="en-US" dirty="0"/>
              <a:t>Disaster monitoring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A83E1-CB61-0D4C-FBA6-B0AD4FB7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0DB6C905-0EB3-D994-0C4D-E345CD0B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55" y="831321"/>
            <a:ext cx="4559429" cy="24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4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6212-5E0F-6BA8-E118-3F83E17D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Design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64021-D4D9-CF7D-D94F-0220F712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95AF4BA9-D0D6-042A-656F-BDA4A7973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490" y="801570"/>
            <a:ext cx="1920136" cy="2543796"/>
          </a:xfrm>
          <a:prstGeom prst="rect">
            <a:avLst/>
          </a:prstGeom>
        </p:spPr>
      </p:pic>
      <p:pic>
        <p:nvPicPr>
          <p:cNvPr id="8" name="Picture 7" descr="A person smiling in a blue shirt&#10;&#10;AI-generated content may be incorrect.">
            <a:extLst>
              <a:ext uri="{FF2B5EF4-FFF2-40B4-BE49-F238E27FC236}">
                <a16:creationId xmlns:a16="http://schemas.microsoft.com/office/drawing/2014/main" id="{818DE640-9087-3B79-3E05-8B6AB8EB5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14" y="801570"/>
            <a:ext cx="2436437" cy="2543796"/>
          </a:xfrm>
          <a:prstGeom prst="rect">
            <a:avLst/>
          </a:prstGeom>
        </p:spPr>
      </p:pic>
      <p:pic>
        <p:nvPicPr>
          <p:cNvPr id="10" name="Picture 9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D6A34820-40A4-ACEB-6CE5-40D41A1D1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3" y="801570"/>
            <a:ext cx="2007004" cy="25451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9D9F8D-26E3-83F8-8164-F357F09E4E94}"/>
              </a:ext>
            </a:extLst>
          </p:cNvPr>
          <p:cNvSpPr txBox="1"/>
          <p:nvPr/>
        </p:nvSpPr>
        <p:spPr>
          <a:xfrm>
            <a:off x="200508" y="3345366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Amare Johnson</a:t>
            </a:r>
          </a:p>
          <a:p>
            <a:r>
              <a:rPr lang="en-US" dirty="0"/>
              <a:t>Irmo, SC</a:t>
            </a:r>
          </a:p>
          <a:p>
            <a:r>
              <a:rPr lang="en-US" dirty="0"/>
              <a:t>Aerospace Engineering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F65FBB-B1DC-F039-7D5C-DCC4D4DE8388}"/>
              </a:ext>
            </a:extLst>
          </p:cNvPr>
          <p:cNvSpPr txBox="1"/>
          <p:nvPr/>
        </p:nvSpPr>
        <p:spPr>
          <a:xfrm>
            <a:off x="3276814" y="3345366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Maria Ivey</a:t>
            </a:r>
          </a:p>
          <a:p>
            <a:r>
              <a:rPr lang="en-US" dirty="0"/>
              <a:t>York, SC</a:t>
            </a:r>
          </a:p>
          <a:p>
            <a:r>
              <a:rPr lang="en-US" dirty="0"/>
              <a:t>Aerospace Engineering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B25911-3078-998C-B58E-F2DB12AFC833}"/>
              </a:ext>
            </a:extLst>
          </p:cNvPr>
          <p:cNvSpPr txBox="1"/>
          <p:nvPr/>
        </p:nvSpPr>
        <p:spPr>
          <a:xfrm>
            <a:off x="6561242" y="3345366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Madden Pierce</a:t>
            </a:r>
          </a:p>
          <a:p>
            <a:r>
              <a:rPr lang="en-US" dirty="0"/>
              <a:t>Turbeville, SC</a:t>
            </a:r>
          </a:p>
          <a:p>
            <a:r>
              <a:rPr lang="en-US" dirty="0"/>
              <a:t>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3430385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2B55-1AA0-3B11-DA9C-E37589C9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Assignment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69C9C-BFA2-1966-E24F-0E2788AD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/>
                <a:cs typeface="Helvetica"/>
              </a:rPr>
              <a:t>UofSC</a:t>
            </a:r>
            <a:r>
              <a:rPr lang="en-US" dirty="0">
                <a:latin typeface="Helvetica"/>
                <a:cs typeface="Helvetica"/>
              </a:rPr>
              <a:t> Senior Design Project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Assignment: Design, manufacture, and test a high-altitude balloon system capable of reaching 30 km while capturing photos and transmitting real-time temperature and humidity data to the ground. </a:t>
            </a:r>
          </a:p>
          <a:p>
            <a:r>
              <a:rPr lang="en-US" dirty="0">
                <a:latin typeface="Helvetica"/>
                <a:cs typeface="Helvetica"/>
              </a:rPr>
              <a:t>Commercially sourced</a:t>
            </a:r>
          </a:p>
          <a:p>
            <a:r>
              <a:rPr lang="en-US" dirty="0">
                <a:latin typeface="Helvetica"/>
                <a:cs typeface="Helvetica"/>
              </a:rPr>
              <a:t>Recoverable, reusable</a:t>
            </a:r>
          </a:p>
          <a:p>
            <a:r>
              <a:rPr lang="en-US" dirty="0">
                <a:latin typeface="Helvetica"/>
                <a:cs typeface="Helvetica"/>
              </a:rPr>
              <a:t>Comply with FAA, NFPA, and FCC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0A291-2CA0-404B-DB54-2A34154C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3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B45B-5D98-405F-0A05-5F36C027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Mission and Project Objective Statement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B6C4-7018-7BF1-B22D-87984E66A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Objective Statement: “Develop and design a high-altitude balloon satellite system using a budget of $1250 within 3 months using commercially sourced products”</a:t>
            </a:r>
          </a:p>
          <a:p>
            <a:endParaRPr lang="en-US" dirty="0"/>
          </a:p>
          <a:p>
            <a:r>
              <a:rPr lang="en-US" dirty="0"/>
              <a:t>Mission Statement: “Deliver a recoverable data acquisition payload to the stratosphere (30km) and transmit telemetry data to a ground station”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B40A0-FD9F-F33F-7601-CF040C0B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9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9FA57E4-B9BC-1BBD-9CA9-A687CD9AD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/>
          <a:p>
            <a:r>
              <a:rPr lang="en-US" dirty="0"/>
              <a:t>Initial design improvements:</a:t>
            </a:r>
          </a:p>
          <a:p>
            <a:r>
              <a:rPr lang="en-US" dirty="0"/>
              <a:t>Crossbars to increase coupling between balloon neck and payload</a:t>
            </a:r>
          </a:p>
          <a:p>
            <a:r>
              <a:rPr lang="en-US" dirty="0"/>
              <a:t>Air scoops to dampen rotation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ketch of a cube connected to a balloon&#10;&#10;AI-generated content may be incorrect.">
            <a:extLst>
              <a:ext uri="{FF2B5EF4-FFF2-40B4-BE49-F238E27FC236}">
                <a16:creationId xmlns:a16="http://schemas.microsoft.com/office/drawing/2014/main" id="{EE4FBF45-1DB7-E664-E743-D53A1D04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86" y="1123950"/>
            <a:ext cx="2377154" cy="33718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14349-8A4B-AAF9-3870-3E0875E1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86D440-F702-449A-AAC2-9ACFF17038B8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 sz="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ACFEE-186E-080C-CB1F-689D718C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Conceptual Design Phase</a:t>
            </a:r>
          </a:p>
        </p:txBody>
      </p:sp>
      <p:pic>
        <p:nvPicPr>
          <p:cNvPr id="9" name="Picture 8" descr="A white balloon with a red arrow pointing to the top&#10;&#10;AI-generated content may be incorrect.">
            <a:extLst>
              <a:ext uri="{FF2B5EF4-FFF2-40B4-BE49-F238E27FC236}">
                <a16:creationId xmlns:a16="http://schemas.microsoft.com/office/drawing/2014/main" id="{75A938F0-0E9D-D34B-050B-54B8A61CE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59" y="917032"/>
            <a:ext cx="1344847" cy="358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4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8F6BB94-09E7-22B6-0AA4-1005CC156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/>
          <a:p>
            <a:r>
              <a:rPr lang="en-US" dirty="0"/>
              <a:t>Double crossbar instead of parachute basket</a:t>
            </a:r>
          </a:p>
          <a:p>
            <a:r>
              <a:rPr lang="en-US" dirty="0"/>
              <a:t>Foam payload housing </a:t>
            </a:r>
          </a:p>
          <a:p>
            <a:pPr lvl="1"/>
            <a:r>
              <a:rPr lang="en-US" dirty="0"/>
              <a:t>5 x 10 x 12 in</a:t>
            </a:r>
          </a:p>
          <a:p>
            <a:pPr lvl="1"/>
            <a:r>
              <a:rPr lang="en-US" dirty="0"/>
              <a:t>Insulation</a:t>
            </a:r>
          </a:p>
          <a:p>
            <a:r>
              <a:rPr lang="en-US" dirty="0"/>
              <a:t>PVC crossbars</a:t>
            </a:r>
          </a:p>
          <a:p>
            <a:r>
              <a:rPr lang="en-US" dirty="0"/>
              <a:t>40 </a:t>
            </a:r>
            <a:r>
              <a:rPr lang="en-US" dirty="0" err="1"/>
              <a:t>lb</a:t>
            </a:r>
            <a:r>
              <a:rPr lang="en-US" dirty="0"/>
              <a:t> fishing line</a:t>
            </a:r>
          </a:p>
          <a:p>
            <a:r>
              <a:rPr lang="en-US" dirty="0"/>
              <a:t>Lightweight, simple to assemble</a:t>
            </a:r>
          </a:p>
        </p:txBody>
      </p:sp>
      <p:pic>
        <p:nvPicPr>
          <p:cNvPr id="7" name="Content Placeholder 6" descr="A drawing of a rectangular object&#10;&#10;AI-generated content may be incorrect.">
            <a:extLst>
              <a:ext uri="{FF2B5EF4-FFF2-40B4-BE49-F238E27FC236}">
                <a16:creationId xmlns:a16="http://schemas.microsoft.com/office/drawing/2014/main" id="{AACACE9B-1E7F-BE45-A8DB-8CE70AA493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76" y="1291986"/>
            <a:ext cx="2782924" cy="2906448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BB826-D2C2-CACB-1126-B24BD606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86D440-F702-449A-AAC2-9ACFF17038B8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10269-83F5-46C5-DF5D-ED6533E8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Final </a:t>
            </a:r>
            <a:r>
              <a:rPr lang="en-US"/>
              <a:t>Design Configuration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53ABF-32A1-BE1D-9FBF-962FE89FCD6B}"/>
              </a:ext>
            </a:extLst>
          </p:cNvPr>
          <p:cNvSpPr txBox="1"/>
          <p:nvPr/>
        </p:nvSpPr>
        <p:spPr>
          <a:xfrm>
            <a:off x="7515742" y="754618"/>
            <a:ext cx="16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FAA §101.35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5150F87-165D-DBB6-B471-8176D241B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25" y="1825909"/>
            <a:ext cx="2246626" cy="16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41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F583C-7DD6-68A3-7837-C58FF7B3B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Parachute: 3 ft diameter</a:t>
            </a:r>
          </a:p>
          <a:p>
            <a:r>
              <a:rPr lang="en-US" dirty="0"/>
              <a:t>Weight: 2.4 oz</a:t>
            </a:r>
          </a:p>
          <a:p>
            <a:r>
              <a:rPr lang="en-US" dirty="0"/>
              <a:t>Descent rate: &lt; 25 ft/s</a:t>
            </a:r>
          </a:p>
          <a:p>
            <a:endParaRPr lang="en-US" dirty="0"/>
          </a:p>
          <a:p>
            <a:r>
              <a:rPr lang="en-US" dirty="0"/>
              <a:t>1500 g balloon</a:t>
            </a:r>
          </a:p>
          <a:p>
            <a:r>
              <a:rPr lang="en-US" dirty="0"/>
              <a:t>Burst Altitude: 35 – 40 km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BA8E9E-2E28-5245-1457-5096C4074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9675" y="1123950"/>
            <a:ext cx="3371850" cy="33718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4049F-5FDE-BF99-FF0D-C84DB525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86D440-F702-449A-AAC2-9ACFF17038B8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 sz="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8DF6B-9452-3861-B9AC-07EF10FB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Balloon and Parachute Selection</a:t>
            </a:r>
          </a:p>
        </p:txBody>
      </p:sp>
    </p:spTree>
    <p:extLst>
      <p:ext uri="{BB962C8B-B14F-4D97-AF65-F5344CB8AC3E}">
        <p14:creationId xmlns:p14="http://schemas.microsoft.com/office/powerpoint/2010/main" val="93764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7B1B46A-0CFF-1F95-AA2D-E68655754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/>
          <a:p>
            <a:r>
              <a:rPr lang="en-US" dirty="0"/>
              <a:t>~ 28 grams of lift/cu. ft. of helium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a 1500 g balloon:</a:t>
            </a:r>
          </a:p>
          <a:p>
            <a:r>
              <a:rPr lang="en-US" dirty="0"/>
              <a:t>&lt; 4 </a:t>
            </a:r>
            <a:r>
              <a:rPr lang="en-US" dirty="0" err="1"/>
              <a:t>lb</a:t>
            </a:r>
            <a:r>
              <a:rPr lang="en-US" dirty="0"/>
              <a:t> payload</a:t>
            </a:r>
          </a:p>
          <a:p>
            <a:r>
              <a:rPr lang="en-US" dirty="0"/>
              <a:t>Target ascent rate: 5.8 m/s</a:t>
            </a:r>
          </a:p>
          <a:p>
            <a:r>
              <a:rPr lang="en-US" dirty="0"/>
              <a:t>Total ascent time: ~ 87 min</a:t>
            </a:r>
          </a:p>
          <a:p>
            <a:r>
              <a:rPr lang="en-US" dirty="0"/>
              <a:t>191 cubic ft. of helium</a:t>
            </a:r>
          </a:p>
          <a:p>
            <a:endParaRPr lang="en-US" dirty="0"/>
          </a:p>
        </p:txBody>
      </p:sp>
      <p:pic>
        <p:nvPicPr>
          <p:cNvPr id="6" name="Content Placeholder 5" descr="A screenshot of a calculator&#10;&#10;AI-generated content may be incorrect.">
            <a:extLst>
              <a:ext uri="{FF2B5EF4-FFF2-40B4-BE49-F238E27FC236}">
                <a16:creationId xmlns:a16="http://schemas.microsoft.com/office/drawing/2014/main" id="{7B868088-4B03-FB2F-934A-CCD7EFE0B3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08" y="1366694"/>
            <a:ext cx="4529992" cy="2147697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F7A4E-C96A-BA02-DD88-5AD6153C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86D440-F702-449A-AAC2-9ACFF17038B8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en-US" sz="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3032D-C4E9-9141-6AF6-2110F4B3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Helium Calculation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9F332-EBDC-5BB0-C128-837B46A5A444}"/>
              </a:ext>
            </a:extLst>
          </p:cNvPr>
          <p:cNvSpPr txBox="1"/>
          <p:nvPr/>
        </p:nvSpPr>
        <p:spPr>
          <a:xfrm>
            <a:off x="7842116" y="827955"/>
            <a:ext cx="115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NFPA  55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63423-1FD2-A51F-E2C9-42019210CD71}"/>
              </a:ext>
            </a:extLst>
          </p:cNvPr>
          <p:cNvSpPr txBox="1"/>
          <p:nvPr/>
        </p:nvSpPr>
        <p:spPr>
          <a:xfrm>
            <a:off x="4572000" y="3514391"/>
            <a:ext cx="3781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“Balloon Performance Calculator Tutorial” </a:t>
            </a:r>
            <a:r>
              <a:rPr lang="en-US" sz="1000" i="1" dirty="0"/>
              <a:t>High Altitude Science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8049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9D98-A4B6-D112-50D6-D9B898BB2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Flight Path Predictability</a:t>
            </a:r>
            <a:endParaRPr lang="en-US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B964C-6B6F-82B3-CAD3-FA9E363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6A69E-BD5B-7C8F-0A4C-76C25654C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22252"/>
            <a:ext cx="4644626" cy="2561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B16423-55E7-2273-C9BF-BC29009A3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823" y="1024436"/>
            <a:ext cx="3294828" cy="28418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1C5F24-8856-897E-7DBE-25703AE46541}"/>
              </a:ext>
            </a:extLst>
          </p:cNvPr>
          <p:cNvSpPr txBox="1"/>
          <p:nvPr/>
        </p:nvSpPr>
        <p:spPr>
          <a:xfrm>
            <a:off x="228600" y="3783979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Launch from Spartanburg, SC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08240-9284-6C16-2069-97B4F809DDBC}"/>
              </a:ext>
            </a:extLst>
          </p:cNvPr>
          <p:cNvSpPr txBox="1"/>
          <p:nvPr/>
        </p:nvSpPr>
        <p:spPr>
          <a:xfrm>
            <a:off x="5121823" y="3866302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Launch from Camden, 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844AB-00E2-10A1-6895-850AC22A305E}"/>
              </a:ext>
            </a:extLst>
          </p:cNvPr>
          <p:cNvSpPr txBox="1"/>
          <p:nvPr/>
        </p:nvSpPr>
        <p:spPr>
          <a:xfrm>
            <a:off x="7612520" y="723200"/>
            <a:ext cx="16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FAA §101.37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F1C69-6954-AFE2-5C72-3B18CC9A5C57}"/>
              </a:ext>
            </a:extLst>
          </p:cNvPr>
          <p:cNvSpPr txBox="1"/>
          <p:nvPr/>
        </p:nvSpPr>
        <p:spPr>
          <a:xfrm>
            <a:off x="386575" y="4629150"/>
            <a:ext cx="2403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“Predicting the Flight Path” </a:t>
            </a:r>
            <a:r>
              <a:rPr lang="en-US" sz="1000" i="1" dirty="0" err="1"/>
              <a:t>Stratoflights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507635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activity xmlns="f7b7d13f-7e66-41ab-8bbb-3eb2ae4b772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CD9F2F4FEB664BAACBB793A1D854D8" ma:contentTypeVersion="13" ma:contentTypeDescription="Create a new document." ma:contentTypeScope="" ma:versionID="1c1382eaf01a1a0338e715b85f12f2fd">
  <xsd:schema xmlns:xsd="http://www.w3.org/2001/XMLSchema" xmlns:xs="http://www.w3.org/2001/XMLSchema" xmlns:p="http://schemas.microsoft.com/office/2006/metadata/properties" xmlns:ns3="f7b7d13f-7e66-41ab-8bbb-3eb2ae4b772f" xmlns:ns4="18a363c8-d67d-4464-9a18-4d87d46b3255" targetNamespace="http://schemas.microsoft.com/office/2006/metadata/properties" ma:root="true" ma:fieldsID="364c28116dbfa9f41515a3158579c066" ns3:_="" ns4:_="">
    <xsd:import namespace="f7b7d13f-7e66-41ab-8bbb-3eb2ae4b772f"/>
    <xsd:import namespace="18a363c8-d67d-4464-9a18-4d87d46b32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7d13f-7e66-41ab-8bbb-3eb2ae4b77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363c8-d67d-4464-9a18-4d87d46b32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14BE1A-A2C4-4862-8AD0-8BDC37D6A979}">
  <ds:schemaRefs>
    <ds:schemaRef ds:uri="http://purl.org/dc/terms/"/>
    <ds:schemaRef ds:uri="f7b7d13f-7e66-41ab-8bbb-3eb2ae4b772f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18a363c8-d67d-4464-9a18-4d87d46b325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1E4332-1811-4CC9-824F-9232DC94C9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7d13f-7e66-41ab-8bbb-3eb2ae4b772f"/>
    <ds:schemaRef ds:uri="18a363c8-d67d-4464-9a18-4d87d46b32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542</Words>
  <Application>Microsoft Office PowerPoint</Application>
  <PresentationFormat>On-screen Show (16:9)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Helvetica</vt:lpstr>
      <vt:lpstr>Times</vt:lpstr>
      <vt:lpstr>Wingdings</vt:lpstr>
      <vt:lpstr>Blank Presentation</vt:lpstr>
      <vt:lpstr>Without blue banner</vt:lpstr>
      <vt:lpstr>PowerPoint Presentation</vt:lpstr>
      <vt:lpstr>Design Team</vt:lpstr>
      <vt:lpstr>Assignment Details</vt:lpstr>
      <vt:lpstr>Mission and Project Objective Statement</vt:lpstr>
      <vt:lpstr>Conceptual Design Phase</vt:lpstr>
      <vt:lpstr>Final Design Configuration</vt:lpstr>
      <vt:lpstr>Balloon and Parachute Selection</vt:lpstr>
      <vt:lpstr>Helium Calculation</vt:lpstr>
      <vt:lpstr>Flight Path Predictability</vt:lpstr>
      <vt:lpstr>Computer System</vt:lpstr>
      <vt:lpstr>Imaging</vt:lpstr>
      <vt:lpstr>Communications </vt:lpstr>
      <vt:lpstr>Data Acquisition</vt:lpstr>
      <vt:lpstr>Power System</vt:lpstr>
      <vt:lpstr>Expected Layout</vt:lpstr>
      <vt:lpstr>Weight Breakdown</vt:lpstr>
      <vt:lpstr>Budget Breakdown</vt:lpstr>
      <vt:lpstr>Possible Improvements</vt:lpstr>
      <vt:lpstr>APPLICATIONS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Pierce, Madden</cp:lastModifiedBy>
  <cp:revision>8</cp:revision>
  <cp:lastPrinted>2018-09-25T14:02:34Z</cp:lastPrinted>
  <dcterms:modified xsi:type="dcterms:W3CDTF">2025-04-03T02:17:06Z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0x010100BECD9F2F4FEB664BAACBB793A1D854D8</vt:lpwstr>
  </property>
</Properties>
</file>