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erriweather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Sans-bold.fntdata"/><Relationship Id="rId16" Type="http://schemas.openxmlformats.org/officeDocument/2006/relationships/font" Target="fonts/Merriweather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Sans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0b73ecd9b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0b73ecd9b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7dfa666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7dfa666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0b73ecd9b_2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0b73ecd9b_2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0b73ecc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0b73ecc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46d9e02fd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46d9e02fd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46d9e02fd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46d9e02f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bb3c1b6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bb3c1b6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0b73ecca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f0b73ecca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7dfa6661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47dfa6661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7dfa666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7dfa666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3">
  <p:cSld name="CONTENT Option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219446" y="408986"/>
            <a:ext cx="2346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u="sng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2" type="body"/>
          </p:nvPr>
        </p:nvSpPr>
        <p:spPr>
          <a:xfrm>
            <a:off x="3361946" y="408986"/>
            <a:ext cx="2346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u="sng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>
            <p:ph idx="3" type="body"/>
          </p:nvPr>
        </p:nvSpPr>
        <p:spPr>
          <a:xfrm>
            <a:off x="504636" y="1054894"/>
            <a:ext cx="23490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4" type="body"/>
          </p:nvPr>
        </p:nvSpPr>
        <p:spPr>
          <a:xfrm>
            <a:off x="506726" y="408986"/>
            <a:ext cx="2346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i="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5" type="body"/>
          </p:nvPr>
        </p:nvSpPr>
        <p:spPr>
          <a:xfrm>
            <a:off x="3361946" y="1054894"/>
            <a:ext cx="23490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6" type="body"/>
          </p:nvPr>
        </p:nvSpPr>
        <p:spPr>
          <a:xfrm>
            <a:off x="6219446" y="1054894"/>
            <a:ext cx="23490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11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400" u="sng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1" i="0" sz="1400" u="sng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3" name="Google Shape;103;p11"/>
          <p:cNvSpPr txBox="1"/>
          <p:nvPr>
            <p:ph idx="7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ption 1">
  <p:cSld name="SECTION TITLE Option 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1079896" y="1940748"/>
            <a:ext cx="698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2" type="body"/>
          </p:nvPr>
        </p:nvSpPr>
        <p:spPr>
          <a:xfrm>
            <a:off x="1079897" y="2571750"/>
            <a:ext cx="6984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ption 2">
  <p:cSld name="SECTION TITLE Option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0" y="0"/>
            <a:ext cx="3429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64101" y="60809"/>
            <a:ext cx="3364899" cy="5021882"/>
            <a:chOff x="85468" y="81079"/>
            <a:chExt cx="4486532" cy="6695842"/>
          </a:xfrm>
        </p:grpSpPr>
        <p:cxnSp>
          <p:nvCxnSpPr>
            <p:cNvPr id="112" name="Google Shape;112;p13"/>
            <p:cNvCxnSpPr/>
            <p:nvPr/>
          </p:nvCxnSpPr>
          <p:spPr>
            <a:xfrm rot="10800000">
              <a:off x="85500" y="81079"/>
              <a:ext cx="44865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85468" y="81079"/>
              <a:ext cx="0" cy="669570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 rot="10800000">
              <a:off x="85500" y="6776921"/>
              <a:ext cx="44865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5" name="Google Shape;115;p13"/>
          <p:cNvSpPr txBox="1"/>
          <p:nvPr>
            <p:ph idx="1" type="body"/>
          </p:nvPr>
        </p:nvSpPr>
        <p:spPr>
          <a:xfrm>
            <a:off x="502444" y="2193948"/>
            <a:ext cx="2496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2" type="body"/>
          </p:nvPr>
        </p:nvSpPr>
        <p:spPr>
          <a:xfrm>
            <a:off x="502675" y="1164690"/>
            <a:ext cx="24963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i="0" sz="3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3"/>
          <p:cNvSpPr/>
          <p:nvPr>
            <p:ph idx="3" type="pic"/>
          </p:nvPr>
        </p:nvSpPr>
        <p:spPr>
          <a:xfrm>
            <a:off x="3429000" y="0"/>
            <a:ext cx="5715000" cy="5149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ption 3">
  <p:cSld name="SECTION TITLE Option 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>
            <a:off x="0" y="4114800"/>
            <a:ext cx="9144000" cy="103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4"/>
          <p:cNvCxnSpPr/>
          <p:nvPr/>
        </p:nvCxnSpPr>
        <p:spPr>
          <a:xfrm>
            <a:off x="64101" y="4114800"/>
            <a:ext cx="0" cy="9678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9079899" y="4114800"/>
            <a:ext cx="0" cy="9678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4"/>
          <p:cNvCxnSpPr/>
          <p:nvPr/>
        </p:nvCxnSpPr>
        <p:spPr>
          <a:xfrm rot="10800000">
            <a:off x="63999" y="5082691"/>
            <a:ext cx="9015900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502674" y="4210238"/>
            <a:ext cx="6453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i="0" sz="3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2" type="body"/>
          </p:nvPr>
        </p:nvSpPr>
        <p:spPr>
          <a:xfrm>
            <a:off x="502672" y="4679576"/>
            <a:ext cx="64533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4"/>
          <p:cNvSpPr/>
          <p:nvPr>
            <p:ph idx="3" type="pic"/>
          </p:nvPr>
        </p:nvSpPr>
        <p:spPr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698897" y="1670157"/>
            <a:ext cx="77463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1" sz="36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2" type="body"/>
          </p:nvPr>
        </p:nvSpPr>
        <p:spPr>
          <a:xfrm>
            <a:off x="691754" y="2460221"/>
            <a:ext cx="77511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1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GA">
  <p:cSld name="About UG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1820767" y="2321053"/>
            <a:ext cx="5502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Chartered by the state of Georgia in 1785, the University of Georgia is the birthplace of public higher education in America — launching our nation’s great tradition of world-class public education. What began as a commitment to inspire the next generation grows stronger today through global research, hands-on learning and extensive outreach. A top value in public higher education, Georgia’s flagship university thrives in a community that combines a culture-rich college town with a strong economic center.</a:t>
            </a:r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1188" y="958782"/>
            <a:ext cx="1281621" cy="9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1">
  <p:cSld name="TITLE Option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359957"/>
            <a:ext cx="1955603" cy="284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900" y="4334870"/>
            <a:ext cx="1807986" cy="5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01304" y="1507061"/>
            <a:ext cx="73413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b="1" i="0" sz="4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901304" y="3208874"/>
            <a:ext cx="73413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1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901304" y="2428552"/>
            <a:ext cx="7341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2">
  <p:cSld name="TITLE Option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3429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5"/>
          <p:cNvGrpSpPr/>
          <p:nvPr/>
        </p:nvGrpSpPr>
        <p:grpSpPr>
          <a:xfrm>
            <a:off x="64098" y="60809"/>
            <a:ext cx="3362656" cy="5021882"/>
            <a:chOff x="85468" y="81079"/>
            <a:chExt cx="4486532" cy="6695842"/>
          </a:xfrm>
        </p:grpSpPr>
        <p:cxnSp>
          <p:nvCxnSpPr>
            <p:cNvPr id="33" name="Google Shape;33;p5"/>
            <p:cNvCxnSpPr/>
            <p:nvPr/>
          </p:nvCxnSpPr>
          <p:spPr>
            <a:xfrm rot="10800000">
              <a:off x="85500" y="81079"/>
              <a:ext cx="44865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85468" y="81079"/>
              <a:ext cx="0" cy="669570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" name="Google Shape;35;p5"/>
            <p:cNvCxnSpPr/>
            <p:nvPr/>
          </p:nvCxnSpPr>
          <p:spPr>
            <a:xfrm rot="10800000">
              <a:off x="85500" y="6776921"/>
              <a:ext cx="44865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97872"/>
            <a:ext cx="1539882" cy="223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60" y="4461656"/>
            <a:ext cx="1807986" cy="5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08207" y="3294382"/>
            <a:ext cx="2496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1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5"/>
          <p:cNvSpPr/>
          <p:nvPr>
            <p:ph idx="2" type="pic"/>
          </p:nvPr>
        </p:nvSpPr>
        <p:spPr>
          <a:xfrm>
            <a:off x="3426619" y="0"/>
            <a:ext cx="5717400" cy="5149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5"/>
          <p:cNvSpPr txBox="1"/>
          <p:nvPr>
            <p:ph idx="3" type="body"/>
          </p:nvPr>
        </p:nvSpPr>
        <p:spPr>
          <a:xfrm>
            <a:off x="508207" y="2257341"/>
            <a:ext cx="2496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4" type="body"/>
          </p:nvPr>
        </p:nvSpPr>
        <p:spPr>
          <a:xfrm>
            <a:off x="508438" y="1228083"/>
            <a:ext cx="24963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i="0" sz="3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3">
  <p:cSld name="TITLE Option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3600450"/>
            <a:ext cx="9144000" cy="15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601276"/>
            <a:ext cx="507147" cy="52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2211" y="4461656"/>
            <a:ext cx="1807986" cy="594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6"/>
          <p:cNvCxnSpPr/>
          <p:nvPr/>
        </p:nvCxnSpPr>
        <p:spPr>
          <a:xfrm>
            <a:off x="64101" y="3600450"/>
            <a:ext cx="0" cy="14823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" name="Google Shape;47;p6"/>
          <p:cNvCxnSpPr/>
          <p:nvPr/>
        </p:nvCxnSpPr>
        <p:spPr>
          <a:xfrm>
            <a:off x="9079899" y="3600450"/>
            <a:ext cx="0" cy="14823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" name="Google Shape;48;p6"/>
          <p:cNvCxnSpPr/>
          <p:nvPr/>
        </p:nvCxnSpPr>
        <p:spPr>
          <a:xfrm rot="10800000">
            <a:off x="63999" y="5082691"/>
            <a:ext cx="9015900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02672" y="4639816"/>
            <a:ext cx="65127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1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6"/>
          <p:cNvSpPr/>
          <p:nvPr>
            <p:ph idx="2" type="pic"/>
          </p:nvPr>
        </p:nvSpPr>
        <p:spPr>
          <a:xfrm>
            <a:off x="0" y="0"/>
            <a:ext cx="9144000" cy="36006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502674" y="3725483"/>
            <a:ext cx="6453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i="0" sz="3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502672" y="4194821"/>
            <a:ext cx="64533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idx="1" type="body"/>
          </p:nvPr>
        </p:nvSpPr>
        <p:spPr>
          <a:xfrm>
            <a:off x="506726" y="408986"/>
            <a:ext cx="81147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 u="sng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7"/>
          <p:cNvSpPr/>
          <p:nvPr>
            <p:ph idx="2" type="media"/>
          </p:nvPr>
        </p:nvSpPr>
        <p:spPr>
          <a:xfrm>
            <a:off x="1828800" y="1141306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400" u="sng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1" i="0" sz="1400" u="sng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  <p15:guide id="29" orient="horz" pos="30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/>
        </p:nvSpPr>
        <p:spPr>
          <a:xfrm>
            <a:off x="506726" y="408986"/>
            <a:ext cx="1533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700" u="sng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sz="1100"/>
          </a:p>
        </p:txBody>
      </p:sp>
      <p:sp>
        <p:nvSpPr>
          <p:cNvPr id="68" name="Google Shape;68;p8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400" u="sng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1" i="0" sz="1400" u="sng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1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1">
  <p:cSld name="CONTENT Option 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504635" y="1054894"/>
            <a:ext cx="81831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9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400" u="sng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1" i="0" sz="1400" u="sng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9" name="Google Shape;79;p9"/>
          <p:cNvSpPr txBox="1"/>
          <p:nvPr>
            <p:ph idx="3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2">
  <p:cSld name="CONTENT Option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4629150"/>
            <a:ext cx="9144000" cy="52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8" y="4461796"/>
            <a:ext cx="2664620" cy="87591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/>
        </p:nvSpPr>
        <p:spPr>
          <a:xfrm>
            <a:off x="64101" y="60809"/>
            <a:ext cx="9015900" cy="5022000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41" y="-123945"/>
            <a:ext cx="353318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504635" y="1054894"/>
            <a:ext cx="37710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2" type="body"/>
          </p:nvPr>
        </p:nvSpPr>
        <p:spPr>
          <a:xfrm>
            <a:off x="504825" y="408986"/>
            <a:ext cx="3770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i="0" sz="2400" u="sng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3" type="body"/>
          </p:nvPr>
        </p:nvSpPr>
        <p:spPr>
          <a:xfrm>
            <a:off x="4785335" y="1054894"/>
            <a:ext cx="37710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4" type="body"/>
          </p:nvPr>
        </p:nvSpPr>
        <p:spPr>
          <a:xfrm>
            <a:off x="4785525" y="408986"/>
            <a:ext cx="3770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sng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0"/>
          <p:cNvSpPr txBox="1"/>
          <p:nvPr/>
        </p:nvSpPr>
        <p:spPr>
          <a:xfrm>
            <a:off x="8514044" y="4711557"/>
            <a:ext cx="5343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400" u="sng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1" i="0" sz="1400" u="sng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0" name="Google Shape;90;p10"/>
          <p:cNvSpPr txBox="1"/>
          <p:nvPr>
            <p:ph idx="5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40">
          <p15:clr>
            <a:srgbClr val="FBAE40"/>
          </p15:clr>
        </p15:guide>
        <p15:guide id="4" pos="3600">
          <p15:clr>
            <a:srgbClr val="FBAE40"/>
          </p15:clr>
        </p15:guide>
        <p15:guide id="5" pos="3960">
          <p15:clr>
            <a:srgbClr val="FBAE40"/>
          </p15:clr>
        </p15:guide>
        <p15:guide id="6" pos="4320">
          <p15:clr>
            <a:srgbClr val="FBAE40"/>
          </p15:clr>
        </p15:guide>
        <p15:guide id="7" pos="4680">
          <p15:clr>
            <a:srgbClr val="FBAE40"/>
          </p15:clr>
        </p15:guide>
        <p15:guide id="8" pos="5040">
          <p15:clr>
            <a:srgbClr val="FBAE40"/>
          </p15:clr>
        </p15:guide>
        <p15:guide id="9" pos="5400">
          <p15:clr>
            <a:srgbClr val="FBAE40"/>
          </p15:clr>
        </p15:guide>
        <p15:guide id="10" pos="5760">
          <p15:clr>
            <a:srgbClr val="FBAE40"/>
          </p15:clr>
        </p15:guide>
        <p15:guide id="11" pos="2520">
          <p15:clr>
            <a:srgbClr val="FBAE40"/>
          </p15:clr>
        </p15:guide>
        <p15:guide id="12" pos="2160">
          <p15:clr>
            <a:srgbClr val="FBAE40"/>
          </p15:clr>
        </p15:guide>
        <p15:guide id="13" pos="1800">
          <p15:clr>
            <a:srgbClr val="FBAE40"/>
          </p15:clr>
        </p15:guide>
        <p15:guide id="14" pos="1440">
          <p15:clr>
            <a:srgbClr val="FBAE40"/>
          </p15:clr>
        </p15:guide>
        <p15:guide id="15" pos="1080">
          <p15:clr>
            <a:srgbClr val="FBAE40"/>
          </p15:clr>
        </p15:guide>
        <p15:guide id="16" pos="720">
          <p15:clr>
            <a:srgbClr val="FBAE40"/>
          </p15:clr>
        </p15:guide>
        <p15:guide id="17" pos="360">
          <p15:clr>
            <a:srgbClr val="FBAE40"/>
          </p15:clr>
        </p15:guide>
        <p15:guide id="18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orient="horz" pos="972">
          <p15:clr>
            <a:srgbClr val="FBAE40"/>
          </p15:clr>
        </p15:guide>
        <p15:guide id="21" orient="horz" pos="648">
          <p15:clr>
            <a:srgbClr val="FBAE40"/>
          </p15:clr>
        </p15:guide>
        <p15:guide id="22" orient="horz" pos="324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1944">
          <p15:clr>
            <a:srgbClr val="FBAE40"/>
          </p15:clr>
        </p15:guide>
        <p15:guide id="25" orient="horz" pos="2268">
          <p15:clr>
            <a:srgbClr val="FBAE40"/>
          </p15:clr>
        </p15:guide>
        <p15:guide id="26" orient="horz" pos="2592">
          <p15:clr>
            <a:srgbClr val="FBAE40"/>
          </p15:clr>
        </p15:guide>
        <p15:guide id="27" orient="horz" pos="2916">
          <p15:clr>
            <a:srgbClr val="FBAE40"/>
          </p15:clr>
        </p15:guide>
        <p15:guide id="28" orient="horz" pos="32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ZMVqCZvMraAQ_mt5Xc_EVOVB2-WPT59s/view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901350" y="1291793"/>
            <a:ext cx="7341300" cy="153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Implementation and Uses of Telemetry Communications in a Sounding Rocket</a:t>
            </a:r>
            <a:endParaRPr sz="3700"/>
          </a:p>
        </p:txBody>
      </p:sp>
      <p:sp>
        <p:nvSpPr>
          <p:cNvPr id="137" name="Google Shape;137;p16"/>
          <p:cNvSpPr txBox="1"/>
          <p:nvPr>
            <p:ph idx="3" type="body"/>
          </p:nvPr>
        </p:nvSpPr>
        <p:spPr>
          <a:xfrm>
            <a:off x="2498625" y="3600450"/>
            <a:ext cx="4242300" cy="43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Parsa Novin, Andrew Darby, and Kyle Kim</a:t>
            </a:r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538" y="2646775"/>
            <a:ext cx="2094925" cy="20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75" y="2646786"/>
            <a:ext cx="2192525" cy="21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355150" y="260400"/>
            <a:ext cx="1323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Logging</a:t>
            </a:r>
            <a:endParaRPr/>
          </a:p>
        </p:txBody>
      </p:sp>
      <p:sp>
        <p:nvSpPr>
          <p:cNvPr id="209" name="Google Shape;209;p25"/>
          <p:cNvSpPr txBox="1"/>
          <p:nvPr>
            <p:ph idx="2" type="body"/>
          </p:nvPr>
        </p:nvSpPr>
        <p:spPr>
          <a:xfrm>
            <a:off x="504629" y="1054900"/>
            <a:ext cx="5210400" cy="330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Data logging happens both on the Ground Station and and the OBC.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Data logging twice ensures that errors in data remain minimal, along with providing two repositories of information to pull from.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 collect multiple types of data which includes: Attitude, Altitude,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Temperature, Velocity, Servo Actuation, and many more.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 txBox="1"/>
          <p:nvPr>
            <p:ph idx="3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087" y="483850"/>
            <a:ext cx="2532825" cy="3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Management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049" y="409050"/>
            <a:ext cx="2248748" cy="422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632250" y="1028700"/>
            <a:ext cx="4808100" cy="27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Central USB-C Port – Provides both power delivery and serial communication.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Battery Management System (BMS) – Supports 2S3P lithium-ion charging via high-power USB-C.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Voltage Regulation – 5V LDOs for peripherals; 3.3V and 1.8V LDOs for logic circuits.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790785" y="198121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Interfacing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886375" y="706625"/>
            <a:ext cx="75018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Communication Module – Enables serial interface with the Raspberry Pi.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Bidirectional radio that allows for us to send directions and commands to the Pi.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This setup also allows for on-field troubleshooting through use of the usb-c port.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837" y="1459650"/>
            <a:ext cx="3430329" cy="32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Design and Integration</a:t>
            </a:r>
            <a:endParaRPr/>
          </a:p>
        </p:txBody>
      </p:sp>
      <p:sp>
        <p:nvSpPr>
          <p:cNvPr id="160" name="Google Shape;160;p19"/>
          <p:cNvSpPr txBox="1"/>
          <p:nvPr>
            <p:ph idx="3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550" y="795325"/>
            <a:ext cx="3186175" cy="341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591600" y="1101900"/>
            <a:ext cx="47571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Small form fit into 5.5” ID rocket body tube</a:t>
            </a:r>
            <a:endParaRPr sz="13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Compact custom hardware for specific telemetry requirements</a:t>
            </a:r>
            <a:endParaRPr sz="13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Raspberry Pi CM4 acting as OBC and peripheral management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2s3p Lithium-Ion battery back to power system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</a:t>
            </a:r>
            <a:endParaRPr/>
          </a:p>
        </p:txBody>
      </p:sp>
      <p:pic>
        <p:nvPicPr>
          <p:cNvPr id="168" name="Google Shape;168;p20" title="IMG_094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575" y="1788974"/>
            <a:ext cx="1550499" cy="25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676375" y="1738650"/>
            <a:ext cx="1897200" cy="275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571500" y="929100"/>
            <a:ext cx="8116200" cy="22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Camera utilizes an NTSC Analog Signal.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The process for actualizing the data involves to use of an </a:t>
            </a:r>
            <a:r>
              <a:rPr lang="en" sz="1700">
                <a:solidFill>
                  <a:schemeClr val="dk1"/>
                </a:solidFill>
              </a:rPr>
              <a:t>serializer</a:t>
            </a:r>
            <a:r>
              <a:rPr lang="en" sz="1700">
                <a:solidFill>
                  <a:schemeClr val="dk1"/>
                </a:solidFill>
              </a:rPr>
              <a:t>, where data is collected through the use of an ADC, which outputs 8 bits of parallel data on a cycle.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Deserialization of that data comes about due to the FPDII protocol, where data is then turned into differential pairs.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5">
            <a:alphaModFix/>
          </a:blip>
          <a:srcRect b="13005" l="0" r="50374" t="36170"/>
          <a:stretch/>
        </p:blipFill>
        <p:spPr>
          <a:xfrm>
            <a:off x="5715000" y="2549763"/>
            <a:ext cx="2163729" cy="210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5472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 Code Implementation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254175" y="917550"/>
            <a:ext cx="86124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IMU utilizes a very basic implementation of Arduino code, which we connect using an I2C connection.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Code snippet below ultimately generates yaw, pitch, and roll.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Also utilizes the use of serial prints to reduce possible weak points in code.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00" y="2039088"/>
            <a:ext cx="3698600" cy="238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375" y="1949250"/>
            <a:ext cx="3121251" cy="256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RRC3 Code Implementation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300125" y="4243150"/>
            <a:ext cx="4745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Someone ask me about the yapcap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54175" y="917550"/>
            <a:ext cx="8433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RRC3 sends data in the form of packets structured as XX:XX (Time Stamp), XX (Temperature), XX(Velocity) to a memory buffer.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 Our program reads any and all data </a:t>
            </a:r>
            <a:r>
              <a:rPr lang="en" sz="1300">
                <a:solidFill>
                  <a:schemeClr val="dk1"/>
                </a:solidFill>
              </a:rPr>
              <a:t>coming into the buffer in order to further process it for data collection.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Multiple small oddities scattered within the code to account for certain details, such as carriage returns.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088" y="2001623"/>
            <a:ext cx="2579826" cy="2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57397"/>
            <a:ext cx="3389658" cy="215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571510" y="1288795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LoRa Communication</a:t>
            </a:r>
            <a:endParaRPr/>
          </a:p>
        </p:txBody>
      </p:sp>
      <p:sp>
        <p:nvSpPr>
          <p:cNvPr id="194" name="Google Shape;194;p23"/>
          <p:cNvSpPr txBox="1"/>
          <p:nvPr>
            <p:ph idx="2" type="body"/>
          </p:nvPr>
        </p:nvSpPr>
        <p:spPr>
          <a:xfrm>
            <a:off x="480460" y="2010419"/>
            <a:ext cx="8183100" cy="330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Theoretical Airframe length is 255 Bytes, however due to memory safety issues we have decided to only utilize 250 Byte.</a:t>
            </a:r>
            <a:endParaRPr baseline="3000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Transmission happens at 30 dB at 1W of transmission power.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 txBox="1"/>
          <p:nvPr>
            <p:ph idx="3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504635" y="409046"/>
            <a:ext cx="8183100" cy="50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Station</a:t>
            </a:r>
            <a:endParaRPr/>
          </a:p>
        </p:txBody>
      </p:sp>
      <p:sp>
        <p:nvSpPr>
          <p:cNvPr id="201" name="Google Shape;201;p24"/>
          <p:cNvSpPr txBox="1"/>
          <p:nvPr>
            <p:ph idx="3" type="body"/>
          </p:nvPr>
        </p:nvSpPr>
        <p:spPr>
          <a:xfrm>
            <a:off x="5115277" y="4733281"/>
            <a:ext cx="3395700" cy="20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750" y="514351"/>
            <a:ext cx="4448300" cy="34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504625" y="1028700"/>
            <a:ext cx="29244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Ground Station neatly formats all the data we collect from all sensors/data-collectors.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backend utilizes multiple python scripts to write pertinent data </a:t>
            </a:r>
            <a:r>
              <a:rPr lang="en" sz="1300">
                <a:solidFill>
                  <a:schemeClr val="dk1"/>
                </a:solidFill>
              </a:rPr>
              <a:t>into</a:t>
            </a:r>
            <a:r>
              <a:rPr lang="en" sz="1300">
                <a:solidFill>
                  <a:schemeClr val="dk1"/>
                </a:solidFill>
              </a:rPr>
              <a:t> multiple CSV file.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Visualization of this data was possible through matplotlib library.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