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comments/comment4.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Gigon" initials="" lastIdx="4" clrIdx="0"/>
  <p:cmAuthor id="1" name="Benjamin Ashley"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5EB8D4-65F0-44F2-AD2F-69DD1F7DCB75}">
  <a:tblStyle styleId="{275EB8D4-65F0-44F2-AD2F-69DD1F7DCB7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4BDD3E4-C6F0-4628-BC1A-3C2FF5C7BD8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92" y="2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02T04:37:49.388" idx="1">
    <p:pos x="6000" y="0"/>
    <p:text>Put towards the beginning, but bring these points back up on the conclusion slide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04-02T04:33:41.391" idx="2">
    <p:pos x="6000" y="0"/>
    <p:text>Fix everything with Risk management</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5-04-02T05:15:30.576" idx="3">
    <p:pos x="6000" y="0"/>
    <p:text>Insert graphs from poster (touch up graphs like giving them titles)</p:text>
  </p:cm>
  <p:cm authorId="0" dt="2025-04-02T05:15:30.576" idx="4">
    <p:pos x="6000" y="0"/>
    <p:text>Also get map from Andrew</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5-04-02T03:52:34.591" idx="1">
    <p:pos x="389" y="835"/>
    <p:text>Something about compiling images into a big map so it's like an updating map for a specific region of land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14a8013dca_2_3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14a8013dca_2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14a8013dca_2_3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14a8013dca_2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bff3fb8d3_1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0bff3fb8d3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14e22bff12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14e22bff1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bff3fb8d3_1_1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0bff3fb8d3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rgbClr val="444746"/>
                </a:solidFill>
              </a:rPr>
              <a:t>Changes Made from the Original (PDD) FBD:</a:t>
            </a: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 Removed three of the arrows which made a connection between the power distribution board and the individual sensor cluster components. The updated version only has one arrow going to the sensor cluster as a whole. This change increases the simplicity and readability of the diagram and the individual connections.</a:t>
            </a: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 Added an arrow from the Flight Controller’s Flight Data Collection to the On-Ground Data Processing and Analysis. This change was made according to a customer request and concern with the original FBD. This addition adds clarity to the FBD and the system’s interconnections.</a:t>
            </a: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 Changed the term Altitude under the Flight Controller’s Flight Sensors to Altitude Sensor. This change was made due to a suggestion by the customer. The updated change provides greater clarity to the sensor itself as well as its purpose within the system as a whole.</a:t>
            </a:r>
            <a:endParaRPr sz="1200">
              <a:solidFill>
                <a:srgbClr val="444746"/>
              </a:solidFill>
            </a:endParaRPr>
          </a:p>
          <a:p>
            <a:pPr marL="0" lvl="0" indent="0" algn="l" rtl="0">
              <a:spcBef>
                <a:spcPts val="0"/>
              </a:spcBef>
              <a:spcAft>
                <a:spcPts val="0"/>
              </a:spcAft>
              <a:buNone/>
            </a:pPr>
            <a:r>
              <a:rPr lang="en-US" sz="1200">
                <a:solidFill>
                  <a:srgbClr val="444746"/>
                </a:solidFill>
              </a:rPr>
              <a:t>- Added a Pressure Sensor to the Flight Controller’s Flight Sensors. This additional sensor was added to the FBD as ongoing flight controller research revealed that barometers or pressure sensors have become ubiquitous within the flight controller hardware.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14a8013dca_2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14a8013dca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4793ce799f_2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4793ce799f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14f33df8f6_4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14f33df8f6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478311bc8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478311bc8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4793ce799f_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4793ce799f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0bff3fb8d3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0bff3fb8d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4793ce799f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4793ce799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4793ce799f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4793ce799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4793ce799f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4793ce799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14a8013dca_1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14a8013dca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14f33df8f6_1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14f33df8f6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4f33df8f6_1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14f33df8f6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14f33df8f6_1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14f33df8f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14f33df8f6_1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14f33df8f6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14f33df8f6_1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14f33df8f6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478311bc8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478311bc8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793ce799f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4793ce799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478311bc83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478311bc8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478311bc83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478311bc8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14a8013dca_2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14a8013dca_2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14a8013dca_2_4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14a8013dca_2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c1f9a8ff0_11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0c1f9a8ff0_1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0c1f9a8ff0_12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0c1f9a8ff0_1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78311bc8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478311bc8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0bff3fb8d3_1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0bff3fb8d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0bff3fb8d3_1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0bff3fb8d3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14a8013dca_2_3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14a8013dca_2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14e22bff12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14e22bff1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14a8013dc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14a8013d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2"/>
          <p:cNvSpPr txBox="1">
            <a:spLocks noGrp="1"/>
          </p:cNvSpPr>
          <p:nvPr>
            <p:ph type="subTitle" idx="1"/>
          </p:nvPr>
        </p:nvSpPr>
        <p:spPr>
          <a:xfrm>
            <a:off x="1143000" y="2701529"/>
            <a:ext cx="6858000" cy="1241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title"/>
          </p:nvPr>
        </p:nvSpPr>
        <p:spPr>
          <a:xfrm>
            <a:off x="207736" y="655856"/>
            <a:ext cx="7357500" cy="5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207736" y="655856"/>
            <a:ext cx="7357500" cy="5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2183029" y="-610858"/>
            <a:ext cx="2271600" cy="622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5350051" y="1467544"/>
            <a:ext cx="4359000" cy="19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1349475" y="-447057"/>
            <a:ext cx="4359000" cy="5800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311708" y="744575"/>
            <a:ext cx="8520600" cy="20526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7" name="Google Shape;87;p13"/>
          <p:cNvSpPr txBox="1">
            <a:spLocks noGrp="1"/>
          </p:cNvSpPr>
          <p:nvPr>
            <p:ph type="subTitle" idx="1"/>
          </p:nvPr>
        </p:nvSpPr>
        <p:spPr>
          <a:xfrm>
            <a:off x="311700" y="2834125"/>
            <a:ext cx="8520600" cy="7926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88" name="Google Shape;88;p1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93261" y="500456"/>
            <a:ext cx="7357500" cy="528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207736" y="1364342"/>
            <a:ext cx="6222000" cy="2271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 name="Google Shape;35;p5"/>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 name="Google Shape;36;p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07736" y="655856"/>
            <a:ext cx="7357500" cy="5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8"/>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8"/>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07736" y="655856"/>
            <a:ext cx="7357500" cy="5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a:spLocks noGrp="1"/>
          </p:cNvSpPr>
          <p:nvPr>
            <p:ph type="pic" idx="2"/>
          </p:nvPr>
        </p:nvSpPr>
        <p:spPr>
          <a:xfrm>
            <a:off x="3887391" y="740570"/>
            <a:ext cx="4629300" cy="3655200"/>
          </a:xfrm>
          <a:prstGeom prst="rect">
            <a:avLst/>
          </a:prstGeom>
          <a:noFill/>
          <a:ln>
            <a:noFill/>
          </a:ln>
        </p:spPr>
      </p:sp>
      <p:sp>
        <p:nvSpPr>
          <p:cNvPr id="69" name="Google Shape;69;p10"/>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767263"/>
            <a:ext cx="9144000" cy="273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 name="Google Shape;7;p1"/>
          <p:cNvSpPr txBox="1">
            <a:spLocks noGrp="1"/>
          </p:cNvSpPr>
          <p:nvPr>
            <p:ph type="title"/>
          </p:nvPr>
        </p:nvSpPr>
        <p:spPr>
          <a:xfrm>
            <a:off x="207736" y="655856"/>
            <a:ext cx="7357500" cy="5280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207736" y="1364342"/>
            <a:ext cx="6222000" cy="2271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1"/>
          <p:cNvPicPr preferRelativeResize="0"/>
          <p:nvPr/>
        </p:nvPicPr>
        <p:blipFill rotWithShape="1">
          <a:blip r:embed="rId14">
            <a:alphaModFix/>
          </a:blip>
          <a:srcRect/>
          <a:stretch/>
        </p:blipFill>
        <p:spPr>
          <a:xfrm>
            <a:off x="7986207" y="3918488"/>
            <a:ext cx="793714" cy="791773"/>
          </a:xfrm>
          <a:prstGeom prst="rect">
            <a:avLst/>
          </a:prstGeom>
          <a:noFill/>
          <a:ln>
            <a:noFill/>
          </a:ln>
        </p:spPr>
      </p:pic>
      <p:sp>
        <p:nvSpPr>
          <p:cNvPr id="13" name="Google Shape;13;p1"/>
          <p:cNvSpPr/>
          <p:nvPr/>
        </p:nvSpPr>
        <p:spPr>
          <a:xfrm>
            <a:off x="0" y="0"/>
            <a:ext cx="9144000" cy="322800"/>
          </a:xfrm>
          <a:prstGeom prst="rect">
            <a:avLst/>
          </a:prstGeom>
          <a:solidFill>
            <a:srgbClr val="CC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 name="Google Shape;14;p1"/>
          <p:cNvPicPr preferRelativeResize="0"/>
          <p:nvPr/>
        </p:nvPicPr>
        <p:blipFill rotWithShape="1">
          <a:blip r:embed="rId15">
            <a:alphaModFix/>
          </a:blip>
          <a:srcRect/>
          <a:stretch/>
        </p:blipFill>
        <p:spPr>
          <a:xfrm>
            <a:off x="0" y="9883"/>
            <a:ext cx="653144" cy="314477"/>
          </a:xfrm>
          <a:prstGeom prst="rect">
            <a:avLst/>
          </a:prstGeom>
          <a:noFill/>
          <a:ln>
            <a:noFill/>
          </a:ln>
        </p:spPr>
      </p:pic>
      <p:sp>
        <p:nvSpPr>
          <p:cNvPr id="15" name="Google Shape;15;p1"/>
          <p:cNvSpPr txBox="1"/>
          <p:nvPr/>
        </p:nvSpPr>
        <p:spPr>
          <a:xfrm>
            <a:off x="870857" y="22972"/>
            <a:ext cx="4741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Mechanical and Aerospace Engineering</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SxNFQ0j4RgQ?feature=oembed"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DgMX0r-BqV0?feature=oembed"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caddxfpv.com/products/caddx-walnut-action-camera" TargetMode="External"/><Relationship Id="rId3" Type="http://schemas.openxmlformats.org/officeDocument/2006/relationships/hyperlink" Target="https://blueskies.nianet.org/competition/" TargetMode="External"/><Relationship Id="rId7" Type="http://schemas.openxmlformats.org/officeDocument/2006/relationships/hyperlink" Target="https://www.speedybee.com/speedybee-f405-v4-bls-55a-30x30-fc-esc-stack/#Parameter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store.holystone.com/products/holy-stone-drone-remote-id-module" TargetMode="External"/><Relationship Id="rId5" Type="http://schemas.openxmlformats.org/officeDocument/2006/relationships/hyperlink" Target="https://www.speedybee.com/bzgnss-bz-251-gps-with-5883-compass/" TargetMode="External"/><Relationship Id="rId4" Type="http://schemas.openxmlformats.org/officeDocument/2006/relationships/hyperlink" Target="https://stock.adobe.com/search/images?k=rain+agricultur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219625" y="1337938"/>
            <a:ext cx="6116700" cy="249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1428"/>
              <a:buNone/>
            </a:pPr>
            <a:r>
              <a:rPr lang="en-US" sz="3500"/>
              <a:t>Field Falcon: A Multirotor Drone for Assessing Farm Conditions After Severe Weather</a:t>
            </a:r>
            <a:endParaRPr sz="3500"/>
          </a:p>
          <a:p>
            <a:pPr marL="0" lvl="0" indent="0" algn="l" rtl="0">
              <a:lnSpc>
                <a:spcPct val="100000"/>
              </a:lnSpc>
              <a:spcBef>
                <a:spcPts val="0"/>
              </a:spcBef>
              <a:spcAft>
                <a:spcPts val="0"/>
              </a:spcAft>
              <a:buSzPct val="116471"/>
              <a:buNone/>
            </a:pPr>
            <a:endParaRPr sz="944"/>
          </a:p>
          <a:p>
            <a:pPr marL="0" lvl="0" indent="0" algn="l" rtl="0">
              <a:lnSpc>
                <a:spcPct val="100000"/>
              </a:lnSpc>
              <a:spcBef>
                <a:spcPts val="0"/>
              </a:spcBef>
              <a:spcAft>
                <a:spcPts val="0"/>
              </a:spcAft>
              <a:buSzPct val="68750"/>
              <a:buNone/>
            </a:pPr>
            <a:r>
              <a:rPr lang="en-US" sz="1600" b="0"/>
              <a:t>Future Flyers of America (FFA)</a:t>
            </a:r>
            <a:endParaRPr sz="1600" b="0"/>
          </a:p>
          <a:p>
            <a:pPr marL="0" lvl="0" indent="0" algn="l" rtl="0">
              <a:lnSpc>
                <a:spcPct val="100000"/>
              </a:lnSpc>
              <a:spcBef>
                <a:spcPts val="0"/>
              </a:spcBef>
              <a:spcAft>
                <a:spcPts val="0"/>
              </a:spcAft>
              <a:buSzPct val="68750"/>
              <a:buNone/>
            </a:pPr>
            <a:r>
              <a:rPr lang="en-US" sz="1600"/>
              <a:t>North Carolina State University</a:t>
            </a:r>
            <a:endParaRPr sz="1600"/>
          </a:p>
          <a:p>
            <a:pPr marL="0" lvl="0" indent="0" algn="l" rtl="0">
              <a:lnSpc>
                <a:spcPct val="100000"/>
              </a:lnSpc>
              <a:spcBef>
                <a:spcPts val="0"/>
              </a:spcBef>
              <a:spcAft>
                <a:spcPts val="0"/>
              </a:spcAft>
              <a:buSzPct val="68750"/>
              <a:buNone/>
            </a:pPr>
            <a:r>
              <a:rPr lang="en-US" sz="1600" b="0"/>
              <a:t>Aerospace </a:t>
            </a:r>
            <a:r>
              <a:rPr lang="en-US" sz="1600"/>
              <a:t>Senior</a:t>
            </a:r>
            <a:r>
              <a:rPr lang="en-US" sz="1600" b="0"/>
              <a:t> Design</a:t>
            </a:r>
            <a:endParaRPr sz="1600" b="0"/>
          </a:p>
          <a:p>
            <a:pPr marL="0" lvl="0" indent="0" algn="l" rtl="0">
              <a:lnSpc>
                <a:spcPct val="100000"/>
              </a:lnSpc>
              <a:spcBef>
                <a:spcPts val="0"/>
              </a:spcBef>
              <a:spcAft>
                <a:spcPts val="0"/>
              </a:spcAft>
              <a:buSzPct val="68750"/>
              <a:buNone/>
            </a:pPr>
            <a:endParaRPr sz="1600" b="0"/>
          </a:p>
        </p:txBody>
      </p:sp>
      <p:sp>
        <p:nvSpPr>
          <p:cNvPr id="94" name="Google Shape;94;p14"/>
          <p:cNvSpPr txBox="1">
            <a:spLocks noGrp="1"/>
          </p:cNvSpPr>
          <p:nvPr>
            <p:ph type="sldNum" idx="12"/>
          </p:nvPr>
        </p:nvSpPr>
        <p:spPr>
          <a:xfrm>
            <a:off x="7963908" y="47063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95" name="Google Shape;95;p14"/>
          <p:cNvPicPr preferRelativeResize="0"/>
          <p:nvPr/>
        </p:nvPicPr>
        <p:blipFill>
          <a:blip r:embed="rId3">
            <a:alphaModFix/>
          </a:blip>
          <a:stretch>
            <a:fillRect/>
          </a:stretch>
        </p:blipFill>
        <p:spPr>
          <a:xfrm>
            <a:off x="6180625" y="1310463"/>
            <a:ext cx="2414899" cy="24148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Functional Requirements</a:t>
            </a:r>
            <a:endParaRPr/>
          </a:p>
        </p:txBody>
      </p:sp>
      <p:sp>
        <p:nvSpPr>
          <p:cNvPr id="178" name="Google Shape;178;p2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179" name="Google Shape;179;p23"/>
          <p:cNvSpPr/>
          <p:nvPr/>
        </p:nvSpPr>
        <p:spPr>
          <a:xfrm>
            <a:off x="7891975" y="3802550"/>
            <a:ext cx="1150800" cy="92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180" name="Google Shape;180;p23"/>
          <p:cNvGraphicFramePr/>
          <p:nvPr/>
        </p:nvGraphicFramePr>
        <p:xfrm>
          <a:off x="383225" y="1122625"/>
          <a:ext cx="3000000" cy="3000000"/>
        </p:xfrm>
        <a:graphic>
          <a:graphicData uri="http://schemas.openxmlformats.org/drawingml/2006/table">
            <a:tbl>
              <a:tblPr>
                <a:noFill/>
                <a:tableStyleId>{74BDD3E4-C6F0-4628-BC1A-3C2FF5C7BD83}</a:tableStyleId>
              </a:tblPr>
              <a:tblGrid>
                <a:gridCol w="839650">
                  <a:extLst>
                    <a:ext uri="{9D8B030D-6E8A-4147-A177-3AD203B41FA5}">
                      <a16:colId xmlns:a16="http://schemas.microsoft.com/office/drawing/2014/main" val="20000"/>
                    </a:ext>
                  </a:extLst>
                </a:gridCol>
                <a:gridCol w="7537900">
                  <a:extLst>
                    <a:ext uri="{9D8B030D-6E8A-4147-A177-3AD203B41FA5}">
                      <a16:colId xmlns:a16="http://schemas.microsoft.com/office/drawing/2014/main" val="20001"/>
                    </a:ext>
                  </a:extLst>
                </a:gridCol>
              </a:tblGrid>
              <a:tr h="278725">
                <a:tc>
                  <a:txBody>
                    <a:bodyPr/>
                    <a:lstStyle/>
                    <a:p>
                      <a:pPr marL="0" lvl="0" indent="0" algn="ctr" rtl="0">
                        <a:spcBef>
                          <a:spcPts val="0"/>
                        </a:spcBef>
                        <a:spcAft>
                          <a:spcPts val="0"/>
                        </a:spcAft>
                        <a:buNone/>
                      </a:pPr>
                      <a:r>
                        <a:rPr lang="en-US" sz="1200" b="1"/>
                        <a:t>FR #</a:t>
                      </a:r>
                      <a:endParaRPr sz="12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1200" b="1"/>
                        <a:t>Description</a:t>
                      </a:r>
                      <a:endParaRPr sz="12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30600">
                <a:tc>
                  <a:txBody>
                    <a:bodyPr/>
                    <a:lstStyle/>
                    <a:p>
                      <a:pPr marL="0" lvl="0" indent="0" algn="ctr" rtl="0">
                        <a:spcBef>
                          <a:spcPts val="0"/>
                        </a:spcBef>
                        <a:spcAft>
                          <a:spcPts val="0"/>
                        </a:spcAft>
                        <a:buNone/>
                      </a:pPr>
                      <a:r>
                        <a:rPr lang="en-US" sz="1100"/>
                        <a:t>1</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have a maximum all-up weight of 10 pounds.</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48100">
                <a:tc>
                  <a:txBody>
                    <a:bodyPr/>
                    <a:lstStyle/>
                    <a:p>
                      <a:pPr marL="0" lvl="0" indent="0" algn="ctr" rtl="0">
                        <a:spcBef>
                          <a:spcPts val="0"/>
                        </a:spcBef>
                        <a:spcAft>
                          <a:spcPts val="0"/>
                        </a:spcAft>
                        <a:buNone/>
                      </a:pPr>
                      <a:r>
                        <a:rPr lang="en-US" sz="1100"/>
                        <a:t>2</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maintain real-time communication with the ground station.</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30600">
                <a:tc>
                  <a:txBody>
                    <a:bodyPr/>
                    <a:lstStyle/>
                    <a:p>
                      <a:pPr marL="0" lvl="0" indent="0" algn="ctr" rtl="0">
                        <a:spcBef>
                          <a:spcPts val="0"/>
                        </a:spcBef>
                        <a:spcAft>
                          <a:spcPts val="0"/>
                        </a:spcAft>
                        <a:buNone/>
                      </a:pPr>
                      <a:r>
                        <a:rPr lang="en-US" sz="1100"/>
                        <a:t>3</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use a battery as a power source.</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30600">
                <a:tc>
                  <a:txBody>
                    <a:bodyPr/>
                    <a:lstStyle/>
                    <a:p>
                      <a:pPr marL="0" lvl="0" indent="0" algn="ctr" rtl="0">
                        <a:spcBef>
                          <a:spcPts val="0"/>
                        </a:spcBef>
                        <a:spcAft>
                          <a:spcPts val="0"/>
                        </a:spcAft>
                        <a:buNone/>
                      </a:pPr>
                      <a:r>
                        <a:rPr lang="en-US" sz="1100"/>
                        <a:t>4</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adhere to size restrictions, fitting within a 5 ft x 3 ft x 2 ft space when disassembled.</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30600">
                <a:tc>
                  <a:txBody>
                    <a:bodyPr/>
                    <a:lstStyle/>
                    <a:p>
                      <a:pPr marL="0" lvl="0" indent="0" algn="ctr" rtl="0">
                        <a:spcBef>
                          <a:spcPts val="0"/>
                        </a:spcBef>
                        <a:spcAft>
                          <a:spcPts val="0"/>
                        </a:spcAft>
                        <a:buNone/>
                      </a:pPr>
                      <a:r>
                        <a:rPr lang="en-US" sz="1100"/>
                        <a:t>5</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broadcast Remote ID as required by FAA regulations.</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30600">
                <a:tc>
                  <a:txBody>
                    <a:bodyPr/>
                    <a:lstStyle/>
                    <a:p>
                      <a:pPr marL="0" lvl="0" indent="0" algn="ctr" rtl="0">
                        <a:spcBef>
                          <a:spcPts val="0"/>
                        </a:spcBef>
                        <a:spcAft>
                          <a:spcPts val="0"/>
                        </a:spcAft>
                        <a:buNone/>
                      </a:pPr>
                      <a:r>
                        <a:rPr lang="en-US" sz="1100"/>
                        <a:t>6</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be operable and assembled by no more than two people.</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30600">
                <a:tc>
                  <a:txBody>
                    <a:bodyPr/>
                    <a:lstStyle/>
                    <a:p>
                      <a:pPr marL="0" lvl="0" indent="0" algn="ctr" rtl="0">
                        <a:spcBef>
                          <a:spcPts val="0"/>
                        </a:spcBef>
                        <a:spcAft>
                          <a:spcPts val="0"/>
                        </a:spcAft>
                        <a:buNone/>
                      </a:pPr>
                      <a:r>
                        <a:rPr lang="en-US" sz="1100"/>
                        <a:t>7</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demonstrate stability in various agricultural environments and under standard flight conditions.</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30600">
                <a:tc>
                  <a:txBody>
                    <a:bodyPr/>
                    <a:lstStyle/>
                    <a:p>
                      <a:pPr marL="0" lvl="0" indent="0" algn="ctr" rtl="0">
                        <a:spcBef>
                          <a:spcPts val="0"/>
                        </a:spcBef>
                        <a:spcAft>
                          <a:spcPts val="0"/>
                        </a:spcAft>
                        <a:buNone/>
                      </a:pPr>
                      <a:r>
                        <a:rPr lang="en-US" sz="1100"/>
                        <a:t>8</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stay within a total budget of $1,000.</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30600">
                <a:tc>
                  <a:txBody>
                    <a:bodyPr/>
                    <a:lstStyle/>
                    <a:p>
                      <a:pPr marL="0" lvl="0" indent="0" algn="ctr" rtl="0">
                        <a:spcBef>
                          <a:spcPts val="0"/>
                        </a:spcBef>
                        <a:spcAft>
                          <a:spcPts val="0"/>
                        </a:spcAft>
                        <a:buNone/>
                      </a:pPr>
                      <a:r>
                        <a:rPr lang="en-US" sz="1100"/>
                        <a:t>9</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US" sz="1100">
                          <a:solidFill>
                            <a:schemeClr val="dk1"/>
                          </a:solidFill>
                        </a:rPr>
                        <a:t>The Field Falcon shall incorporate modular and reconfigurable components for mission adaptability.</a:t>
                      </a:r>
                      <a:endParaRPr sz="11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4"/>
          <p:cNvPicPr preferRelativeResize="0"/>
          <p:nvPr/>
        </p:nvPicPr>
        <p:blipFill>
          <a:blip r:embed="rId3">
            <a:alphaModFix/>
          </a:blip>
          <a:stretch>
            <a:fillRect/>
          </a:stretch>
        </p:blipFill>
        <p:spPr>
          <a:xfrm>
            <a:off x="893238" y="1087775"/>
            <a:ext cx="7213411" cy="3620175"/>
          </a:xfrm>
          <a:prstGeom prst="rect">
            <a:avLst/>
          </a:prstGeom>
          <a:noFill/>
          <a:ln>
            <a:noFill/>
          </a:ln>
        </p:spPr>
      </p:pic>
      <p:sp>
        <p:nvSpPr>
          <p:cNvPr id="186" name="Google Shape;186;p24"/>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Functional and Form Mapping</a:t>
            </a:r>
            <a:endParaRPr/>
          </a:p>
        </p:txBody>
      </p:sp>
      <p:sp>
        <p:nvSpPr>
          <p:cNvPr id="187" name="Google Shape;187;p2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
        <p:nvSpPr>
          <p:cNvPr id="188" name="Google Shape;188;p24"/>
          <p:cNvSpPr/>
          <p:nvPr/>
        </p:nvSpPr>
        <p:spPr>
          <a:xfrm>
            <a:off x="7846775" y="3756025"/>
            <a:ext cx="1150800" cy="92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Concept of Operations</a:t>
            </a:r>
            <a:endParaRPr/>
          </a:p>
        </p:txBody>
      </p:sp>
      <p:sp>
        <p:nvSpPr>
          <p:cNvPr id="194" name="Google Shape;194;p2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
        <p:nvSpPr>
          <p:cNvPr id="195" name="Google Shape;195;p25"/>
          <p:cNvSpPr/>
          <p:nvPr/>
        </p:nvSpPr>
        <p:spPr>
          <a:xfrm>
            <a:off x="7993200" y="3776950"/>
            <a:ext cx="1150800" cy="92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6" name="Google Shape;196;p25"/>
          <p:cNvPicPr preferRelativeResize="0"/>
          <p:nvPr/>
        </p:nvPicPr>
        <p:blipFill>
          <a:blip r:embed="rId3">
            <a:alphaModFix/>
          </a:blip>
          <a:stretch>
            <a:fillRect/>
          </a:stretch>
        </p:blipFill>
        <p:spPr>
          <a:xfrm>
            <a:off x="1930750" y="1102687"/>
            <a:ext cx="5282476" cy="3590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893261" y="609181"/>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Benefits to Customers</a:t>
            </a:r>
            <a:endParaRPr/>
          </a:p>
        </p:txBody>
      </p:sp>
      <p:sp>
        <p:nvSpPr>
          <p:cNvPr id="202" name="Google Shape;202;p26"/>
          <p:cNvSpPr txBox="1">
            <a:spLocks noGrp="1"/>
          </p:cNvSpPr>
          <p:nvPr>
            <p:ph type="body" idx="1"/>
          </p:nvPr>
        </p:nvSpPr>
        <p:spPr>
          <a:xfrm>
            <a:off x="1299750" y="1403325"/>
            <a:ext cx="6544500" cy="2870400"/>
          </a:xfrm>
          <a:prstGeom prst="rect">
            <a:avLst/>
          </a:prstGeom>
        </p:spPr>
        <p:txBody>
          <a:bodyPr spcFirstLastPara="1" wrap="square" lIns="91425" tIns="45700" rIns="91425" bIns="45700" anchor="t" anchorCtr="0">
            <a:normAutofit fontScale="85000" lnSpcReduction="20000"/>
          </a:bodyPr>
          <a:lstStyle/>
          <a:p>
            <a:pPr marL="457200" lvl="0" indent="-363537" algn="l" rtl="0">
              <a:spcBef>
                <a:spcPts val="1000"/>
              </a:spcBef>
              <a:spcAft>
                <a:spcPts val="0"/>
              </a:spcAft>
              <a:buSzPct val="100000"/>
              <a:buChar char="●"/>
            </a:pPr>
            <a:r>
              <a:rPr lang="en-US" sz="2500"/>
              <a:t>Decreases risks associated with expensive damage to farm equipment from mud or rocks</a:t>
            </a:r>
            <a:endParaRPr sz="2500"/>
          </a:p>
          <a:p>
            <a:pPr marL="457200" lvl="0" indent="-363537" algn="l" rtl="0">
              <a:spcBef>
                <a:spcPts val="1000"/>
              </a:spcBef>
              <a:spcAft>
                <a:spcPts val="0"/>
              </a:spcAft>
              <a:buSzPct val="100000"/>
              <a:buChar char="●"/>
            </a:pPr>
            <a:r>
              <a:rPr lang="en-US" sz="2500"/>
              <a:t>Reduces human labor and time required to check on-ground field conditions</a:t>
            </a:r>
            <a:endParaRPr sz="2500"/>
          </a:p>
          <a:p>
            <a:pPr marL="457200" lvl="0" indent="-363537" algn="l" rtl="0">
              <a:spcBef>
                <a:spcPts val="1000"/>
              </a:spcBef>
              <a:spcAft>
                <a:spcPts val="0"/>
              </a:spcAft>
              <a:buSzPct val="100000"/>
              <a:buChar char="●"/>
            </a:pPr>
            <a:r>
              <a:rPr lang="en-US" sz="2500"/>
              <a:t>Reduces time that can be wasted attempting to get machines unstuck from mud and the downtime for farm equipment while being fixed</a:t>
            </a:r>
            <a:endParaRPr sz="2500"/>
          </a:p>
          <a:p>
            <a:pPr marL="457200" lvl="0" indent="-363537" algn="l" rtl="0">
              <a:spcBef>
                <a:spcPts val="1000"/>
              </a:spcBef>
              <a:spcAft>
                <a:spcPts val="0"/>
              </a:spcAft>
              <a:buSzPct val="100000"/>
              <a:buChar char="●"/>
            </a:pPr>
            <a:r>
              <a:rPr lang="en-US" sz="2500"/>
              <a:t>Offers competitive drone performance and features at a low cost to consumers</a:t>
            </a:r>
            <a:endParaRPr sz="2500"/>
          </a:p>
          <a:p>
            <a:pPr marL="0" lvl="0" indent="0" algn="l" rtl="0">
              <a:spcBef>
                <a:spcPts val="1000"/>
              </a:spcBef>
              <a:spcAft>
                <a:spcPts val="0"/>
              </a:spcAft>
              <a:buNone/>
            </a:pPr>
            <a:endParaRPr sz="1800"/>
          </a:p>
        </p:txBody>
      </p:sp>
      <p:sp>
        <p:nvSpPr>
          <p:cNvPr id="203" name="Google Shape;203;p2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Functional Block Diagram</a:t>
            </a:r>
            <a:endParaRPr/>
          </a:p>
        </p:txBody>
      </p:sp>
      <p:sp>
        <p:nvSpPr>
          <p:cNvPr id="209" name="Google Shape;209;p2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pic>
        <p:nvPicPr>
          <p:cNvPr id="210" name="Google Shape;210;p27" title="Updated Functional Block Diagram (FRR) (1).png"/>
          <p:cNvPicPr preferRelativeResize="0"/>
          <p:nvPr/>
        </p:nvPicPr>
        <p:blipFill>
          <a:blip r:embed="rId3">
            <a:alphaModFix/>
          </a:blip>
          <a:stretch>
            <a:fillRect/>
          </a:stretch>
        </p:blipFill>
        <p:spPr>
          <a:xfrm>
            <a:off x="1169125" y="1028450"/>
            <a:ext cx="6805749" cy="37470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 name="Google Shape;216;p28"/>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Design Solution</a:t>
            </a:r>
            <a:endParaRPr/>
          </a:p>
        </p:txBody>
      </p:sp>
      <p:sp>
        <p:nvSpPr>
          <p:cNvPr id="217" name="Google Shape;217;p2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218" name="Google Shape;218;p28"/>
          <p:cNvSpPr txBox="1"/>
          <p:nvPr/>
        </p:nvSpPr>
        <p:spPr>
          <a:xfrm>
            <a:off x="229950" y="1270750"/>
            <a:ext cx="3316200"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endParaRPr>
          </a:p>
        </p:txBody>
      </p:sp>
      <p:pic>
        <p:nvPicPr>
          <p:cNvPr id="219" name="Google Shape;219;p28" title="Drone.png"/>
          <p:cNvPicPr preferRelativeResize="0"/>
          <p:nvPr/>
        </p:nvPicPr>
        <p:blipFill>
          <a:blip r:embed="rId3">
            <a:alphaModFix/>
          </a:blip>
          <a:stretch>
            <a:fillRect/>
          </a:stretch>
        </p:blipFill>
        <p:spPr>
          <a:xfrm>
            <a:off x="4622700" y="1149275"/>
            <a:ext cx="4052552" cy="3241250"/>
          </a:xfrm>
          <a:prstGeom prst="rect">
            <a:avLst/>
          </a:prstGeom>
          <a:noFill/>
          <a:ln>
            <a:noFill/>
          </a:ln>
        </p:spPr>
      </p:pic>
      <p:pic>
        <p:nvPicPr>
          <p:cNvPr id="220" name="Google Shape;220;p28" title="explode.png"/>
          <p:cNvPicPr preferRelativeResize="0"/>
          <p:nvPr/>
        </p:nvPicPr>
        <p:blipFill>
          <a:blip r:embed="rId4">
            <a:alphaModFix/>
          </a:blip>
          <a:stretch>
            <a:fillRect/>
          </a:stretch>
        </p:blipFill>
        <p:spPr>
          <a:xfrm>
            <a:off x="268625" y="1173525"/>
            <a:ext cx="4193352" cy="32412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graphicFrame>
        <p:nvGraphicFramePr>
          <p:cNvPr id="226" name="Google Shape;226;p29"/>
          <p:cNvGraphicFramePr/>
          <p:nvPr/>
        </p:nvGraphicFramePr>
        <p:xfrm>
          <a:off x="4512113" y="1134063"/>
          <a:ext cx="3000000" cy="3000000"/>
        </p:xfrm>
        <a:graphic>
          <a:graphicData uri="http://schemas.openxmlformats.org/drawingml/2006/table">
            <a:tbl>
              <a:tblPr>
                <a:noFill/>
                <a:tableStyleId>{74BDD3E4-C6F0-4628-BC1A-3C2FF5C7BD83}</a:tableStyleId>
              </a:tblPr>
              <a:tblGrid>
                <a:gridCol w="1360200">
                  <a:extLst>
                    <a:ext uri="{9D8B030D-6E8A-4147-A177-3AD203B41FA5}">
                      <a16:colId xmlns:a16="http://schemas.microsoft.com/office/drawing/2014/main" val="20000"/>
                    </a:ext>
                  </a:extLst>
                </a:gridCol>
                <a:gridCol w="2981600">
                  <a:extLst>
                    <a:ext uri="{9D8B030D-6E8A-4147-A177-3AD203B41FA5}">
                      <a16:colId xmlns:a16="http://schemas.microsoft.com/office/drawing/2014/main" val="20001"/>
                    </a:ext>
                  </a:extLst>
                </a:gridCol>
              </a:tblGrid>
              <a:tr h="286675">
                <a:tc gridSpan="2">
                  <a:txBody>
                    <a:bodyPr/>
                    <a:lstStyle/>
                    <a:p>
                      <a:pPr marL="0" lvl="0" indent="0" algn="ctr" rtl="0">
                        <a:spcBef>
                          <a:spcPts val="0"/>
                        </a:spcBef>
                        <a:spcAft>
                          <a:spcPts val="0"/>
                        </a:spcAft>
                        <a:buNone/>
                      </a:pPr>
                      <a:r>
                        <a:rPr lang="en-US" sz="1200">
                          <a:solidFill>
                            <a:schemeClr val="lt1"/>
                          </a:solidFill>
                        </a:rPr>
                        <a:t>Propulsion</a:t>
                      </a:r>
                      <a:endParaRPr sz="1200">
                        <a:solidFill>
                          <a:schemeClr val="lt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7002A"/>
                    </a:solidFill>
                  </a:tcPr>
                </a:tc>
                <a:tc hMerge="1">
                  <a:txBody>
                    <a:bodyPr/>
                    <a:lstStyle/>
                    <a:p>
                      <a:endParaRPr lang="en-US"/>
                    </a:p>
                  </a:txBody>
                  <a:tcPr/>
                </a:tc>
                <a:extLst>
                  <a:ext uri="{0D108BD9-81ED-4DB2-BD59-A6C34878D82A}">
                    <a16:rowId xmlns:a16="http://schemas.microsoft.com/office/drawing/2014/main" val="10000"/>
                  </a:ext>
                </a:extLst>
              </a:tr>
              <a:tr h="286675">
                <a:tc>
                  <a:txBody>
                    <a:bodyPr/>
                    <a:lstStyle/>
                    <a:p>
                      <a:pPr marL="0" lvl="0" indent="0" algn="ctr" rtl="0">
                        <a:spcBef>
                          <a:spcPts val="0"/>
                        </a:spcBef>
                        <a:spcAft>
                          <a:spcPts val="0"/>
                        </a:spcAft>
                        <a:buNone/>
                      </a:pPr>
                      <a:r>
                        <a:rPr lang="en-US" sz="1200"/>
                        <a:t>Propellers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600"/>
                        <a:buFont typeface="Arial"/>
                        <a:buNone/>
                      </a:pPr>
                      <a:r>
                        <a:rPr lang="en-US" sz="1200">
                          <a:solidFill>
                            <a:schemeClr val="dk1"/>
                          </a:solidFill>
                        </a:rPr>
                        <a:t>EOLO 13x5 (x3 CW and x3 CCW)</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20075">
                <a:tc>
                  <a:txBody>
                    <a:bodyPr/>
                    <a:lstStyle/>
                    <a:p>
                      <a:pPr marL="0" lvl="0" indent="0" algn="ctr" rtl="0">
                        <a:spcBef>
                          <a:spcPts val="0"/>
                        </a:spcBef>
                        <a:spcAft>
                          <a:spcPts val="0"/>
                        </a:spcAft>
                        <a:buNone/>
                      </a:pPr>
                      <a:r>
                        <a:rPr lang="en-US" sz="1200"/>
                        <a:t>Motors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SunnySky V3506 650 KV (x6)</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27" name="Google Shape;227;p29"/>
          <p:cNvGraphicFramePr/>
          <p:nvPr/>
        </p:nvGraphicFramePr>
        <p:xfrm>
          <a:off x="230413" y="1134063"/>
          <a:ext cx="3000000" cy="3000000"/>
        </p:xfrm>
        <a:graphic>
          <a:graphicData uri="http://schemas.openxmlformats.org/drawingml/2006/table">
            <a:tbl>
              <a:tblPr>
                <a:noFill/>
                <a:tableStyleId>{74BDD3E4-C6F0-4628-BC1A-3C2FF5C7BD83}</a:tableStyleId>
              </a:tblPr>
              <a:tblGrid>
                <a:gridCol w="1305600">
                  <a:extLst>
                    <a:ext uri="{9D8B030D-6E8A-4147-A177-3AD203B41FA5}">
                      <a16:colId xmlns:a16="http://schemas.microsoft.com/office/drawing/2014/main" val="20000"/>
                    </a:ext>
                  </a:extLst>
                </a:gridCol>
                <a:gridCol w="2844600">
                  <a:extLst>
                    <a:ext uri="{9D8B030D-6E8A-4147-A177-3AD203B41FA5}">
                      <a16:colId xmlns:a16="http://schemas.microsoft.com/office/drawing/2014/main" val="20001"/>
                    </a:ext>
                  </a:extLst>
                </a:gridCol>
              </a:tblGrid>
              <a:tr h="286675">
                <a:tc gridSpan="2">
                  <a:txBody>
                    <a:bodyPr/>
                    <a:lstStyle/>
                    <a:p>
                      <a:pPr marL="0" lvl="0" indent="0" algn="ctr" rtl="0">
                        <a:spcBef>
                          <a:spcPts val="0"/>
                        </a:spcBef>
                        <a:spcAft>
                          <a:spcPts val="0"/>
                        </a:spcAft>
                        <a:buNone/>
                      </a:pPr>
                      <a:r>
                        <a:rPr lang="en-US" sz="1200">
                          <a:solidFill>
                            <a:schemeClr val="lt1"/>
                          </a:solidFill>
                        </a:rPr>
                        <a:t>Electronics</a:t>
                      </a:r>
                      <a:endParaRPr sz="1200">
                        <a:solidFill>
                          <a:schemeClr val="lt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7002A"/>
                    </a:solidFill>
                  </a:tcPr>
                </a:tc>
                <a:tc hMerge="1">
                  <a:txBody>
                    <a:bodyPr/>
                    <a:lstStyle/>
                    <a:p>
                      <a:endParaRPr lang="en-US"/>
                    </a:p>
                  </a:txBody>
                  <a:tcPr/>
                </a:tc>
                <a:extLst>
                  <a:ext uri="{0D108BD9-81ED-4DB2-BD59-A6C34878D82A}">
                    <a16:rowId xmlns:a16="http://schemas.microsoft.com/office/drawing/2014/main" val="10000"/>
                  </a:ext>
                </a:extLst>
              </a:tr>
              <a:tr h="286675">
                <a:tc>
                  <a:txBody>
                    <a:bodyPr/>
                    <a:lstStyle/>
                    <a:p>
                      <a:pPr marL="0" lvl="0" indent="0" algn="ctr" rtl="0">
                        <a:spcBef>
                          <a:spcPts val="0"/>
                        </a:spcBef>
                        <a:spcAft>
                          <a:spcPts val="0"/>
                        </a:spcAft>
                        <a:buNone/>
                      </a:pPr>
                      <a:r>
                        <a:rPr lang="en-US" sz="1200"/>
                        <a:t>Battery</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600"/>
                        <a:buFont typeface="Arial"/>
                        <a:buNone/>
                      </a:pPr>
                      <a:r>
                        <a:rPr lang="en-US" sz="1200">
                          <a:solidFill>
                            <a:schemeClr val="dk1"/>
                          </a:solidFill>
                        </a:rPr>
                        <a:t>Zeee 10000 mAh 120C 4S Lithium Polymer (LiPO)</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6675">
                <a:tc>
                  <a:txBody>
                    <a:bodyPr/>
                    <a:lstStyle/>
                    <a:p>
                      <a:pPr marL="0" lvl="0" indent="0" algn="ctr" rtl="0">
                        <a:spcBef>
                          <a:spcPts val="0"/>
                        </a:spcBef>
                        <a:spcAft>
                          <a:spcPts val="0"/>
                        </a:spcAft>
                        <a:buNone/>
                      </a:pPr>
                      <a:r>
                        <a:rPr lang="en-US" sz="1200"/>
                        <a:t>Flight Controller</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SpeedyBee F405 V3</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86675">
                <a:tc>
                  <a:txBody>
                    <a:bodyPr/>
                    <a:lstStyle/>
                    <a:p>
                      <a:pPr marL="0" lvl="0" indent="0" algn="ctr" rtl="0">
                        <a:spcBef>
                          <a:spcPts val="0"/>
                        </a:spcBef>
                        <a:spcAft>
                          <a:spcPts val="0"/>
                        </a:spcAft>
                        <a:buNone/>
                      </a:pPr>
                      <a:r>
                        <a:rPr lang="en-US" sz="1200"/>
                        <a:t>ESCs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BL Heli_S 50A and 55A 4-in-1 Module</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86675">
                <a:tc>
                  <a:txBody>
                    <a:bodyPr/>
                    <a:lstStyle/>
                    <a:p>
                      <a:pPr marL="0" lvl="0" indent="0" algn="ctr" rtl="0">
                        <a:spcBef>
                          <a:spcPts val="0"/>
                        </a:spcBef>
                        <a:spcAft>
                          <a:spcPts val="0"/>
                        </a:spcAft>
                        <a:buNone/>
                      </a:pPr>
                      <a:r>
                        <a:rPr lang="en-US" sz="1200"/>
                        <a:t>GPS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BZGNSS BZ-251 GPS and Compass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86675">
                <a:tc>
                  <a:txBody>
                    <a:bodyPr/>
                    <a:lstStyle/>
                    <a:p>
                      <a:pPr marL="0" lvl="0" indent="0" algn="ctr" rtl="0">
                        <a:spcBef>
                          <a:spcPts val="0"/>
                        </a:spcBef>
                        <a:spcAft>
                          <a:spcPts val="0"/>
                        </a:spcAft>
                        <a:buNone/>
                      </a:pPr>
                      <a:r>
                        <a:rPr lang="en-US" sz="1200"/>
                        <a:t>Remote ID</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Holy Stone Drone Remote ID Module</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86675">
                <a:tc>
                  <a:txBody>
                    <a:bodyPr/>
                    <a:lstStyle/>
                    <a:p>
                      <a:pPr marL="0" lvl="0" indent="0" algn="ctr" rtl="0">
                        <a:spcBef>
                          <a:spcPts val="0"/>
                        </a:spcBef>
                        <a:spcAft>
                          <a:spcPts val="0"/>
                        </a:spcAft>
                        <a:buNone/>
                      </a:pPr>
                      <a:r>
                        <a:rPr lang="en-US" sz="1200"/>
                        <a:t>Receiver</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FlySky FS-IA6B</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86675">
                <a:tc>
                  <a:txBody>
                    <a:bodyPr/>
                    <a:lstStyle/>
                    <a:p>
                      <a:pPr marL="0" lvl="0" indent="0" algn="ctr" rtl="0">
                        <a:spcBef>
                          <a:spcPts val="0"/>
                        </a:spcBef>
                        <a:spcAft>
                          <a:spcPts val="0"/>
                        </a:spcAft>
                        <a:buNone/>
                      </a:pPr>
                      <a:r>
                        <a:rPr lang="en-US" sz="1200"/>
                        <a:t>Transmitter</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solidFill>
                            <a:schemeClr val="dk1"/>
                          </a:solidFill>
                        </a:rPr>
                        <a:t>FlySky FS-I6X</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28" name="Google Shape;228;p29"/>
          <p:cNvSpPr/>
          <p:nvPr/>
        </p:nvSpPr>
        <p:spPr>
          <a:xfrm>
            <a:off x="7960225" y="3780188"/>
            <a:ext cx="1082400" cy="94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229" name="Google Shape;229;p29"/>
          <p:cNvGraphicFramePr/>
          <p:nvPr/>
        </p:nvGraphicFramePr>
        <p:xfrm>
          <a:off x="4512125" y="2278425"/>
          <a:ext cx="3000000" cy="3000000"/>
        </p:xfrm>
        <a:graphic>
          <a:graphicData uri="http://schemas.openxmlformats.org/drawingml/2006/table">
            <a:tbl>
              <a:tblPr>
                <a:noFill/>
                <a:tableStyleId>{74BDD3E4-C6F0-4628-BC1A-3C2FF5C7BD83}</a:tableStyleId>
              </a:tblPr>
              <a:tblGrid>
                <a:gridCol w="1517900">
                  <a:extLst>
                    <a:ext uri="{9D8B030D-6E8A-4147-A177-3AD203B41FA5}">
                      <a16:colId xmlns:a16="http://schemas.microsoft.com/office/drawing/2014/main" val="20000"/>
                    </a:ext>
                  </a:extLst>
                </a:gridCol>
                <a:gridCol w="2823900">
                  <a:extLst>
                    <a:ext uri="{9D8B030D-6E8A-4147-A177-3AD203B41FA5}">
                      <a16:colId xmlns:a16="http://schemas.microsoft.com/office/drawing/2014/main" val="20001"/>
                    </a:ext>
                  </a:extLst>
                </a:gridCol>
              </a:tblGrid>
              <a:tr h="298675">
                <a:tc gridSpan="2">
                  <a:txBody>
                    <a:bodyPr/>
                    <a:lstStyle/>
                    <a:p>
                      <a:pPr marL="0" lvl="0" indent="0" algn="ctr" rtl="0">
                        <a:spcBef>
                          <a:spcPts val="0"/>
                        </a:spcBef>
                        <a:spcAft>
                          <a:spcPts val="0"/>
                        </a:spcAft>
                        <a:buNone/>
                      </a:pPr>
                      <a:r>
                        <a:rPr lang="en-US" sz="1200">
                          <a:solidFill>
                            <a:schemeClr val="lt1"/>
                          </a:solidFill>
                        </a:rPr>
                        <a:t>Structures</a:t>
                      </a:r>
                      <a:endParaRPr sz="1200">
                        <a:solidFill>
                          <a:schemeClr val="lt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7002A"/>
                    </a:solidFill>
                  </a:tcPr>
                </a:tc>
                <a:tc hMerge="1">
                  <a:txBody>
                    <a:bodyPr/>
                    <a:lstStyle/>
                    <a:p>
                      <a:endParaRPr lang="en-US"/>
                    </a:p>
                  </a:txBody>
                  <a:tcPr/>
                </a:tc>
                <a:extLst>
                  <a:ext uri="{0D108BD9-81ED-4DB2-BD59-A6C34878D82A}">
                    <a16:rowId xmlns:a16="http://schemas.microsoft.com/office/drawing/2014/main" val="10000"/>
                  </a:ext>
                </a:extLst>
              </a:tr>
              <a:tr h="356200">
                <a:tc>
                  <a:txBody>
                    <a:bodyPr/>
                    <a:lstStyle/>
                    <a:p>
                      <a:pPr marL="0" lvl="0" indent="0" algn="ctr" rtl="0">
                        <a:spcBef>
                          <a:spcPts val="0"/>
                        </a:spcBef>
                        <a:spcAft>
                          <a:spcPts val="0"/>
                        </a:spcAft>
                        <a:buNone/>
                      </a:pPr>
                      <a:r>
                        <a:rPr lang="en-US" sz="1200"/>
                        <a:t>Landing Gear</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600"/>
                        <a:buFont typeface="Arial"/>
                        <a:buNone/>
                      </a:pPr>
                      <a:r>
                        <a:rPr lang="en-US" sz="1200">
                          <a:solidFill>
                            <a:schemeClr val="dk1"/>
                          </a:solidFill>
                        </a:rPr>
                        <a:t>Carbon Fiber Tube &amp; PLA Connections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56200">
                <a:tc>
                  <a:txBody>
                    <a:bodyPr/>
                    <a:lstStyle/>
                    <a:p>
                      <a:pPr marL="0" lvl="0" indent="0" algn="ctr" rtl="0">
                        <a:spcBef>
                          <a:spcPts val="0"/>
                        </a:spcBef>
                        <a:spcAft>
                          <a:spcPts val="0"/>
                        </a:spcAft>
                        <a:buNone/>
                      </a:pPr>
                      <a:r>
                        <a:rPr lang="en-US" sz="1200"/>
                        <a:t>Frame Plates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Carbon Fiber Sheets/Plates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56200">
                <a:tc>
                  <a:txBody>
                    <a:bodyPr/>
                    <a:lstStyle/>
                    <a:p>
                      <a:pPr marL="0" lvl="0" indent="0" algn="ctr" rtl="0">
                        <a:spcBef>
                          <a:spcPts val="0"/>
                        </a:spcBef>
                        <a:spcAft>
                          <a:spcPts val="0"/>
                        </a:spcAft>
                        <a:buNone/>
                      </a:pPr>
                      <a:r>
                        <a:rPr lang="en-US" sz="1200"/>
                        <a:t>Arms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Carbon Fiber Tubes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56200">
                <a:tc>
                  <a:txBody>
                    <a:bodyPr/>
                    <a:lstStyle/>
                    <a:p>
                      <a:pPr marL="0" lvl="0" indent="0" algn="ctr" rtl="0">
                        <a:spcBef>
                          <a:spcPts val="0"/>
                        </a:spcBef>
                        <a:spcAft>
                          <a:spcPts val="0"/>
                        </a:spcAft>
                        <a:buNone/>
                      </a:pPr>
                      <a:r>
                        <a:rPr lang="en-US" sz="1200"/>
                        <a:t>Motor+Arm Mounts</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3D Printed (PETG)</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0050">
                <a:tc>
                  <a:txBody>
                    <a:bodyPr/>
                    <a:lstStyle/>
                    <a:p>
                      <a:pPr marL="0" lvl="0" indent="0" algn="ctr" rtl="0">
                        <a:spcBef>
                          <a:spcPts val="0"/>
                        </a:spcBef>
                        <a:spcAft>
                          <a:spcPts val="0"/>
                        </a:spcAft>
                        <a:buNone/>
                      </a:pPr>
                      <a:r>
                        <a:rPr lang="en-US" sz="1200"/>
                        <a:t>Camera Mount</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200"/>
                        <a:t>3D Printed (PETG)</a:t>
                      </a:r>
                      <a:endParaRPr sz="1200"/>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30" name="Google Shape;230;p29"/>
          <p:cNvSpPr txBox="1">
            <a:spLocks noGrp="1"/>
          </p:cNvSpPr>
          <p:nvPr>
            <p:ph type="title"/>
          </p:nvPr>
        </p:nvSpPr>
        <p:spPr>
          <a:xfrm>
            <a:off x="172950" y="452550"/>
            <a:ext cx="87981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Design Solution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p:nvPr/>
        </p:nvSpPr>
        <p:spPr>
          <a:xfrm>
            <a:off x="7808150" y="3797075"/>
            <a:ext cx="1082400" cy="922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30"/>
          <p:cNvSpPr txBox="1">
            <a:spLocks noGrp="1"/>
          </p:cNvSpPr>
          <p:nvPr>
            <p:ph type="title"/>
          </p:nvPr>
        </p:nvSpPr>
        <p:spPr>
          <a:xfrm>
            <a:off x="200525" y="500450"/>
            <a:ext cx="87981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Design Solution </a:t>
            </a:r>
            <a:endParaRPr/>
          </a:p>
        </p:txBody>
      </p:sp>
      <p:sp>
        <p:nvSpPr>
          <p:cNvPr id="237" name="Google Shape;237;p3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graphicFrame>
        <p:nvGraphicFramePr>
          <p:cNvPr id="238" name="Google Shape;238;p30"/>
          <p:cNvGraphicFramePr/>
          <p:nvPr/>
        </p:nvGraphicFramePr>
        <p:xfrm>
          <a:off x="4682675" y="1244425"/>
          <a:ext cx="3000000" cy="3000000"/>
        </p:xfrm>
        <a:graphic>
          <a:graphicData uri="http://schemas.openxmlformats.org/drawingml/2006/table">
            <a:tbl>
              <a:tblPr>
                <a:noFill/>
                <a:tableStyleId>{74BDD3E4-C6F0-4628-BC1A-3C2FF5C7BD83}</a:tableStyleId>
              </a:tblPr>
              <a:tblGrid>
                <a:gridCol w="1817175">
                  <a:extLst>
                    <a:ext uri="{9D8B030D-6E8A-4147-A177-3AD203B41FA5}">
                      <a16:colId xmlns:a16="http://schemas.microsoft.com/office/drawing/2014/main" val="20000"/>
                    </a:ext>
                  </a:extLst>
                </a:gridCol>
                <a:gridCol w="2498775">
                  <a:extLst>
                    <a:ext uri="{9D8B030D-6E8A-4147-A177-3AD203B41FA5}">
                      <a16:colId xmlns:a16="http://schemas.microsoft.com/office/drawing/2014/main" val="20001"/>
                    </a:ext>
                  </a:extLst>
                </a:gridCol>
              </a:tblGrid>
              <a:tr h="435350">
                <a:tc gridSpan="2">
                  <a:txBody>
                    <a:bodyPr/>
                    <a:lstStyle/>
                    <a:p>
                      <a:pPr marL="0" lvl="0" indent="0" algn="ctr" rtl="0">
                        <a:spcBef>
                          <a:spcPts val="0"/>
                        </a:spcBef>
                        <a:spcAft>
                          <a:spcPts val="0"/>
                        </a:spcAft>
                        <a:buNone/>
                      </a:pPr>
                      <a:r>
                        <a:rPr lang="en-US">
                          <a:solidFill>
                            <a:srgbClr val="FFFFFF"/>
                          </a:solidFill>
                        </a:rPr>
                        <a:t>Vehicle Properties</a:t>
                      </a:r>
                      <a:endParaRPr>
                        <a:solidFill>
                          <a:srgbClr val="FFFFFF"/>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7002A"/>
                    </a:solidFill>
                  </a:tcPr>
                </a:tc>
                <a:tc hMerge="1">
                  <a:txBody>
                    <a:bodyPr/>
                    <a:lstStyle/>
                    <a:p>
                      <a:endParaRPr lang="en-US"/>
                    </a:p>
                  </a:txBody>
                  <a:tcPr/>
                </a:tc>
                <a:extLst>
                  <a:ext uri="{0D108BD9-81ED-4DB2-BD59-A6C34878D82A}">
                    <a16:rowId xmlns:a16="http://schemas.microsoft.com/office/drawing/2014/main" val="10000"/>
                  </a:ext>
                </a:extLst>
              </a:tr>
              <a:tr h="1167300">
                <a:tc>
                  <a:txBody>
                    <a:bodyPr/>
                    <a:lstStyle/>
                    <a:p>
                      <a:pPr marL="0" lvl="0" indent="0" algn="l" rtl="0">
                        <a:spcBef>
                          <a:spcPts val="0"/>
                        </a:spcBef>
                        <a:spcAft>
                          <a:spcPts val="0"/>
                        </a:spcAft>
                        <a:buNone/>
                      </a:pPr>
                      <a:r>
                        <a:rPr lang="en-US"/>
                        <a:t>Size</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t>Height: 8.5 in</a:t>
                      </a:r>
                      <a:endParaRPr/>
                    </a:p>
                    <a:p>
                      <a:pPr marL="0" lvl="0" indent="0" algn="l" rtl="0">
                        <a:spcBef>
                          <a:spcPts val="0"/>
                        </a:spcBef>
                        <a:spcAft>
                          <a:spcPts val="0"/>
                        </a:spcAft>
                        <a:buNone/>
                      </a:pPr>
                      <a:r>
                        <a:rPr lang="en-US"/>
                        <a:t>Major Diameter: 36.5 in</a:t>
                      </a:r>
                      <a:endParaRPr/>
                    </a:p>
                    <a:p>
                      <a:pPr marL="0" lvl="0" indent="0" algn="l" rtl="0">
                        <a:spcBef>
                          <a:spcPts val="0"/>
                        </a:spcBef>
                        <a:spcAft>
                          <a:spcPts val="0"/>
                        </a:spcAft>
                        <a:buNone/>
                      </a:pPr>
                      <a:r>
                        <a:rPr lang="en-US"/>
                        <a:t>Minimum Diameter: 31 in</a:t>
                      </a:r>
                      <a:endParaRPr/>
                    </a:p>
                    <a:p>
                      <a:pPr marL="0" lvl="0" indent="0" algn="l" rtl="0">
                        <a:spcBef>
                          <a:spcPts val="0"/>
                        </a:spcBef>
                        <a:spcAft>
                          <a:spcPts val="0"/>
                        </a:spcAft>
                        <a:buNone/>
                      </a:pPr>
                      <a:r>
                        <a:rPr lang="en-US"/>
                        <a:t>Weight: 6.65 lb</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9125">
                <a:tc>
                  <a:txBody>
                    <a:bodyPr/>
                    <a:lstStyle/>
                    <a:p>
                      <a:pPr marL="0" lvl="0" indent="0" algn="l" rtl="0">
                        <a:spcBef>
                          <a:spcPts val="0"/>
                        </a:spcBef>
                        <a:spcAft>
                          <a:spcPts val="0"/>
                        </a:spcAft>
                        <a:buNone/>
                      </a:pPr>
                      <a:r>
                        <a:rPr lang="en-US"/>
                        <a:t>M3 Screws</a:t>
                      </a:r>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a:t>56 Total Screws</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69400">
                <a:tc>
                  <a:txBody>
                    <a:bodyPr/>
                    <a:lstStyle/>
                    <a:p>
                      <a:pPr marL="0" marR="0" lvl="0" indent="0" algn="l" rtl="0">
                        <a:lnSpc>
                          <a:spcPct val="100000"/>
                        </a:lnSpc>
                        <a:spcBef>
                          <a:spcPts val="0"/>
                        </a:spcBef>
                        <a:spcAft>
                          <a:spcPts val="0"/>
                        </a:spcAft>
                        <a:buClr>
                          <a:srgbClr val="000000"/>
                        </a:buClr>
                        <a:buSzPts val="2600"/>
                        <a:buFont typeface="Arial"/>
                        <a:buNone/>
                      </a:pPr>
                      <a:r>
                        <a:rPr lang="en-US"/>
                        <a:t>M2 Screws</a:t>
                      </a:r>
                      <a:endParaRPr u="none" strike="noStrike" cap="none"/>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a:t>42 Total Screws with 28 Washers</a:t>
                      </a:r>
                      <a:endParaRPr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39" name="Google Shape;239;p30"/>
          <p:cNvGraphicFramePr/>
          <p:nvPr/>
        </p:nvGraphicFramePr>
        <p:xfrm>
          <a:off x="147975" y="1244413"/>
          <a:ext cx="3000000" cy="3000000"/>
        </p:xfrm>
        <a:graphic>
          <a:graphicData uri="http://schemas.openxmlformats.org/drawingml/2006/table">
            <a:tbl>
              <a:tblPr>
                <a:noFill/>
                <a:tableStyleId>{74BDD3E4-C6F0-4628-BC1A-3C2FF5C7BD83}</a:tableStyleId>
              </a:tblPr>
              <a:tblGrid>
                <a:gridCol w="2453275">
                  <a:extLst>
                    <a:ext uri="{9D8B030D-6E8A-4147-A177-3AD203B41FA5}">
                      <a16:colId xmlns:a16="http://schemas.microsoft.com/office/drawing/2014/main" val="20000"/>
                    </a:ext>
                  </a:extLst>
                </a:gridCol>
                <a:gridCol w="1970750">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US">
                          <a:solidFill>
                            <a:schemeClr val="lt1"/>
                          </a:solidFill>
                        </a:rPr>
                        <a:t>Flight Performance</a:t>
                      </a:r>
                      <a:endParaRPr>
                        <a:solidFill>
                          <a:schemeClr val="lt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7002A"/>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600"/>
                        <a:buFont typeface="Arial"/>
                        <a:buNone/>
                      </a:pPr>
                      <a:r>
                        <a:rPr lang="en-US"/>
                        <a:t>Max Altitude</a:t>
                      </a:r>
                      <a:endParaRPr u="none" strike="noStrike" cap="none"/>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a:t>400 ft</a:t>
                      </a:r>
                      <a:endParaRPr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600"/>
                        <a:buFont typeface="Arial"/>
                        <a:buNone/>
                      </a:pPr>
                      <a:r>
                        <a:rPr lang="en-US"/>
                        <a:t>Max Speed (During Tests) </a:t>
                      </a:r>
                      <a:endParaRPr u="none" strike="noStrike" cap="none"/>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a:t>20.36 mph (9.11 m/s)</a:t>
                      </a:r>
                      <a:endParaRPr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600"/>
                        <a:buFont typeface="Arial"/>
                        <a:buNone/>
                      </a:pPr>
                      <a:r>
                        <a:rPr lang="en-US"/>
                        <a:t>Max Flight Time</a:t>
                      </a:r>
                      <a:r>
                        <a:rPr lang="en-US" baseline="30000"/>
                        <a:t>1</a:t>
                      </a:r>
                      <a:endParaRPr u="none" strike="noStrike" cap="none" baseline="300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a:t>13.40 minutes</a:t>
                      </a:r>
                      <a:endParaRPr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2600"/>
                        <a:buFont typeface="Arial"/>
                        <a:buNone/>
                      </a:pPr>
                      <a:r>
                        <a:rPr lang="en-US"/>
                        <a:t>Max Range</a:t>
                      </a:r>
                      <a:endParaRPr u="none" strike="noStrike" cap="none" baseline="300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a:t>500 m</a:t>
                      </a:r>
                      <a:endParaRPr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2600"/>
                        <a:buFont typeface="Arial"/>
                        <a:buNone/>
                      </a:pPr>
                      <a:r>
                        <a:rPr lang="en-US"/>
                        <a:t>Max Total Coverage</a:t>
                      </a:r>
                      <a:r>
                        <a:rPr lang="en-US" baseline="30000"/>
                        <a:t>2</a:t>
                      </a:r>
                      <a:endParaRPr u="none" strike="noStrike" cap="none" baseline="300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900"/>
                        </a:spcAft>
                        <a:buNone/>
                      </a:pPr>
                      <a:r>
                        <a:rPr lang="en-US">
                          <a:solidFill>
                            <a:srgbClr val="212121"/>
                          </a:solidFill>
                          <a:highlight>
                            <a:srgbClr val="FFFFFF"/>
                          </a:highlight>
                        </a:rPr>
                        <a:t>≈ 325 </a:t>
                      </a:r>
                      <a:r>
                        <a:rPr lang="en-US"/>
                        <a:t>Acres</a:t>
                      </a:r>
                      <a:endParaRPr u="none" strike="noStrike" cap="none"/>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40" name="Google Shape;240;p30"/>
          <p:cNvGraphicFramePr/>
          <p:nvPr/>
        </p:nvGraphicFramePr>
        <p:xfrm>
          <a:off x="141725" y="3693925"/>
          <a:ext cx="3000000" cy="3000000"/>
        </p:xfrm>
        <a:graphic>
          <a:graphicData uri="http://schemas.openxmlformats.org/drawingml/2006/table">
            <a:tbl>
              <a:tblPr>
                <a:noFill/>
                <a:tableStyleId>{74BDD3E4-C6F0-4628-BC1A-3C2FF5C7BD83}</a:tableStyleId>
              </a:tblPr>
              <a:tblGrid>
                <a:gridCol w="1389875">
                  <a:extLst>
                    <a:ext uri="{9D8B030D-6E8A-4147-A177-3AD203B41FA5}">
                      <a16:colId xmlns:a16="http://schemas.microsoft.com/office/drawing/2014/main" val="20000"/>
                    </a:ext>
                  </a:extLst>
                </a:gridCol>
                <a:gridCol w="3046625">
                  <a:extLst>
                    <a:ext uri="{9D8B030D-6E8A-4147-A177-3AD203B41FA5}">
                      <a16:colId xmlns:a16="http://schemas.microsoft.com/office/drawing/2014/main" val="20001"/>
                    </a:ext>
                  </a:extLst>
                </a:gridCol>
              </a:tblGrid>
              <a:tr h="286675">
                <a:tc gridSpan="2">
                  <a:txBody>
                    <a:bodyPr/>
                    <a:lstStyle/>
                    <a:p>
                      <a:pPr marL="0" lvl="0" indent="0" algn="ctr" rtl="0">
                        <a:spcBef>
                          <a:spcPts val="0"/>
                        </a:spcBef>
                        <a:spcAft>
                          <a:spcPts val="0"/>
                        </a:spcAft>
                        <a:buNone/>
                      </a:pPr>
                      <a:r>
                        <a:rPr lang="en-US">
                          <a:solidFill>
                            <a:schemeClr val="lt1"/>
                          </a:solidFill>
                        </a:rPr>
                        <a:t>Payload</a:t>
                      </a:r>
                      <a:endParaRPr>
                        <a:solidFill>
                          <a:schemeClr val="lt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7002A"/>
                    </a:solidFill>
                  </a:tcPr>
                </a:tc>
                <a:tc hMerge="1">
                  <a:txBody>
                    <a:bodyPr/>
                    <a:lstStyle/>
                    <a:p>
                      <a:endParaRPr lang="en-US"/>
                    </a:p>
                  </a:txBody>
                  <a:tcPr/>
                </a:tc>
                <a:extLst>
                  <a:ext uri="{0D108BD9-81ED-4DB2-BD59-A6C34878D82A}">
                    <a16:rowId xmlns:a16="http://schemas.microsoft.com/office/drawing/2014/main" val="10000"/>
                  </a:ext>
                </a:extLst>
              </a:tr>
              <a:tr h="286675">
                <a:tc>
                  <a:txBody>
                    <a:bodyPr/>
                    <a:lstStyle/>
                    <a:p>
                      <a:pPr marL="0" lvl="0" indent="0" algn="ctr" rtl="0">
                        <a:spcBef>
                          <a:spcPts val="0"/>
                        </a:spcBef>
                        <a:spcAft>
                          <a:spcPts val="0"/>
                        </a:spcAft>
                        <a:buNone/>
                      </a:pPr>
                      <a:r>
                        <a:rPr lang="en-US"/>
                        <a:t>Camera</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2600"/>
                        <a:buFont typeface="Arial"/>
                        <a:buNone/>
                      </a:pPr>
                      <a:r>
                        <a:rPr lang="en-US">
                          <a:solidFill>
                            <a:schemeClr val="dk1"/>
                          </a:solidFill>
                        </a:rPr>
                        <a:t>CADDXFPV Walnut Action Camera</a:t>
                      </a:r>
                      <a:endParaRPr>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41" name="Google Shape;241;p30"/>
          <p:cNvSpPr txBox="1"/>
          <p:nvPr/>
        </p:nvSpPr>
        <p:spPr>
          <a:xfrm>
            <a:off x="4682675" y="3875750"/>
            <a:ext cx="4230300" cy="46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aseline="30000">
                <a:solidFill>
                  <a:srgbClr val="1A1718"/>
                </a:solidFill>
              </a:rPr>
              <a:t>1 </a:t>
            </a:r>
            <a:r>
              <a:rPr lang="en-US" sz="1200">
                <a:solidFill>
                  <a:srgbClr val="1A1718"/>
                </a:solidFill>
              </a:rPr>
              <a:t>Assuming Hover Throttle and 80% Battery Discharge Rate</a:t>
            </a:r>
            <a:endParaRPr sz="1200">
              <a:solidFill>
                <a:srgbClr val="1A1718"/>
              </a:solidFill>
            </a:endParaRPr>
          </a:p>
          <a:p>
            <a:pPr marL="0" lvl="0" indent="0" algn="l" rtl="0">
              <a:spcBef>
                <a:spcPts val="0"/>
              </a:spcBef>
              <a:spcAft>
                <a:spcPts val="0"/>
              </a:spcAft>
              <a:buClr>
                <a:schemeClr val="dk1"/>
              </a:buClr>
              <a:buSzPts val="1100"/>
              <a:buFont typeface="Arial"/>
              <a:buNone/>
            </a:pPr>
            <a:r>
              <a:rPr lang="en-US" sz="1200" baseline="30000">
                <a:solidFill>
                  <a:srgbClr val="1A1718"/>
                </a:solidFill>
              </a:rPr>
              <a:t>2</a:t>
            </a:r>
            <a:r>
              <a:rPr lang="en-US" sz="1200">
                <a:solidFill>
                  <a:srgbClr val="1A1718"/>
                </a:solidFill>
              </a:rPr>
              <a:t> Product of Max Speed, Max Flight Time, and Camera FOV</a:t>
            </a:r>
            <a:endParaRPr sz="1200">
              <a:solidFill>
                <a:srgbClr val="1A1718"/>
              </a:solidFill>
            </a:endParaRPr>
          </a:p>
          <a:p>
            <a:pPr marL="0" lvl="0" indent="0" algn="l" rtl="0">
              <a:spcBef>
                <a:spcPts val="0"/>
              </a:spcBef>
              <a:spcAft>
                <a:spcPts val="0"/>
              </a:spcAft>
              <a:buNone/>
            </a:pPr>
            <a:endParaRPr sz="17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1"/>
          <p:cNvSpPr/>
          <p:nvPr/>
        </p:nvSpPr>
        <p:spPr>
          <a:xfrm>
            <a:off x="7818775" y="3834850"/>
            <a:ext cx="1097400" cy="900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31"/>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Image Processing</a:t>
            </a:r>
            <a:endParaRPr/>
          </a:p>
        </p:txBody>
      </p:sp>
      <p:sp>
        <p:nvSpPr>
          <p:cNvPr id="248" name="Google Shape;248;p31"/>
          <p:cNvSpPr txBox="1">
            <a:spLocks noGrp="1"/>
          </p:cNvSpPr>
          <p:nvPr>
            <p:ph type="body" idx="1"/>
          </p:nvPr>
        </p:nvSpPr>
        <p:spPr>
          <a:xfrm>
            <a:off x="893250" y="1671897"/>
            <a:ext cx="3288300" cy="17997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1500"/>
              <a:t>The image processing computes a VI green index for the recorded flight video. This highlights areas of the field that are not homogenous to the rest of the field. The use of this index allows for easy identification of hazards, such as mud or rocks, as well as issues with the crop.</a:t>
            </a:r>
            <a:endParaRPr sz="1500"/>
          </a:p>
        </p:txBody>
      </p:sp>
      <p:sp>
        <p:nvSpPr>
          <p:cNvPr id="249" name="Google Shape;249;p3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pic>
        <p:nvPicPr>
          <p:cNvPr id="250" name="Google Shape;250;p31" title="Screenshot 2025-04-01 233008.png"/>
          <p:cNvPicPr preferRelativeResize="0"/>
          <p:nvPr/>
        </p:nvPicPr>
        <p:blipFill>
          <a:blip r:embed="rId3">
            <a:alphaModFix/>
          </a:blip>
          <a:stretch>
            <a:fillRect/>
          </a:stretch>
        </p:blipFill>
        <p:spPr>
          <a:xfrm>
            <a:off x="4572000" y="1279225"/>
            <a:ext cx="3912975" cy="2934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pic>
        <p:nvPicPr>
          <p:cNvPr id="3" name="Online Media 2" title="Field Falcon SideBySide">
            <a:hlinkClick r:id="" action="ppaction://media"/>
            <a:extLst>
              <a:ext uri="{FF2B5EF4-FFF2-40B4-BE49-F238E27FC236}">
                <a16:creationId xmlns:a16="http://schemas.microsoft.com/office/drawing/2014/main" id="{52BC22A3-2F8C-852D-6779-1A6AC5C17C58}"/>
              </a:ext>
            </a:extLst>
          </p:cNvPr>
          <p:cNvPicPr>
            <a:picLocks noRot="1" noChangeAspect="1"/>
          </p:cNvPicPr>
          <p:nvPr>
            <a:videoFile r:link="rId1"/>
          </p:nvPr>
        </p:nvPicPr>
        <p:blipFill>
          <a:blip r:embed="rId4"/>
          <a:stretch>
            <a:fillRect/>
          </a:stretch>
        </p:blipFill>
        <p:spPr>
          <a:xfrm>
            <a:off x="1889125" y="559593"/>
            <a:ext cx="5365750" cy="4024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893261" y="371531"/>
            <a:ext cx="7357500" cy="528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559"/>
              <a:t>Personnel</a:t>
            </a:r>
            <a:endParaRPr sz="3559"/>
          </a:p>
        </p:txBody>
      </p:sp>
      <p:sp>
        <p:nvSpPr>
          <p:cNvPr id="101" name="Google Shape;101;p1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pic>
        <p:nvPicPr>
          <p:cNvPr id="102" name="Google Shape;102;p15"/>
          <p:cNvPicPr preferRelativeResize="0"/>
          <p:nvPr/>
        </p:nvPicPr>
        <p:blipFill>
          <a:blip r:embed="rId3">
            <a:alphaModFix/>
          </a:blip>
          <a:stretch>
            <a:fillRect/>
          </a:stretch>
        </p:blipFill>
        <p:spPr>
          <a:xfrm>
            <a:off x="1629200" y="899525"/>
            <a:ext cx="1189696" cy="1225275"/>
          </a:xfrm>
          <a:prstGeom prst="rect">
            <a:avLst/>
          </a:prstGeom>
          <a:noFill/>
          <a:ln>
            <a:noFill/>
          </a:ln>
        </p:spPr>
      </p:pic>
      <p:sp>
        <p:nvSpPr>
          <p:cNvPr id="103" name="Google Shape;103;p15"/>
          <p:cNvSpPr txBox="1"/>
          <p:nvPr/>
        </p:nvSpPr>
        <p:spPr>
          <a:xfrm>
            <a:off x="1082250" y="2081250"/>
            <a:ext cx="2283600" cy="8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Tyler Kibble</a:t>
            </a:r>
            <a:endParaRPr sz="1300">
              <a:solidFill>
                <a:schemeClr val="dk1"/>
              </a:solidFill>
            </a:endParaRPr>
          </a:p>
          <a:p>
            <a:pPr marL="0" lvl="0" indent="0" algn="ctr" rtl="0">
              <a:spcBef>
                <a:spcPts val="0"/>
              </a:spcBef>
              <a:spcAft>
                <a:spcPts val="0"/>
              </a:spcAft>
              <a:buNone/>
            </a:pPr>
            <a:r>
              <a:rPr lang="en-US" sz="1300" i="1">
                <a:solidFill>
                  <a:schemeClr val="dk1"/>
                </a:solidFill>
              </a:rPr>
              <a:t>Manufacturing Lead</a:t>
            </a:r>
            <a:endParaRPr sz="1300" i="1">
              <a:solidFill>
                <a:schemeClr val="dk1"/>
              </a:solidFill>
            </a:endParaRPr>
          </a:p>
          <a:p>
            <a:pPr marL="0" lvl="0" indent="0" algn="ctr" rtl="0">
              <a:spcBef>
                <a:spcPts val="0"/>
              </a:spcBef>
              <a:spcAft>
                <a:spcPts val="0"/>
              </a:spcAft>
              <a:buNone/>
            </a:pPr>
            <a:r>
              <a:rPr lang="en-US" sz="1300" i="1">
                <a:solidFill>
                  <a:schemeClr val="dk1"/>
                </a:solidFill>
              </a:rPr>
              <a:t>Payload and Avionics</a:t>
            </a:r>
            <a:endParaRPr sz="1300" i="1">
              <a:solidFill>
                <a:schemeClr val="dk1"/>
              </a:solidFill>
            </a:endParaRPr>
          </a:p>
        </p:txBody>
      </p:sp>
      <p:pic>
        <p:nvPicPr>
          <p:cNvPr id="104" name="Google Shape;104;p15"/>
          <p:cNvPicPr preferRelativeResize="0"/>
          <p:nvPr/>
        </p:nvPicPr>
        <p:blipFill>
          <a:blip r:embed="rId4">
            <a:alphaModFix/>
          </a:blip>
          <a:stretch>
            <a:fillRect/>
          </a:stretch>
        </p:blipFill>
        <p:spPr>
          <a:xfrm>
            <a:off x="3918788" y="899524"/>
            <a:ext cx="1222879" cy="1225277"/>
          </a:xfrm>
          <a:prstGeom prst="rect">
            <a:avLst/>
          </a:prstGeom>
          <a:noFill/>
          <a:ln>
            <a:noFill/>
          </a:ln>
        </p:spPr>
      </p:pic>
      <p:sp>
        <p:nvSpPr>
          <p:cNvPr id="105" name="Google Shape;105;p15"/>
          <p:cNvSpPr txBox="1"/>
          <p:nvPr/>
        </p:nvSpPr>
        <p:spPr>
          <a:xfrm>
            <a:off x="3478800" y="2081250"/>
            <a:ext cx="2186400" cy="8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Andrew Strawn</a:t>
            </a:r>
            <a:endParaRPr sz="1300">
              <a:solidFill>
                <a:schemeClr val="dk1"/>
              </a:solidFill>
            </a:endParaRPr>
          </a:p>
          <a:p>
            <a:pPr marL="0" lvl="0" indent="0" algn="ctr" rtl="0">
              <a:spcBef>
                <a:spcPts val="0"/>
              </a:spcBef>
              <a:spcAft>
                <a:spcPts val="0"/>
              </a:spcAft>
              <a:buNone/>
            </a:pPr>
            <a:r>
              <a:rPr lang="en-US" sz="1300" i="1">
                <a:solidFill>
                  <a:schemeClr val="dk1"/>
                </a:solidFill>
              </a:rPr>
              <a:t>Financial Lead</a:t>
            </a:r>
            <a:endParaRPr sz="1300" i="1">
              <a:solidFill>
                <a:schemeClr val="dk1"/>
              </a:solidFill>
            </a:endParaRPr>
          </a:p>
          <a:p>
            <a:pPr marL="0" lvl="0" indent="0" algn="ctr" rtl="0">
              <a:spcBef>
                <a:spcPts val="0"/>
              </a:spcBef>
              <a:spcAft>
                <a:spcPts val="0"/>
              </a:spcAft>
              <a:buNone/>
            </a:pPr>
            <a:r>
              <a:rPr lang="en-US" sz="1300" i="1">
                <a:solidFill>
                  <a:schemeClr val="dk1"/>
                </a:solidFill>
              </a:rPr>
              <a:t>Structures</a:t>
            </a:r>
            <a:endParaRPr sz="1300" i="1">
              <a:solidFill>
                <a:schemeClr val="dk1"/>
              </a:solidFill>
            </a:endParaRPr>
          </a:p>
        </p:txBody>
      </p:sp>
      <p:pic>
        <p:nvPicPr>
          <p:cNvPr id="106" name="Google Shape;106;p15"/>
          <p:cNvPicPr preferRelativeResize="0"/>
          <p:nvPr/>
        </p:nvPicPr>
        <p:blipFill rotWithShape="1">
          <a:blip r:embed="rId5">
            <a:alphaModFix/>
          </a:blip>
          <a:srcRect t="7089" b="23408"/>
          <a:stretch/>
        </p:blipFill>
        <p:spPr>
          <a:xfrm>
            <a:off x="6103962" y="899513"/>
            <a:ext cx="1249271" cy="1225300"/>
          </a:xfrm>
          <a:prstGeom prst="rect">
            <a:avLst/>
          </a:prstGeom>
          <a:noFill/>
          <a:ln>
            <a:noFill/>
          </a:ln>
        </p:spPr>
      </p:pic>
      <p:sp>
        <p:nvSpPr>
          <p:cNvPr id="107" name="Google Shape;107;p15"/>
          <p:cNvSpPr txBox="1"/>
          <p:nvPr/>
        </p:nvSpPr>
        <p:spPr>
          <a:xfrm>
            <a:off x="5586785" y="2081250"/>
            <a:ext cx="2283600" cy="8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Karson Lange</a:t>
            </a:r>
            <a:endParaRPr sz="1300">
              <a:solidFill>
                <a:schemeClr val="dk1"/>
              </a:solidFill>
            </a:endParaRPr>
          </a:p>
          <a:p>
            <a:pPr marL="0" lvl="0" indent="0" algn="ctr" rtl="0">
              <a:spcBef>
                <a:spcPts val="0"/>
              </a:spcBef>
              <a:spcAft>
                <a:spcPts val="0"/>
              </a:spcAft>
              <a:buNone/>
            </a:pPr>
            <a:r>
              <a:rPr lang="en-US" sz="1300" i="1">
                <a:solidFill>
                  <a:schemeClr val="dk1"/>
                </a:solidFill>
              </a:rPr>
              <a:t>Test/Safety Lead</a:t>
            </a:r>
            <a:endParaRPr sz="1300" i="1">
              <a:solidFill>
                <a:schemeClr val="dk1"/>
              </a:solidFill>
            </a:endParaRPr>
          </a:p>
          <a:p>
            <a:pPr marL="0" lvl="0" indent="0" algn="ctr" rtl="0">
              <a:spcBef>
                <a:spcPts val="0"/>
              </a:spcBef>
              <a:spcAft>
                <a:spcPts val="0"/>
              </a:spcAft>
              <a:buNone/>
            </a:pPr>
            <a:r>
              <a:rPr lang="en-US" sz="1300" i="1">
                <a:solidFill>
                  <a:schemeClr val="dk1"/>
                </a:solidFill>
              </a:rPr>
              <a:t>Propulsion</a:t>
            </a:r>
            <a:endParaRPr sz="1300" i="1">
              <a:solidFill>
                <a:schemeClr val="dk1"/>
              </a:solidFill>
            </a:endParaRPr>
          </a:p>
        </p:txBody>
      </p:sp>
      <p:pic>
        <p:nvPicPr>
          <p:cNvPr id="108" name="Google Shape;108;p15"/>
          <p:cNvPicPr preferRelativeResize="0"/>
          <p:nvPr/>
        </p:nvPicPr>
        <p:blipFill>
          <a:blip r:embed="rId6">
            <a:alphaModFix/>
          </a:blip>
          <a:stretch>
            <a:fillRect/>
          </a:stretch>
        </p:blipFill>
        <p:spPr>
          <a:xfrm>
            <a:off x="6117150" y="2841500"/>
            <a:ext cx="1222875" cy="1222875"/>
          </a:xfrm>
          <a:prstGeom prst="rect">
            <a:avLst/>
          </a:prstGeom>
          <a:noFill/>
          <a:ln>
            <a:noFill/>
          </a:ln>
        </p:spPr>
      </p:pic>
      <p:sp>
        <p:nvSpPr>
          <p:cNvPr id="109" name="Google Shape;109;p15"/>
          <p:cNvSpPr txBox="1"/>
          <p:nvPr/>
        </p:nvSpPr>
        <p:spPr>
          <a:xfrm>
            <a:off x="5873125" y="4025375"/>
            <a:ext cx="1710900" cy="7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300">
                <a:solidFill>
                  <a:schemeClr val="dk1"/>
                </a:solidFill>
              </a:rPr>
              <a:t>Benjamin Ashley</a:t>
            </a:r>
            <a:endParaRPr sz="1300">
              <a:solidFill>
                <a:schemeClr val="dk1"/>
              </a:solidFill>
            </a:endParaRPr>
          </a:p>
          <a:p>
            <a:pPr marL="0" lvl="0" indent="0" algn="ctr" rtl="0">
              <a:spcBef>
                <a:spcPts val="0"/>
              </a:spcBef>
              <a:spcAft>
                <a:spcPts val="0"/>
              </a:spcAft>
              <a:buClr>
                <a:schemeClr val="dk1"/>
              </a:buClr>
              <a:buSzPts val="1100"/>
              <a:buFont typeface="Arial"/>
              <a:buNone/>
            </a:pPr>
            <a:r>
              <a:rPr lang="en-US" sz="1300" i="1">
                <a:solidFill>
                  <a:schemeClr val="dk1"/>
                </a:solidFill>
              </a:rPr>
              <a:t>Project Manager</a:t>
            </a:r>
            <a:endParaRPr sz="1300" i="1">
              <a:solidFill>
                <a:schemeClr val="dk1"/>
              </a:solidFill>
            </a:endParaRPr>
          </a:p>
          <a:p>
            <a:pPr marL="0" lvl="0" indent="0" algn="ctr" rtl="0">
              <a:spcBef>
                <a:spcPts val="0"/>
              </a:spcBef>
              <a:spcAft>
                <a:spcPts val="0"/>
              </a:spcAft>
              <a:buClr>
                <a:schemeClr val="dk1"/>
              </a:buClr>
              <a:buSzPts val="1100"/>
              <a:buFont typeface="Arial"/>
              <a:buNone/>
            </a:pPr>
            <a:r>
              <a:rPr lang="en-US" sz="1300" i="1">
                <a:solidFill>
                  <a:schemeClr val="dk1"/>
                </a:solidFill>
              </a:rPr>
              <a:t>CAD/Simulation</a:t>
            </a:r>
            <a:endParaRPr sz="2600">
              <a:solidFill>
                <a:schemeClr val="dk1"/>
              </a:solidFill>
            </a:endParaRPr>
          </a:p>
        </p:txBody>
      </p:sp>
      <p:pic>
        <p:nvPicPr>
          <p:cNvPr id="110" name="Google Shape;110;p15"/>
          <p:cNvPicPr preferRelativeResize="0"/>
          <p:nvPr/>
        </p:nvPicPr>
        <p:blipFill rotWithShape="1">
          <a:blip r:embed="rId7">
            <a:alphaModFix/>
          </a:blip>
          <a:srcRect l="14545" t="26378" r="3231" b="11230"/>
          <a:stretch/>
        </p:blipFill>
        <p:spPr>
          <a:xfrm>
            <a:off x="1629200" y="2851175"/>
            <a:ext cx="1189702" cy="1203552"/>
          </a:xfrm>
          <a:prstGeom prst="rect">
            <a:avLst/>
          </a:prstGeom>
          <a:noFill/>
          <a:ln>
            <a:noFill/>
          </a:ln>
        </p:spPr>
      </p:pic>
      <p:sp>
        <p:nvSpPr>
          <p:cNvPr id="111" name="Google Shape;111;p15"/>
          <p:cNvSpPr txBox="1"/>
          <p:nvPr/>
        </p:nvSpPr>
        <p:spPr>
          <a:xfrm>
            <a:off x="1217100" y="4003775"/>
            <a:ext cx="20139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rPr>
              <a:t>Thomas Gigon</a:t>
            </a:r>
            <a:endParaRPr sz="1300">
              <a:solidFill>
                <a:schemeClr val="dk1"/>
              </a:solidFill>
            </a:endParaRPr>
          </a:p>
          <a:p>
            <a:pPr marL="0" lvl="0" indent="0" algn="ctr" rtl="0">
              <a:spcBef>
                <a:spcPts val="0"/>
              </a:spcBef>
              <a:spcAft>
                <a:spcPts val="0"/>
              </a:spcAft>
              <a:buNone/>
            </a:pPr>
            <a:r>
              <a:rPr lang="en-US" sz="1300" i="1">
                <a:solidFill>
                  <a:schemeClr val="dk1"/>
                </a:solidFill>
              </a:rPr>
              <a:t>Systems Engineer</a:t>
            </a:r>
            <a:endParaRPr sz="1300" i="1">
              <a:solidFill>
                <a:schemeClr val="dk1"/>
              </a:solidFill>
            </a:endParaRPr>
          </a:p>
          <a:p>
            <a:pPr marL="0" lvl="0" indent="0" algn="ctr" rtl="0">
              <a:spcBef>
                <a:spcPts val="0"/>
              </a:spcBef>
              <a:spcAft>
                <a:spcPts val="0"/>
              </a:spcAft>
              <a:buNone/>
            </a:pPr>
            <a:r>
              <a:rPr lang="en-US" sz="1300" i="1">
                <a:solidFill>
                  <a:schemeClr val="dk1"/>
                </a:solidFill>
              </a:rPr>
              <a:t>Stability and Control</a:t>
            </a:r>
            <a:endParaRPr sz="1200"/>
          </a:p>
        </p:txBody>
      </p:sp>
      <p:sp>
        <p:nvSpPr>
          <p:cNvPr id="112" name="Google Shape;112;p15"/>
          <p:cNvSpPr txBox="1"/>
          <p:nvPr/>
        </p:nvSpPr>
        <p:spPr>
          <a:xfrm>
            <a:off x="3601725" y="4025375"/>
            <a:ext cx="1857000" cy="7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solidFill>
                  <a:schemeClr val="dk1"/>
                </a:solidFill>
              </a:rPr>
              <a:t>Abhi Temmanaboyina</a:t>
            </a:r>
            <a:endParaRPr sz="1300">
              <a:solidFill>
                <a:schemeClr val="dk1"/>
              </a:solidFill>
            </a:endParaRPr>
          </a:p>
          <a:p>
            <a:pPr marL="0" lvl="0" indent="0" algn="ctr" rtl="0">
              <a:spcBef>
                <a:spcPts val="0"/>
              </a:spcBef>
              <a:spcAft>
                <a:spcPts val="0"/>
              </a:spcAft>
              <a:buNone/>
            </a:pPr>
            <a:r>
              <a:rPr lang="en-US" sz="1300" i="1">
                <a:solidFill>
                  <a:schemeClr val="dk1"/>
                </a:solidFill>
              </a:rPr>
              <a:t>Communications Lead</a:t>
            </a:r>
            <a:endParaRPr sz="1300" i="1">
              <a:solidFill>
                <a:schemeClr val="dk1"/>
              </a:solidFill>
            </a:endParaRPr>
          </a:p>
          <a:p>
            <a:pPr marL="0" lvl="0" indent="0" algn="ctr" rtl="0">
              <a:spcBef>
                <a:spcPts val="0"/>
              </a:spcBef>
              <a:spcAft>
                <a:spcPts val="0"/>
              </a:spcAft>
              <a:buNone/>
            </a:pPr>
            <a:r>
              <a:rPr lang="en-US" sz="1300" i="1">
                <a:solidFill>
                  <a:schemeClr val="dk1"/>
                </a:solidFill>
              </a:rPr>
              <a:t>Aerodynamics</a:t>
            </a:r>
            <a:endParaRPr sz="1300" i="1">
              <a:solidFill>
                <a:schemeClr val="dk1"/>
              </a:solidFill>
            </a:endParaRPr>
          </a:p>
        </p:txBody>
      </p:sp>
      <p:pic>
        <p:nvPicPr>
          <p:cNvPr id="113" name="Google Shape;113;p15"/>
          <p:cNvPicPr preferRelativeResize="0"/>
          <p:nvPr/>
        </p:nvPicPr>
        <p:blipFill>
          <a:blip r:embed="rId8">
            <a:alphaModFix/>
          </a:blip>
          <a:stretch>
            <a:fillRect/>
          </a:stretch>
        </p:blipFill>
        <p:spPr>
          <a:xfrm>
            <a:off x="3935375" y="2798949"/>
            <a:ext cx="1189701" cy="130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Manufacturing</a:t>
            </a:r>
            <a:endParaRPr/>
          </a:p>
        </p:txBody>
      </p:sp>
      <p:sp>
        <p:nvSpPr>
          <p:cNvPr id="262" name="Google Shape;262;p3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pic>
        <p:nvPicPr>
          <p:cNvPr id="263" name="Google Shape;263;p33" title="IMG_8928.jpg"/>
          <p:cNvPicPr preferRelativeResize="0"/>
          <p:nvPr/>
        </p:nvPicPr>
        <p:blipFill>
          <a:blip r:embed="rId3">
            <a:alphaModFix/>
          </a:blip>
          <a:stretch>
            <a:fillRect/>
          </a:stretch>
        </p:blipFill>
        <p:spPr>
          <a:xfrm>
            <a:off x="2104800" y="1543375"/>
            <a:ext cx="1285022" cy="1313575"/>
          </a:xfrm>
          <a:prstGeom prst="rect">
            <a:avLst/>
          </a:prstGeom>
          <a:noFill/>
          <a:ln w="38100" cap="flat" cmpd="sng">
            <a:solidFill>
              <a:srgbClr val="313133"/>
            </a:solidFill>
            <a:prstDash val="solid"/>
            <a:miter lim="8000"/>
            <a:headEnd type="none" w="sm" len="sm"/>
            <a:tailEnd type="none" w="sm" len="sm"/>
          </a:ln>
        </p:spPr>
      </p:pic>
      <p:pic>
        <p:nvPicPr>
          <p:cNvPr id="264" name="Google Shape;264;p33" title="altered image.png"/>
          <p:cNvPicPr preferRelativeResize="0"/>
          <p:nvPr/>
        </p:nvPicPr>
        <p:blipFill>
          <a:blip r:embed="rId4">
            <a:alphaModFix/>
          </a:blip>
          <a:stretch>
            <a:fillRect/>
          </a:stretch>
        </p:blipFill>
        <p:spPr>
          <a:xfrm rot="-5400000">
            <a:off x="3893088" y="1230350"/>
            <a:ext cx="1313575" cy="1939600"/>
          </a:xfrm>
          <a:prstGeom prst="rect">
            <a:avLst/>
          </a:prstGeom>
          <a:noFill/>
          <a:ln w="38100" cap="flat" cmpd="sng">
            <a:solidFill>
              <a:srgbClr val="313133"/>
            </a:solidFill>
            <a:prstDash val="solid"/>
            <a:miter lim="8000"/>
            <a:headEnd type="none" w="sm" len="sm"/>
            <a:tailEnd type="none" w="sm" len="sm"/>
          </a:ln>
        </p:spPr>
      </p:pic>
      <p:pic>
        <p:nvPicPr>
          <p:cNvPr id="265" name="Google Shape;265;p33" title="IMG_9070.jpg"/>
          <p:cNvPicPr preferRelativeResize="0"/>
          <p:nvPr/>
        </p:nvPicPr>
        <p:blipFill rotWithShape="1">
          <a:blip r:embed="rId5">
            <a:alphaModFix/>
          </a:blip>
          <a:srcRect l="5566" t="3818" r="4650" b="13344"/>
          <a:stretch/>
        </p:blipFill>
        <p:spPr>
          <a:xfrm>
            <a:off x="5709913" y="1543387"/>
            <a:ext cx="1342659" cy="1313575"/>
          </a:xfrm>
          <a:prstGeom prst="rect">
            <a:avLst/>
          </a:prstGeom>
          <a:noFill/>
          <a:ln w="38100" cap="flat" cmpd="sng">
            <a:solidFill>
              <a:srgbClr val="313133"/>
            </a:solidFill>
            <a:prstDash val="solid"/>
            <a:miter lim="8000"/>
            <a:headEnd type="none" w="sm" len="sm"/>
            <a:tailEnd type="none" w="sm" len="sm"/>
          </a:ln>
        </p:spPr>
      </p:pic>
      <p:pic>
        <p:nvPicPr>
          <p:cNvPr id="266" name="Google Shape;266;p33" title="IMG_8852.jpg"/>
          <p:cNvPicPr preferRelativeResize="0"/>
          <p:nvPr/>
        </p:nvPicPr>
        <p:blipFill>
          <a:blip r:embed="rId6">
            <a:alphaModFix/>
          </a:blip>
          <a:stretch>
            <a:fillRect/>
          </a:stretch>
        </p:blipFill>
        <p:spPr>
          <a:xfrm rot="-5400000">
            <a:off x="2407475" y="3247475"/>
            <a:ext cx="1258125" cy="1506925"/>
          </a:xfrm>
          <a:prstGeom prst="rect">
            <a:avLst/>
          </a:prstGeom>
          <a:noFill/>
          <a:ln w="38100" cap="flat" cmpd="sng">
            <a:solidFill>
              <a:srgbClr val="313133"/>
            </a:solidFill>
            <a:prstDash val="solid"/>
            <a:miter lim="8000"/>
            <a:headEnd type="none" w="sm" len="sm"/>
            <a:tailEnd type="none" w="sm" len="sm"/>
          </a:ln>
        </p:spPr>
      </p:pic>
      <p:pic>
        <p:nvPicPr>
          <p:cNvPr id="267" name="Google Shape;267;p33" title="76221097632__1DEC9058-6E86-4115-AEBE-9E8B81DEF5E9.jpg"/>
          <p:cNvPicPr preferRelativeResize="0"/>
          <p:nvPr/>
        </p:nvPicPr>
        <p:blipFill rotWithShape="1">
          <a:blip r:embed="rId7">
            <a:alphaModFix/>
          </a:blip>
          <a:srcRect l="675" b="4525"/>
          <a:stretch/>
        </p:blipFill>
        <p:spPr>
          <a:xfrm>
            <a:off x="3940475" y="3371875"/>
            <a:ext cx="2912478" cy="1258125"/>
          </a:xfrm>
          <a:prstGeom prst="rect">
            <a:avLst/>
          </a:prstGeom>
          <a:noFill/>
          <a:ln w="38100" cap="flat" cmpd="sng">
            <a:solidFill>
              <a:srgbClr val="313133"/>
            </a:solidFill>
            <a:prstDash val="solid"/>
            <a:miter lim="8000"/>
            <a:headEnd type="none" w="sm" len="sm"/>
            <a:tailEnd type="none" w="sm" len="sm"/>
          </a:ln>
        </p:spPr>
      </p:pic>
      <p:sp>
        <p:nvSpPr>
          <p:cNvPr id="268" name="Google Shape;268;p33"/>
          <p:cNvSpPr/>
          <p:nvPr/>
        </p:nvSpPr>
        <p:spPr>
          <a:xfrm>
            <a:off x="2283075" y="2996575"/>
            <a:ext cx="1638600" cy="273900"/>
          </a:xfrm>
          <a:prstGeom prst="chevron">
            <a:avLst>
              <a:gd name="adj" fmla="val 50000"/>
            </a:avLst>
          </a:prstGeom>
          <a:solidFill>
            <a:schemeClr val="lt2"/>
          </a:solidFill>
          <a:ln w="19050" cap="flat" cmpd="sng">
            <a:solidFill>
              <a:srgbClr val="313133"/>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9" name="Google Shape;269;p33"/>
          <p:cNvSpPr/>
          <p:nvPr/>
        </p:nvSpPr>
        <p:spPr>
          <a:xfrm>
            <a:off x="3898213" y="2996563"/>
            <a:ext cx="2997000" cy="273900"/>
          </a:xfrm>
          <a:prstGeom prst="chevron">
            <a:avLst>
              <a:gd name="adj" fmla="val 50000"/>
            </a:avLst>
          </a:prstGeom>
          <a:solidFill>
            <a:schemeClr val="lt2"/>
          </a:solidFill>
          <a:ln w="19050" cap="flat" cmpd="sng">
            <a:solidFill>
              <a:srgbClr val="313133"/>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33"/>
          <p:cNvSpPr/>
          <p:nvPr/>
        </p:nvSpPr>
        <p:spPr>
          <a:xfrm>
            <a:off x="2013850" y="1184825"/>
            <a:ext cx="1566300" cy="273900"/>
          </a:xfrm>
          <a:prstGeom prst="chevron">
            <a:avLst>
              <a:gd name="adj" fmla="val 50000"/>
            </a:avLst>
          </a:prstGeom>
          <a:solidFill>
            <a:schemeClr val="lt2"/>
          </a:solidFill>
          <a:ln w="19050" cap="flat" cmpd="sng">
            <a:solidFill>
              <a:srgbClr val="313133"/>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1" name="Google Shape;271;p33"/>
          <p:cNvSpPr/>
          <p:nvPr/>
        </p:nvSpPr>
        <p:spPr>
          <a:xfrm>
            <a:off x="3512925" y="1184825"/>
            <a:ext cx="2154900" cy="273900"/>
          </a:xfrm>
          <a:prstGeom prst="chevron">
            <a:avLst>
              <a:gd name="adj" fmla="val 50000"/>
            </a:avLst>
          </a:prstGeom>
          <a:solidFill>
            <a:schemeClr val="lt2"/>
          </a:solidFill>
          <a:ln w="19050" cap="flat" cmpd="sng">
            <a:solidFill>
              <a:srgbClr val="313133"/>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33"/>
          <p:cNvSpPr/>
          <p:nvPr/>
        </p:nvSpPr>
        <p:spPr>
          <a:xfrm>
            <a:off x="5598100" y="1184825"/>
            <a:ext cx="1566300" cy="273900"/>
          </a:xfrm>
          <a:prstGeom prst="chevron">
            <a:avLst>
              <a:gd name="adj" fmla="val 50000"/>
            </a:avLst>
          </a:prstGeom>
          <a:solidFill>
            <a:schemeClr val="lt2"/>
          </a:solidFill>
          <a:ln w="19050" cap="flat" cmpd="sng">
            <a:solidFill>
              <a:srgbClr val="313133"/>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3" name="Google Shape;273;p33"/>
          <p:cNvSpPr txBox="1"/>
          <p:nvPr/>
        </p:nvSpPr>
        <p:spPr>
          <a:xfrm>
            <a:off x="2214325" y="1114025"/>
            <a:ext cx="1029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Mounting</a:t>
            </a:r>
            <a:endParaRPr sz="1500">
              <a:solidFill>
                <a:schemeClr val="dk1"/>
              </a:solidFill>
            </a:endParaRPr>
          </a:p>
        </p:txBody>
      </p:sp>
      <p:sp>
        <p:nvSpPr>
          <p:cNvPr id="274" name="Google Shape;274;p33"/>
          <p:cNvSpPr txBox="1"/>
          <p:nvPr/>
        </p:nvSpPr>
        <p:spPr>
          <a:xfrm>
            <a:off x="4074475" y="1114013"/>
            <a:ext cx="1029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Soldering </a:t>
            </a:r>
            <a:endParaRPr sz="1500">
              <a:solidFill>
                <a:schemeClr val="dk1"/>
              </a:solidFill>
            </a:endParaRPr>
          </a:p>
        </p:txBody>
      </p:sp>
      <p:sp>
        <p:nvSpPr>
          <p:cNvPr id="275" name="Google Shape;275;p33"/>
          <p:cNvSpPr txBox="1"/>
          <p:nvPr/>
        </p:nvSpPr>
        <p:spPr>
          <a:xfrm>
            <a:off x="5866600" y="1114025"/>
            <a:ext cx="1029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Assembly</a:t>
            </a:r>
            <a:endParaRPr sz="1500">
              <a:solidFill>
                <a:schemeClr val="dk1"/>
              </a:solidFill>
            </a:endParaRPr>
          </a:p>
        </p:txBody>
      </p:sp>
      <p:sp>
        <p:nvSpPr>
          <p:cNvPr id="276" name="Google Shape;276;p33"/>
          <p:cNvSpPr txBox="1"/>
          <p:nvPr/>
        </p:nvSpPr>
        <p:spPr>
          <a:xfrm>
            <a:off x="2505100" y="2925763"/>
            <a:ext cx="1284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3D Printing</a:t>
            </a:r>
            <a:endParaRPr sz="1500">
              <a:solidFill>
                <a:schemeClr val="dk1"/>
              </a:solidFill>
            </a:endParaRPr>
          </a:p>
        </p:txBody>
      </p:sp>
      <p:sp>
        <p:nvSpPr>
          <p:cNvPr id="277" name="Google Shape;277;p33"/>
          <p:cNvSpPr txBox="1"/>
          <p:nvPr/>
        </p:nvSpPr>
        <p:spPr>
          <a:xfrm>
            <a:off x="4303550" y="2925763"/>
            <a:ext cx="2337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Drone Frame Assembly</a:t>
            </a:r>
            <a:endParaRPr sz="15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p:nvPr/>
        </p:nvSpPr>
        <p:spPr>
          <a:xfrm>
            <a:off x="7993375" y="3929050"/>
            <a:ext cx="838200" cy="795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34"/>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Verification Tests</a:t>
            </a:r>
            <a:endParaRPr/>
          </a:p>
        </p:txBody>
      </p:sp>
      <p:sp>
        <p:nvSpPr>
          <p:cNvPr id="284" name="Google Shape;284;p3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285" name="Google Shape;285;p34" title="IMG_3602.jpg"/>
          <p:cNvPicPr preferRelativeResize="0"/>
          <p:nvPr/>
        </p:nvPicPr>
        <p:blipFill rotWithShape="1">
          <a:blip r:embed="rId3">
            <a:alphaModFix/>
          </a:blip>
          <a:srcRect r="21562"/>
          <a:stretch/>
        </p:blipFill>
        <p:spPr>
          <a:xfrm>
            <a:off x="479650" y="1287850"/>
            <a:ext cx="2535550" cy="1543375"/>
          </a:xfrm>
          <a:prstGeom prst="rect">
            <a:avLst/>
          </a:prstGeom>
          <a:noFill/>
          <a:ln w="38100" cap="flat" cmpd="sng">
            <a:solidFill>
              <a:srgbClr val="313133"/>
            </a:solidFill>
            <a:prstDash val="solid"/>
            <a:miter lim="8000"/>
            <a:headEnd type="none" w="sm" len="sm"/>
            <a:tailEnd type="none" w="sm" len="sm"/>
          </a:ln>
        </p:spPr>
      </p:pic>
      <p:pic>
        <p:nvPicPr>
          <p:cNvPr id="286" name="Google Shape;286;p34" title="FC Calibration Positions.jpg"/>
          <p:cNvPicPr preferRelativeResize="0"/>
          <p:nvPr/>
        </p:nvPicPr>
        <p:blipFill rotWithShape="1">
          <a:blip r:embed="rId4">
            <a:alphaModFix/>
          </a:blip>
          <a:srcRect r="32106"/>
          <a:stretch/>
        </p:blipFill>
        <p:spPr>
          <a:xfrm>
            <a:off x="479650" y="3019266"/>
            <a:ext cx="2535550" cy="1485009"/>
          </a:xfrm>
          <a:prstGeom prst="rect">
            <a:avLst/>
          </a:prstGeom>
          <a:noFill/>
          <a:ln w="38100" cap="flat" cmpd="sng">
            <a:solidFill>
              <a:srgbClr val="313133"/>
            </a:solidFill>
            <a:prstDash val="solid"/>
            <a:miter lim="8000"/>
            <a:headEnd type="none" w="sm" len="sm"/>
            <a:tailEnd type="none" w="sm" len="sm"/>
          </a:ln>
        </p:spPr>
      </p:pic>
      <p:sp>
        <p:nvSpPr>
          <p:cNvPr id="287" name="Google Shape;287;p34"/>
          <p:cNvSpPr txBox="1"/>
          <p:nvPr/>
        </p:nvSpPr>
        <p:spPr>
          <a:xfrm>
            <a:off x="3148550" y="2887450"/>
            <a:ext cx="5515500" cy="10416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rgbClr val="1A1718"/>
              </a:buClr>
              <a:buSzPts val="2300"/>
              <a:buChar char="●"/>
            </a:pPr>
            <a:r>
              <a:rPr lang="en-US" sz="2300" b="1">
                <a:solidFill>
                  <a:srgbClr val="1A1718"/>
                </a:solidFill>
              </a:rPr>
              <a:t>On-Board Sensors Test: </a:t>
            </a:r>
            <a:r>
              <a:rPr lang="en-US" sz="2300">
                <a:solidFill>
                  <a:srgbClr val="1A1718"/>
                </a:solidFill>
              </a:rPr>
              <a:t>Verify gyroscope and barometer readings.</a:t>
            </a:r>
            <a:endParaRPr sz="2300">
              <a:solidFill>
                <a:srgbClr val="1A1718"/>
              </a:solidFill>
            </a:endParaRPr>
          </a:p>
          <a:p>
            <a:pPr marL="457200" lvl="0" indent="-374650" algn="l" rtl="0">
              <a:spcBef>
                <a:spcPts val="0"/>
              </a:spcBef>
              <a:spcAft>
                <a:spcPts val="0"/>
              </a:spcAft>
              <a:buClr>
                <a:srgbClr val="1A1718"/>
              </a:buClr>
              <a:buSzPts val="2300"/>
              <a:buChar char="●"/>
            </a:pPr>
            <a:r>
              <a:rPr lang="en-US" sz="2300" b="1">
                <a:solidFill>
                  <a:srgbClr val="1A1718"/>
                </a:solidFill>
              </a:rPr>
              <a:t>Remote ID: </a:t>
            </a:r>
            <a:r>
              <a:rPr lang="en-US" sz="2300">
                <a:solidFill>
                  <a:srgbClr val="1A1718"/>
                </a:solidFill>
              </a:rPr>
              <a:t>Verify that the Remote ID of the drone continuously updates.</a:t>
            </a:r>
            <a:endParaRPr sz="2300">
              <a:solidFill>
                <a:srgbClr val="1A1718"/>
              </a:solidFill>
            </a:endParaRPr>
          </a:p>
        </p:txBody>
      </p:sp>
      <p:sp>
        <p:nvSpPr>
          <p:cNvPr id="288" name="Google Shape;288;p34"/>
          <p:cNvSpPr txBox="1"/>
          <p:nvPr/>
        </p:nvSpPr>
        <p:spPr>
          <a:xfrm>
            <a:off x="3148550" y="1222350"/>
            <a:ext cx="5701800" cy="1349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US" sz="2400" b="1">
                <a:solidFill>
                  <a:schemeClr val="dk1"/>
                </a:solidFill>
              </a:rPr>
              <a:t>Hover Test:</a:t>
            </a:r>
            <a:r>
              <a:rPr lang="en-US" sz="2400">
                <a:solidFill>
                  <a:schemeClr val="dk1"/>
                </a:solidFill>
              </a:rPr>
              <a:t> Verify the Field Falcon can loiter stably in wind conditions.</a:t>
            </a:r>
            <a:endParaRPr sz="2400">
              <a:solidFill>
                <a:schemeClr val="dk1"/>
              </a:solidFill>
            </a:endParaRPr>
          </a:p>
          <a:p>
            <a:pPr marL="457200" lvl="0" indent="-381000" algn="l" rtl="0">
              <a:spcBef>
                <a:spcPts val="0"/>
              </a:spcBef>
              <a:spcAft>
                <a:spcPts val="0"/>
              </a:spcAft>
              <a:buClr>
                <a:schemeClr val="dk1"/>
              </a:buClr>
              <a:buSzPts val="2400"/>
              <a:buChar char="●"/>
            </a:pPr>
            <a:r>
              <a:rPr lang="en-US" sz="2400" b="1">
                <a:solidFill>
                  <a:schemeClr val="dk1"/>
                </a:solidFill>
              </a:rPr>
              <a:t>Throttle Range Test:</a:t>
            </a:r>
            <a:r>
              <a:rPr lang="en-US" sz="2400">
                <a:solidFill>
                  <a:schemeClr val="dk1"/>
                </a:solidFill>
              </a:rPr>
              <a:t> Verify that the motors are responsive to R/C inputs.</a:t>
            </a:r>
            <a:endParaRPr sz="2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5"/>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Verification Tests cont.</a:t>
            </a:r>
            <a:endParaRPr/>
          </a:p>
        </p:txBody>
      </p:sp>
      <p:sp>
        <p:nvSpPr>
          <p:cNvPr id="294" name="Google Shape;294;p3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pic>
        <p:nvPicPr>
          <p:cNvPr id="295" name="Google Shape;295;p35" title="Screenshot 2025-02-10 002814.png"/>
          <p:cNvPicPr preferRelativeResize="0"/>
          <p:nvPr/>
        </p:nvPicPr>
        <p:blipFill rotWithShape="1">
          <a:blip r:embed="rId3">
            <a:alphaModFix/>
          </a:blip>
          <a:srcRect r="10047"/>
          <a:stretch/>
        </p:blipFill>
        <p:spPr>
          <a:xfrm>
            <a:off x="597950" y="1688775"/>
            <a:ext cx="3410125" cy="2085975"/>
          </a:xfrm>
          <a:prstGeom prst="rect">
            <a:avLst/>
          </a:prstGeom>
          <a:noFill/>
          <a:ln w="38100" cap="flat" cmpd="sng">
            <a:solidFill>
              <a:srgbClr val="313133"/>
            </a:solidFill>
            <a:prstDash val="solid"/>
            <a:miter lim="8000"/>
            <a:headEnd type="none" w="sm" len="sm"/>
            <a:tailEnd type="none" w="sm" len="sm"/>
          </a:ln>
        </p:spPr>
      </p:pic>
      <p:sp>
        <p:nvSpPr>
          <p:cNvPr id="296" name="Google Shape;296;p35"/>
          <p:cNvSpPr txBox="1"/>
          <p:nvPr/>
        </p:nvSpPr>
        <p:spPr>
          <a:xfrm>
            <a:off x="4257675" y="1467862"/>
            <a:ext cx="4638600" cy="2527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1A1718"/>
              </a:buClr>
              <a:buSzPts val="2400"/>
              <a:buChar char="●"/>
            </a:pPr>
            <a:r>
              <a:rPr lang="en-US" sz="2400" b="1">
                <a:solidFill>
                  <a:srgbClr val="1A1718"/>
                </a:solidFill>
              </a:rPr>
              <a:t>FEA Tests: </a:t>
            </a:r>
            <a:r>
              <a:rPr lang="en-US" sz="2400">
                <a:solidFill>
                  <a:srgbClr val="1A1718"/>
                </a:solidFill>
              </a:rPr>
              <a:t>Verify the carbon fiber arms can withstand thrust exertion.</a:t>
            </a:r>
            <a:endParaRPr sz="2400">
              <a:solidFill>
                <a:srgbClr val="1A1718"/>
              </a:solidFill>
            </a:endParaRPr>
          </a:p>
          <a:p>
            <a:pPr marL="457200" lvl="0" indent="-381000" algn="l" rtl="0">
              <a:spcBef>
                <a:spcPts val="1000"/>
              </a:spcBef>
              <a:spcAft>
                <a:spcPts val="0"/>
              </a:spcAft>
              <a:buClr>
                <a:srgbClr val="1A1718"/>
              </a:buClr>
              <a:buSzPts val="2400"/>
              <a:buChar char="●"/>
            </a:pPr>
            <a:r>
              <a:rPr lang="en-US" sz="2400" b="1">
                <a:solidFill>
                  <a:srgbClr val="1A1718"/>
                </a:solidFill>
              </a:rPr>
              <a:t>Drop Test: </a:t>
            </a:r>
            <a:r>
              <a:rPr lang="en-US" sz="2400">
                <a:solidFill>
                  <a:srgbClr val="1A1718"/>
                </a:solidFill>
              </a:rPr>
              <a:t>Verify the landing gear can withstand a drop of three feet.</a:t>
            </a:r>
            <a:endParaRPr sz="2400">
              <a:solidFill>
                <a:srgbClr val="1A1718"/>
              </a:solidFill>
            </a:endParaRPr>
          </a:p>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6"/>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2" name="Google Shape;302;p36"/>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Risk Management</a:t>
            </a:r>
            <a:endParaRPr/>
          </a:p>
        </p:txBody>
      </p:sp>
      <p:sp>
        <p:nvSpPr>
          <p:cNvPr id="303" name="Google Shape;303;p3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graphicFrame>
        <p:nvGraphicFramePr>
          <p:cNvPr id="304" name="Google Shape;304;p36"/>
          <p:cNvGraphicFramePr/>
          <p:nvPr/>
        </p:nvGraphicFramePr>
        <p:xfrm>
          <a:off x="686100" y="1082400"/>
          <a:ext cx="3000000" cy="3000000"/>
        </p:xfrm>
        <a:graphic>
          <a:graphicData uri="http://schemas.openxmlformats.org/drawingml/2006/table">
            <a:tbl>
              <a:tblPr>
                <a:noFill/>
                <a:tableStyleId>{74BDD3E4-C6F0-4628-BC1A-3C2FF5C7BD83}</a:tableStyleId>
              </a:tblPr>
              <a:tblGrid>
                <a:gridCol w="1979400">
                  <a:extLst>
                    <a:ext uri="{9D8B030D-6E8A-4147-A177-3AD203B41FA5}">
                      <a16:colId xmlns:a16="http://schemas.microsoft.com/office/drawing/2014/main" val="20000"/>
                    </a:ext>
                  </a:extLst>
                </a:gridCol>
                <a:gridCol w="2137100">
                  <a:extLst>
                    <a:ext uri="{9D8B030D-6E8A-4147-A177-3AD203B41FA5}">
                      <a16:colId xmlns:a16="http://schemas.microsoft.com/office/drawing/2014/main" val="20001"/>
                    </a:ext>
                  </a:extLst>
                </a:gridCol>
                <a:gridCol w="1481775">
                  <a:extLst>
                    <a:ext uri="{9D8B030D-6E8A-4147-A177-3AD203B41FA5}">
                      <a16:colId xmlns:a16="http://schemas.microsoft.com/office/drawing/2014/main" val="20002"/>
                    </a:ext>
                  </a:extLst>
                </a:gridCol>
                <a:gridCol w="2173525">
                  <a:extLst>
                    <a:ext uri="{9D8B030D-6E8A-4147-A177-3AD203B41FA5}">
                      <a16:colId xmlns:a16="http://schemas.microsoft.com/office/drawing/2014/main" val="20003"/>
                    </a:ext>
                  </a:extLst>
                </a:gridCol>
              </a:tblGrid>
              <a:tr h="588175">
                <a:tc>
                  <a:txBody>
                    <a:bodyPr/>
                    <a:lstStyle/>
                    <a:p>
                      <a:pPr marL="0" lvl="0" indent="0" algn="l" rtl="0">
                        <a:spcBef>
                          <a:spcPts val="0"/>
                        </a:spcBef>
                        <a:spcAft>
                          <a:spcPts val="0"/>
                        </a:spcAft>
                        <a:buNone/>
                      </a:pPr>
                      <a:r>
                        <a:rPr lang="en-US" b="1"/>
                        <a:t>Risk</a:t>
                      </a:r>
                      <a:endParaRPr b="1"/>
                    </a:p>
                  </a:txBody>
                  <a:tcPr marL="91425" marR="91425" marT="91425" marB="91425">
                    <a:solidFill>
                      <a:srgbClr val="D9D9D9"/>
                    </a:solidFill>
                  </a:tcPr>
                </a:tc>
                <a:tc>
                  <a:txBody>
                    <a:bodyPr/>
                    <a:lstStyle/>
                    <a:p>
                      <a:pPr marL="0" lvl="0" indent="0" algn="l" rtl="0">
                        <a:spcBef>
                          <a:spcPts val="0"/>
                        </a:spcBef>
                        <a:spcAft>
                          <a:spcPts val="0"/>
                        </a:spcAft>
                        <a:buClr>
                          <a:schemeClr val="dk1"/>
                        </a:buClr>
                        <a:buSzPts val="1100"/>
                        <a:buFont typeface="Arial"/>
                        <a:buNone/>
                      </a:pPr>
                      <a:r>
                        <a:rPr lang="en-US" b="1">
                          <a:solidFill>
                            <a:schemeClr val="dk1"/>
                          </a:solidFill>
                        </a:rPr>
                        <a:t>Component(s) Associated with Risk</a:t>
                      </a:r>
                      <a:endParaRPr b="1"/>
                    </a:p>
                  </a:txBody>
                  <a:tcPr marL="91425" marR="91425" marT="91425" marB="91425">
                    <a:solidFill>
                      <a:srgbClr val="D9D9D9"/>
                    </a:solidFill>
                  </a:tcPr>
                </a:tc>
                <a:tc>
                  <a:txBody>
                    <a:bodyPr/>
                    <a:lstStyle/>
                    <a:p>
                      <a:pPr marL="0" lvl="0" indent="0" algn="l" rtl="0">
                        <a:spcBef>
                          <a:spcPts val="0"/>
                        </a:spcBef>
                        <a:spcAft>
                          <a:spcPts val="0"/>
                        </a:spcAft>
                        <a:buNone/>
                      </a:pPr>
                      <a:r>
                        <a:rPr lang="en-US" b="1"/>
                        <a:t>Severity of Risk</a:t>
                      </a:r>
                      <a:endParaRPr b="1"/>
                    </a:p>
                  </a:txBody>
                  <a:tcPr marL="91425" marR="91425" marT="91425" marB="91425">
                    <a:solidFill>
                      <a:srgbClr val="D9D9D9"/>
                    </a:solidFill>
                  </a:tcPr>
                </a:tc>
                <a:tc>
                  <a:txBody>
                    <a:bodyPr/>
                    <a:lstStyle/>
                    <a:p>
                      <a:pPr marL="0" lvl="0" indent="0" algn="l" rtl="0">
                        <a:spcBef>
                          <a:spcPts val="0"/>
                        </a:spcBef>
                        <a:spcAft>
                          <a:spcPts val="0"/>
                        </a:spcAft>
                        <a:buNone/>
                      </a:pPr>
                      <a:r>
                        <a:rPr lang="en-US" b="1"/>
                        <a:t>Likelihood/Frequency of Risk</a:t>
                      </a:r>
                      <a:endParaRPr b="1"/>
                    </a:p>
                  </a:txBody>
                  <a:tcPr marL="91425" marR="91425" marT="91425" marB="91425">
                    <a:solidFill>
                      <a:srgbClr val="D9D9D9"/>
                    </a:solidFill>
                  </a:tcPr>
                </a:tc>
                <a:extLst>
                  <a:ext uri="{0D108BD9-81ED-4DB2-BD59-A6C34878D82A}">
                    <a16:rowId xmlns:a16="http://schemas.microsoft.com/office/drawing/2014/main" val="10000"/>
                  </a:ext>
                </a:extLst>
              </a:tr>
              <a:tr h="382300">
                <a:tc>
                  <a:txBody>
                    <a:bodyPr/>
                    <a:lstStyle/>
                    <a:p>
                      <a:pPr marL="0" lvl="0" indent="0" algn="l" rtl="0">
                        <a:spcBef>
                          <a:spcPts val="0"/>
                        </a:spcBef>
                        <a:spcAft>
                          <a:spcPts val="0"/>
                        </a:spcAft>
                        <a:buNone/>
                      </a:pPr>
                      <a:r>
                        <a:rPr lang="en-US"/>
                        <a:t>R1. Overheating</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Battery</a:t>
                      </a:r>
                      <a:endParaRPr/>
                    </a:p>
                  </a:txBody>
                  <a:tcPr marL="91425" marR="91425" marT="91425" marB="91425"/>
                </a:tc>
                <a:tc>
                  <a:txBody>
                    <a:bodyPr/>
                    <a:lstStyle/>
                    <a:p>
                      <a:pPr marL="0" lvl="0" indent="0" algn="l" rtl="0">
                        <a:spcBef>
                          <a:spcPts val="0"/>
                        </a:spcBef>
                        <a:spcAft>
                          <a:spcPts val="0"/>
                        </a:spcAft>
                        <a:buNone/>
                      </a:pPr>
                      <a:r>
                        <a:rPr lang="en-US"/>
                        <a:t>Moderate</a:t>
                      </a:r>
                      <a:endParaRPr/>
                    </a:p>
                  </a:txBody>
                  <a:tcPr marL="91425" marR="91425" marT="91425" marB="91425"/>
                </a:tc>
                <a:tc>
                  <a:txBody>
                    <a:bodyPr/>
                    <a:lstStyle/>
                    <a:p>
                      <a:pPr marL="0" lvl="0" indent="0" algn="l" rtl="0">
                        <a:spcBef>
                          <a:spcPts val="0"/>
                        </a:spcBef>
                        <a:spcAft>
                          <a:spcPts val="0"/>
                        </a:spcAft>
                        <a:buNone/>
                      </a:pPr>
                      <a:r>
                        <a:rPr lang="en-US"/>
                        <a:t>Low Likelihood</a:t>
                      </a:r>
                      <a:endParaRPr/>
                    </a:p>
                  </a:txBody>
                  <a:tcPr marL="91425" marR="91425" marT="91425" marB="91425"/>
                </a:tc>
                <a:extLst>
                  <a:ext uri="{0D108BD9-81ED-4DB2-BD59-A6C34878D82A}">
                    <a16:rowId xmlns:a16="http://schemas.microsoft.com/office/drawing/2014/main" val="10001"/>
                  </a:ext>
                </a:extLst>
              </a:tr>
              <a:tr h="382300">
                <a:tc>
                  <a:txBody>
                    <a:bodyPr/>
                    <a:lstStyle/>
                    <a:p>
                      <a:pPr marL="0" lvl="0" indent="0" algn="l" rtl="0">
                        <a:spcBef>
                          <a:spcPts val="0"/>
                        </a:spcBef>
                        <a:spcAft>
                          <a:spcPts val="0"/>
                        </a:spcAft>
                        <a:buNone/>
                      </a:pPr>
                      <a:r>
                        <a:rPr lang="en-US"/>
                        <a:t>R2. Motor Failure</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Motors</a:t>
                      </a:r>
                      <a:endParaRPr/>
                    </a:p>
                  </a:txBody>
                  <a:tcPr marL="91425" marR="91425" marT="91425" marB="91425"/>
                </a:tc>
                <a:tc>
                  <a:txBody>
                    <a:bodyPr/>
                    <a:lstStyle/>
                    <a:p>
                      <a:pPr marL="0" lvl="0" indent="0" algn="l" rtl="0">
                        <a:spcBef>
                          <a:spcPts val="0"/>
                        </a:spcBef>
                        <a:spcAft>
                          <a:spcPts val="0"/>
                        </a:spcAft>
                        <a:buNone/>
                      </a:pPr>
                      <a:r>
                        <a:rPr lang="en-US"/>
                        <a:t>Critical</a:t>
                      </a:r>
                      <a:endParaRPr/>
                    </a:p>
                  </a:txBody>
                  <a:tcPr marL="91425" marR="91425" marT="91425" marB="91425"/>
                </a:tc>
                <a:tc>
                  <a:txBody>
                    <a:bodyPr/>
                    <a:lstStyle/>
                    <a:p>
                      <a:pPr marL="0" lvl="0" indent="0" algn="l" rtl="0">
                        <a:spcBef>
                          <a:spcPts val="0"/>
                        </a:spcBef>
                        <a:spcAft>
                          <a:spcPts val="0"/>
                        </a:spcAft>
                        <a:buNone/>
                      </a:pPr>
                      <a:r>
                        <a:rPr lang="en-US"/>
                        <a:t>Unlikely</a:t>
                      </a:r>
                      <a:endParaRPr/>
                    </a:p>
                  </a:txBody>
                  <a:tcPr marL="91425" marR="91425" marT="91425" marB="91425"/>
                </a:tc>
                <a:extLst>
                  <a:ext uri="{0D108BD9-81ED-4DB2-BD59-A6C34878D82A}">
                    <a16:rowId xmlns:a16="http://schemas.microsoft.com/office/drawing/2014/main" val="10002"/>
                  </a:ext>
                </a:extLst>
              </a:tr>
              <a:tr h="588175">
                <a:tc>
                  <a:txBody>
                    <a:bodyPr/>
                    <a:lstStyle/>
                    <a:p>
                      <a:pPr marL="0" lvl="0" indent="0" algn="l" rtl="0">
                        <a:spcBef>
                          <a:spcPts val="0"/>
                        </a:spcBef>
                        <a:spcAft>
                          <a:spcPts val="0"/>
                        </a:spcAft>
                        <a:buNone/>
                      </a:pPr>
                      <a:r>
                        <a:rPr lang="en-US"/>
                        <a:t>R3. Hard Landing</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Landing Gear, Arms, Frame</a:t>
                      </a:r>
                      <a:endParaRPr/>
                    </a:p>
                  </a:txBody>
                  <a:tcPr marL="91425" marR="91425" marT="91425" marB="91425"/>
                </a:tc>
                <a:tc>
                  <a:txBody>
                    <a:bodyPr/>
                    <a:lstStyle/>
                    <a:p>
                      <a:pPr marL="0" lvl="0" indent="0" algn="l" rtl="0">
                        <a:spcBef>
                          <a:spcPts val="0"/>
                        </a:spcBef>
                        <a:spcAft>
                          <a:spcPts val="0"/>
                        </a:spcAft>
                        <a:buNone/>
                      </a:pPr>
                      <a:r>
                        <a:rPr lang="en-US"/>
                        <a:t>Marginal</a:t>
                      </a:r>
                      <a:endParaRPr/>
                    </a:p>
                  </a:txBody>
                  <a:tcPr marL="91425" marR="91425" marT="91425" marB="91425"/>
                </a:tc>
                <a:tc>
                  <a:txBody>
                    <a:bodyPr/>
                    <a:lstStyle/>
                    <a:p>
                      <a:pPr marL="0" lvl="0" indent="0" algn="l" rtl="0">
                        <a:spcBef>
                          <a:spcPts val="0"/>
                        </a:spcBef>
                        <a:spcAft>
                          <a:spcPts val="0"/>
                        </a:spcAft>
                        <a:buNone/>
                      </a:pPr>
                      <a:r>
                        <a:rPr lang="en-US"/>
                        <a:t>Very Likely</a:t>
                      </a:r>
                      <a:endParaRPr/>
                    </a:p>
                  </a:txBody>
                  <a:tcPr marL="91425" marR="91425" marT="91425" marB="91425"/>
                </a:tc>
                <a:extLst>
                  <a:ext uri="{0D108BD9-81ED-4DB2-BD59-A6C34878D82A}">
                    <a16:rowId xmlns:a16="http://schemas.microsoft.com/office/drawing/2014/main" val="10003"/>
                  </a:ext>
                </a:extLst>
              </a:tr>
              <a:tr h="382300">
                <a:tc>
                  <a:txBody>
                    <a:bodyPr/>
                    <a:lstStyle/>
                    <a:p>
                      <a:pPr marL="0" lvl="0" indent="0" algn="l" rtl="0">
                        <a:spcBef>
                          <a:spcPts val="0"/>
                        </a:spcBef>
                        <a:spcAft>
                          <a:spcPts val="0"/>
                        </a:spcAft>
                        <a:buNone/>
                      </a:pPr>
                      <a:r>
                        <a:rPr lang="en-US"/>
                        <a:t>R4. Arm Breaks</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Arms, Frame</a:t>
                      </a:r>
                      <a:endParaRPr/>
                    </a:p>
                  </a:txBody>
                  <a:tcPr marL="91425" marR="91425" marT="91425" marB="91425"/>
                </a:tc>
                <a:tc>
                  <a:txBody>
                    <a:bodyPr/>
                    <a:lstStyle/>
                    <a:p>
                      <a:pPr marL="0" lvl="0" indent="0" algn="l" rtl="0">
                        <a:spcBef>
                          <a:spcPts val="0"/>
                        </a:spcBef>
                        <a:spcAft>
                          <a:spcPts val="0"/>
                        </a:spcAft>
                        <a:buNone/>
                      </a:pPr>
                      <a:r>
                        <a:rPr lang="en-US"/>
                        <a:t>Catastrophic</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Low Likelihood</a:t>
                      </a:r>
                      <a:endParaRPr/>
                    </a:p>
                  </a:txBody>
                  <a:tcPr marL="91425" marR="91425" marT="91425" marB="91425"/>
                </a:tc>
                <a:extLst>
                  <a:ext uri="{0D108BD9-81ED-4DB2-BD59-A6C34878D82A}">
                    <a16:rowId xmlns:a16="http://schemas.microsoft.com/office/drawing/2014/main" val="10004"/>
                  </a:ext>
                </a:extLst>
              </a:tr>
              <a:tr h="382300">
                <a:tc>
                  <a:txBody>
                    <a:bodyPr/>
                    <a:lstStyle/>
                    <a:p>
                      <a:pPr marL="0" lvl="0" indent="0" algn="l" rtl="0">
                        <a:spcBef>
                          <a:spcPts val="0"/>
                        </a:spcBef>
                        <a:spcAft>
                          <a:spcPts val="0"/>
                        </a:spcAft>
                        <a:buNone/>
                      </a:pPr>
                      <a:r>
                        <a:rPr lang="en-US"/>
                        <a:t>R5. Broken Propeller</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Propellers</a:t>
                      </a:r>
                      <a:endParaRPr/>
                    </a:p>
                  </a:txBody>
                  <a:tcPr marL="91425" marR="91425" marT="91425" marB="91425"/>
                </a:tc>
                <a:tc>
                  <a:txBody>
                    <a:bodyPr/>
                    <a:lstStyle/>
                    <a:p>
                      <a:pPr marL="0" lvl="0" indent="0" algn="l" rtl="0">
                        <a:spcBef>
                          <a:spcPts val="0"/>
                        </a:spcBef>
                        <a:spcAft>
                          <a:spcPts val="0"/>
                        </a:spcAft>
                        <a:buNone/>
                      </a:pPr>
                      <a:r>
                        <a:rPr lang="en-US"/>
                        <a:t>Marginal</a:t>
                      </a:r>
                      <a:endParaRPr/>
                    </a:p>
                  </a:txBody>
                  <a:tcPr marL="91425" marR="91425" marT="91425" marB="91425"/>
                </a:tc>
                <a:tc>
                  <a:txBody>
                    <a:bodyPr/>
                    <a:lstStyle/>
                    <a:p>
                      <a:pPr marL="0" lvl="0" indent="0" algn="l" rtl="0">
                        <a:spcBef>
                          <a:spcPts val="0"/>
                        </a:spcBef>
                        <a:spcAft>
                          <a:spcPts val="0"/>
                        </a:spcAft>
                        <a:buNone/>
                      </a:pPr>
                      <a:r>
                        <a:rPr lang="en-US"/>
                        <a:t>Low Likelihood</a:t>
                      </a:r>
                      <a:endParaRPr/>
                    </a:p>
                  </a:txBody>
                  <a:tcPr marL="91425" marR="91425" marT="91425" marB="91425"/>
                </a:tc>
                <a:extLst>
                  <a:ext uri="{0D108BD9-81ED-4DB2-BD59-A6C34878D82A}">
                    <a16:rowId xmlns:a16="http://schemas.microsoft.com/office/drawing/2014/main" val="10005"/>
                  </a:ext>
                </a:extLst>
              </a:tr>
              <a:tr h="588175">
                <a:tc>
                  <a:txBody>
                    <a:bodyPr/>
                    <a:lstStyle/>
                    <a:p>
                      <a:pPr marL="0" lvl="0" indent="0" algn="l" rtl="0">
                        <a:spcBef>
                          <a:spcPts val="0"/>
                        </a:spcBef>
                        <a:spcAft>
                          <a:spcPts val="0"/>
                        </a:spcAft>
                        <a:buNone/>
                      </a:pPr>
                      <a:r>
                        <a:rPr lang="en-US"/>
                        <a:t>R6. Signal/ Communication Loss</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GPS, Flight Controller</a:t>
                      </a:r>
                      <a:endParaRPr/>
                    </a:p>
                  </a:txBody>
                  <a:tcPr marL="91425" marR="91425" marT="91425" marB="91425"/>
                </a:tc>
                <a:tc>
                  <a:txBody>
                    <a:bodyPr/>
                    <a:lstStyle/>
                    <a:p>
                      <a:pPr marL="0" lvl="0" indent="0" algn="l" rtl="0">
                        <a:spcBef>
                          <a:spcPts val="0"/>
                        </a:spcBef>
                        <a:spcAft>
                          <a:spcPts val="0"/>
                        </a:spcAft>
                        <a:buNone/>
                      </a:pPr>
                      <a:r>
                        <a:rPr lang="en-US"/>
                        <a:t>Critical</a:t>
                      </a:r>
                      <a:endParaRPr/>
                    </a:p>
                  </a:txBody>
                  <a:tcPr marL="91425" marR="91425" marT="91425" marB="91425"/>
                </a:tc>
                <a:tc>
                  <a:txBody>
                    <a:bodyPr/>
                    <a:lstStyle/>
                    <a:p>
                      <a:pPr marL="0" lvl="0" indent="0" algn="l" rtl="0">
                        <a:spcBef>
                          <a:spcPts val="0"/>
                        </a:spcBef>
                        <a:spcAft>
                          <a:spcPts val="0"/>
                        </a:spcAft>
                        <a:buNone/>
                      </a:pPr>
                      <a:r>
                        <a:rPr lang="en-US"/>
                        <a:t>Somewhat Likely</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7"/>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 name="Google Shape;310;p37"/>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Risk Management cont.</a:t>
            </a:r>
            <a:endParaRPr/>
          </a:p>
        </p:txBody>
      </p:sp>
      <p:sp>
        <p:nvSpPr>
          <p:cNvPr id="311" name="Google Shape;311;p3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graphicFrame>
        <p:nvGraphicFramePr>
          <p:cNvPr id="312" name="Google Shape;312;p37"/>
          <p:cNvGraphicFramePr/>
          <p:nvPr/>
        </p:nvGraphicFramePr>
        <p:xfrm>
          <a:off x="658900" y="1171700"/>
          <a:ext cx="3000000" cy="3000000"/>
        </p:xfrm>
        <a:graphic>
          <a:graphicData uri="http://schemas.openxmlformats.org/drawingml/2006/table">
            <a:tbl>
              <a:tblPr>
                <a:noFill/>
                <a:tableStyleId>{74BDD3E4-C6F0-4628-BC1A-3C2FF5C7BD83}</a:tableStyleId>
              </a:tblPr>
              <a:tblGrid>
                <a:gridCol w="1736575">
                  <a:extLst>
                    <a:ext uri="{9D8B030D-6E8A-4147-A177-3AD203B41FA5}">
                      <a16:colId xmlns:a16="http://schemas.microsoft.com/office/drawing/2014/main" val="20000"/>
                    </a:ext>
                  </a:extLst>
                </a:gridCol>
                <a:gridCol w="2176525">
                  <a:extLst>
                    <a:ext uri="{9D8B030D-6E8A-4147-A177-3AD203B41FA5}">
                      <a16:colId xmlns:a16="http://schemas.microsoft.com/office/drawing/2014/main" val="20001"/>
                    </a:ext>
                  </a:extLst>
                </a:gridCol>
                <a:gridCol w="1651025">
                  <a:extLst>
                    <a:ext uri="{9D8B030D-6E8A-4147-A177-3AD203B41FA5}">
                      <a16:colId xmlns:a16="http://schemas.microsoft.com/office/drawing/2014/main" val="20002"/>
                    </a:ext>
                  </a:extLst>
                </a:gridCol>
                <a:gridCol w="2262075">
                  <a:extLst>
                    <a:ext uri="{9D8B030D-6E8A-4147-A177-3AD203B41FA5}">
                      <a16:colId xmlns:a16="http://schemas.microsoft.com/office/drawing/2014/main" val="20003"/>
                    </a:ext>
                  </a:extLst>
                </a:gridCol>
              </a:tblGrid>
              <a:tr h="637825">
                <a:tc>
                  <a:txBody>
                    <a:bodyPr/>
                    <a:lstStyle/>
                    <a:p>
                      <a:pPr marL="0" lvl="0" indent="0" algn="ctr" rtl="0">
                        <a:spcBef>
                          <a:spcPts val="0"/>
                        </a:spcBef>
                        <a:spcAft>
                          <a:spcPts val="0"/>
                        </a:spcAft>
                        <a:buNone/>
                      </a:pPr>
                      <a:r>
                        <a:rPr lang="en-US" b="1"/>
                        <a:t>Risk</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US" b="1">
                          <a:solidFill>
                            <a:schemeClr val="dk1"/>
                          </a:solidFill>
                        </a:rPr>
                        <a:t>Component(s) Associated with Risk</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US" b="1"/>
                        <a:t>Severity of Risk</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US" b="1"/>
                        <a:t>Likelihood of Risk</a:t>
                      </a:r>
                      <a:endParaRPr b="1"/>
                    </a:p>
                  </a:txBody>
                  <a:tcPr marL="91425" marR="91425" marT="91425" marB="91425">
                    <a:solidFill>
                      <a:srgbClr val="D9D9D9"/>
                    </a:solidFill>
                  </a:tcPr>
                </a:tc>
                <a:extLst>
                  <a:ext uri="{0D108BD9-81ED-4DB2-BD59-A6C34878D82A}">
                    <a16:rowId xmlns:a16="http://schemas.microsoft.com/office/drawing/2014/main" val="10000"/>
                  </a:ext>
                </a:extLst>
              </a:tr>
              <a:tr h="414575">
                <a:tc>
                  <a:txBody>
                    <a:bodyPr/>
                    <a:lstStyle/>
                    <a:p>
                      <a:pPr marL="0" lvl="0" indent="0" algn="l" rtl="0">
                        <a:spcBef>
                          <a:spcPts val="0"/>
                        </a:spcBef>
                        <a:spcAft>
                          <a:spcPts val="0"/>
                        </a:spcAft>
                        <a:buNone/>
                      </a:pPr>
                      <a:r>
                        <a:rPr lang="en-US"/>
                        <a:t>R7. Power Loss</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Battery</a:t>
                      </a:r>
                      <a:endParaRPr/>
                    </a:p>
                  </a:txBody>
                  <a:tcPr marL="91425" marR="91425" marT="91425" marB="91425"/>
                </a:tc>
                <a:tc>
                  <a:txBody>
                    <a:bodyPr/>
                    <a:lstStyle/>
                    <a:p>
                      <a:pPr marL="0" lvl="0" indent="0" algn="l" rtl="0">
                        <a:spcBef>
                          <a:spcPts val="0"/>
                        </a:spcBef>
                        <a:spcAft>
                          <a:spcPts val="0"/>
                        </a:spcAft>
                        <a:buNone/>
                      </a:pPr>
                      <a:r>
                        <a:rPr lang="en-US"/>
                        <a:t>Catastrophic</a:t>
                      </a:r>
                      <a:endParaRPr/>
                    </a:p>
                  </a:txBody>
                  <a:tcPr marL="91425" marR="91425" marT="91425" marB="91425"/>
                </a:tc>
                <a:tc>
                  <a:txBody>
                    <a:bodyPr/>
                    <a:lstStyle/>
                    <a:p>
                      <a:pPr marL="0" lvl="0" indent="0" algn="l" rtl="0">
                        <a:spcBef>
                          <a:spcPts val="0"/>
                        </a:spcBef>
                        <a:spcAft>
                          <a:spcPts val="0"/>
                        </a:spcAft>
                        <a:buNone/>
                      </a:pPr>
                      <a:r>
                        <a:rPr lang="en-US"/>
                        <a:t>Low Likely</a:t>
                      </a:r>
                      <a:endParaRPr/>
                    </a:p>
                  </a:txBody>
                  <a:tcPr marL="91425" marR="91425" marT="91425" marB="91425"/>
                </a:tc>
                <a:extLst>
                  <a:ext uri="{0D108BD9-81ED-4DB2-BD59-A6C34878D82A}">
                    <a16:rowId xmlns:a16="http://schemas.microsoft.com/office/drawing/2014/main" val="10001"/>
                  </a:ext>
                </a:extLst>
              </a:tr>
              <a:tr h="664400">
                <a:tc>
                  <a:txBody>
                    <a:bodyPr/>
                    <a:lstStyle/>
                    <a:p>
                      <a:pPr marL="0" lvl="0" indent="0" algn="l" rtl="0">
                        <a:spcBef>
                          <a:spcPts val="0"/>
                        </a:spcBef>
                        <a:spcAft>
                          <a:spcPts val="0"/>
                        </a:spcAft>
                        <a:buNone/>
                      </a:pPr>
                      <a:r>
                        <a:rPr lang="en-US"/>
                        <a:t>R8. Camera Lense Dirty/Damaged</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Camera</a:t>
                      </a:r>
                      <a:endParaRPr/>
                    </a:p>
                  </a:txBody>
                  <a:tcPr marL="91425" marR="91425" marT="91425" marB="91425"/>
                </a:tc>
                <a:tc>
                  <a:txBody>
                    <a:bodyPr/>
                    <a:lstStyle/>
                    <a:p>
                      <a:pPr marL="0" lvl="0" indent="0" algn="l" rtl="0">
                        <a:spcBef>
                          <a:spcPts val="0"/>
                        </a:spcBef>
                        <a:spcAft>
                          <a:spcPts val="0"/>
                        </a:spcAft>
                        <a:buNone/>
                      </a:pPr>
                      <a:r>
                        <a:rPr lang="en-US"/>
                        <a:t>Marginal</a:t>
                      </a:r>
                      <a:endParaRPr/>
                    </a:p>
                  </a:txBody>
                  <a:tcPr marL="91425" marR="91425" marT="91425" marB="91425"/>
                </a:tc>
                <a:tc>
                  <a:txBody>
                    <a:bodyPr/>
                    <a:lstStyle/>
                    <a:p>
                      <a:pPr marL="0" lvl="0" indent="0" algn="l" rtl="0">
                        <a:spcBef>
                          <a:spcPts val="0"/>
                        </a:spcBef>
                        <a:spcAft>
                          <a:spcPts val="0"/>
                        </a:spcAft>
                        <a:buNone/>
                      </a:pPr>
                      <a:r>
                        <a:rPr lang="en-US"/>
                        <a:t>Very Likely</a:t>
                      </a:r>
                      <a:endParaRPr/>
                    </a:p>
                  </a:txBody>
                  <a:tcPr marL="91425" marR="91425" marT="91425" marB="91425"/>
                </a:tc>
                <a:extLst>
                  <a:ext uri="{0D108BD9-81ED-4DB2-BD59-A6C34878D82A}">
                    <a16:rowId xmlns:a16="http://schemas.microsoft.com/office/drawing/2014/main" val="10002"/>
                  </a:ext>
                </a:extLst>
              </a:tr>
              <a:tr h="637825">
                <a:tc>
                  <a:txBody>
                    <a:bodyPr/>
                    <a:lstStyle/>
                    <a:p>
                      <a:pPr marL="0" lvl="0" indent="0" algn="l" rtl="0">
                        <a:spcBef>
                          <a:spcPts val="0"/>
                        </a:spcBef>
                        <a:spcAft>
                          <a:spcPts val="0"/>
                        </a:spcAft>
                        <a:buNone/>
                      </a:pPr>
                      <a:r>
                        <a:rPr lang="en-US"/>
                        <a:t>R9. Connection Shear</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Firmware</a:t>
                      </a:r>
                      <a:endParaRPr/>
                    </a:p>
                  </a:txBody>
                  <a:tcPr marL="91425" marR="91425" marT="91425" marB="91425"/>
                </a:tc>
                <a:tc>
                  <a:txBody>
                    <a:bodyPr/>
                    <a:lstStyle/>
                    <a:p>
                      <a:pPr marL="0" lvl="0" indent="0" algn="l" rtl="0">
                        <a:spcBef>
                          <a:spcPts val="0"/>
                        </a:spcBef>
                        <a:spcAft>
                          <a:spcPts val="0"/>
                        </a:spcAft>
                        <a:buNone/>
                      </a:pPr>
                      <a:r>
                        <a:rPr lang="en-US"/>
                        <a:t>Critical</a:t>
                      </a:r>
                      <a:endParaRPr/>
                    </a:p>
                  </a:txBody>
                  <a:tcPr marL="91425" marR="91425" marT="91425" marB="91425"/>
                </a:tc>
                <a:tc>
                  <a:txBody>
                    <a:bodyPr/>
                    <a:lstStyle/>
                    <a:p>
                      <a:pPr marL="0" lvl="0" indent="0" algn="l" rtl="0">
                        <a:spcBef>
                          <a:spcPts val="0"/>
                        </a:spcBef>
                        <a:spcAft>
                          <a:spcPts val="0"/>
                        </a:spcAft>
                        <a:buNone/>
                      </a:pPr>
                      <a:r>
                        <a:rPr lang="en-US"/>
                        <a:t>Unlikely</a:t>
                      </a:r>
                      <a:endParaRPr/>
                    </a:p>
                  </a:txBody>
                  <a:tcPr marL="91425" marR="91425" marT="91425" marB="91425"/>
                </a:tc>
                <a:extLst>
                  <a:ext uri="{0D108BD9-81ED-4DB2-BD59-A6C34878D82A}">
                    <a16:rowId xmlns:a16="http://schemas.microsoft.com/office/drawing/2014/main" val="10003"/>
                  </a:ext>
                </a:extLst>
              </a:tr>
              <a:tr h="637825">
                <a:tc>
                  <a:txBody>
                    <a:bodyPr/>
                    <a:lstStyle/>
                    <a:p>
                      <a:pPr marL="0" lvl="0" indent="0" algn="l" rtl="0">
                        <a:spcBef>
                          <a:spcPts val="0"/>
                        </a:spcBef>
                        <a:spcAft>
                          <a:spcPts val="0"/>
                        </a:spcAft>
                        <a:buNone/>
                      </a:pPr>
                      <a:r>
                        <a:rPr lang="en-US"/>
                        <a:t>R10. Obstacle Entanglement</a:t>
                      </a:r>
                      <a:endParaRPr/>
                    </a:p>
                  </a:txBody>
                  <a:tcPr marL="91425" marR="91425" marT="91425" marB="91425">
                    <a:solidFill>
                      <a:srgbClr val="D9D9D9"/>
                    </a:solidFill>
                  </a:tcPr>
                </a:tc>
                <a:tc>
                  <a:txBody>
                    <a:bodyPr/>
                    <a:lstStyle/>
                    <a:p>
                      <a:pPr marL="0" lvl="0" indent="0" algn="l" rtl="0">
                        <a:spcBef>
                          <a:spcPts val="0"/>
                        </a:spcBef>
                        <a:spcAft>
                          <a:spcPts val="0"/>
                        </a:spcAft>
                        <a:buNone/>
                      </a:pPr>
                      <a:r>
                        <a:rPr lang="en-US"/>
                        <a:t>Arms, Frame, Propellers</a:t>
                      </a:r>
                      <a:endParaRPr/>
                    </a:p>
                  </a:txBody>
                  <a:tcPr marL="91425" marR="91425" marT="91425" marB="91425"/>
                </a:tc>
                <a:tc>
                  <a:txBody>
                    <a:bodyPr/>
                    <a:lstStyle/>
                    <a:p>
                      <a:pPr marL="0" lvl="0" indent="0" algn="l" rtl="0">
                        <a:spcBef>
                          <a:spcPts val="0"/>
                        </a:spcBef>
                        <a:spcAft>
                          <a:spcPts val="0"/>
                        </a:spcAft>
                        <a:buNone/>
                      </a:pPr>
                      <a:r>
                        <a:rPr lang="en-US"/>
                        <a:t>Moderate</a:t>
                      </a:r>
                      <a:endParaRPr/>
                    </a:p>
                  </a:txBody>
                  <a:tcPr marL="91425" marR="91425" marT="91425" marB="91425"/>
                </a:tc>
                <a:tc>
                  <a:txBody>
                    <a:bodyPr/>
                    <a:lstStyle/>
                    <a:p>
                      <a:pPr marL="0" lvl="0" indent="0" algn="l" rtl="0">
                        <a:spcBef>
                          <a:spcPts val="0"/>
                        </a:spcBef>
                        <a:spcAft>
                          <a:spcPts val="0"/>
                        </a:spcAft>
                        <a:buNone/>
                      </a:pPr>
                      <a:r>
                        <a:rPr lang="en-US"/>
                        <a:t>Very Likely</a:t>
                      </a: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8"/>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8" name="Google Shape;318;p38"/>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Risk Management</a:t>
            </a:r>
            <a:endParaRPr/>
          </a:p>
        </p:txBody>
      </p:sp>
      <p:sp>
        <p:nvSpPr>
          <p:cNvPr id="319" name="Google Shape;319;p3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graphicFrame>
        <p:nvGraphicFramePr>
          <p:cNvPr id="320" name="Google Shape;320;p38"/>
          <p:cNvGraphicFramePr/>
          <p:nvPr/>
        </p:nvGraphicFramePr>
        <p:xfrm>
          <a:off x="952500" y="1086025"/>
          <a:ext cx="3000000" cy="3000000"/>
        </p:xfrm>
        <a:graphic>
          <a:graphicData uri="http://schemas.openxmlformats.org/drawingml/2006/table">
            <a:tbl>
              <a:tblPr>
                <a:noFill/>
                <a:tableStyleId>{74BDD3E4-C6F0-4628-BC1A-3C2FF5C7BD83}</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381000">
                <a:tc gridSpan="6">
                  <a:txBody>
                    <a:bodyPr/>
                    <a:lstStyle/>
                    <a:p>
                      <a:pPr marL="0" lvl="0" indent="0" algn="ctr" rtl="0">
                        <a:spcBef>
                          <a:spcPts val="0"/>
                        </a:spcBef>
                        <a:spcAft>
                          <a:spcPts val="0"/>
                        </a:spcAft>
                        <a:buNone/>
                      </a:pPr>
                      <a:r>
                        <a:rPr lang="en-US"/>
                        <a:t>Risk Matrix</a:t>
                      </a:r>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a:t>Likelihood</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lnT w="38100" cap="flat" cmpd="sng">
                      <a:solidFill>
                        <a:schemeClr val="dk1"/>
                      </a:solidFill>
                      <a:prstDash val="solid"/>
                      <a:round/>
                      <a:headEnd type="none" w="sm" len="sm"/>
                      <a:tailEnd type="none" w="sm" len="sm"/>
                    </a:lnT>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lnL w="28575" cap="flat" cmpd="sng">
                      <a:solidFill>
                        <a:srgbClr val="9E9E9E"/>
                      </a:solidFill>
                      <a:prstDash val="solid"/>
                      <a:round/>
                      <a:headEnd type="none" w="sm" len="sm"/>
                      <a:tailEnd type="none" w="sm" len="sm"/>
                    </a:lnL>
                    <a:lnT w="38100" cap="flat" cmpd="sng">
                      <a:solidFill>
                        <a:schemeClr val="dk1"/>
                      </a:solidFill>
                      <a:prstDash val="solid"/>
                      <a:round/>
                      <a:headEnd type="none" w="sm" len="sm"/>
                      <a:tailEnd type="none" w="sm" len="sm"/>
                    </a:lnT>
                    <a:solidFill>
                      <a:srgbClr val="D9D9D9"/>
                    </a:solidFill>
                  </a:tcPr>
                </a:tc>
                <a:tc>
                  <a:txBody>
                    <a:bodyPr/>
                    <a:lstStyle/>
                    <a:p>
                      <a:pPr marL="0" lvl="0" indent="0" algn="ctr" rtl="0">
                        <a:spcBef>
                          <a:spcPts val="0"/>
                        </a:spcBef>
                        <a:spcAft>
                          <a:spcPts val="0"/>
                        </a:spcAft>
                        <a:buNone/>
                      </a:pPr>
                      <a:r>
                        <a:rPr lang="en-US"/>
                        <a:t>Marginal</a:t>
                      </a:r>
                      <a:endParaRPr/>
                    </a:p>
                  </a:txBody>
                  <a:tcPr marL="91425" marR="91425" marT="91425" marB="91425">
                    <a:lnT w="38100" cap="flat" cmpd="sng">
                      <a:solidFill>
                        <a:schemeClr val="dk1"/>
                      </a:solidFill>
                      <a:prstDash val="solid"/>
                      <a:round/>
                      <a:headEnd type="none" w="sm" len="sm"/>
                      <a:tailEnd type="none" w="sm" len="sm"/>
                    </a:lnT>
                    <a:solidFill>
                      <a:srgbClr val="D9D9D9"/>
                    </a:solidFill>
                  </a:tcPr>
                </a:tc>
                <a:tc>
                  <a:txBody>
                    <a:bodyPr/>
                    <a:lstStyle/>
                    <a:p>
                      <a:pPr marL="0" lvl="0" indent="0" algn="ctr" rtl="0">
                        <a:spcBef>
                          <a:spcPts val="0"/>
                        </a:spcBef>
                        <a:spcAft>
                          <a:spcPts val="0"/>
                        </a:spcAft>
                        <a:buNone/>
                      </a:pPr>
                      <a:r>
                        <a:rPr lang="en-US"/>
                        <a:t>Moderate</a:t>
                      </a:r>
                      <a:endParaRPr/>
                    </a:p>
                  </a:txBody>
                  <a:tcPr marL="91425" marR="91425" marT="91425" marB="91425">
                    <a:lnT w="38100" cap="flat" cmpd="sng">
                      <a:solidFill>
                        <a:schemeClr val="dk1"/>
                      </a:solidFill>
                      <a:prstDash val="solid"/>
                      <a:round/>
                      <a:headEnd type="none" w="sm" len="sm"/>
                      <a:tailEnd type="none" w="sm" len="sm"/>
                    </a:lnT>
                    <a:solidFill>
                      <a:srgbClr val="D9D9D9"/>
                    </a:solidFill>
                  </a:tcPr>
                </a:tc>
                <a:tc>
                  <a:txBody>
                    <a:bodyPr/>
                    <a:lstStyle/>
                    <a:p>
                      <a:pPr marL="0" lvl="0" indent="0" algn="ctr" rtl="0">
                        <a:spcBef>
                          <a:spcPts val="0"/>
                        </a:spcBef>
                        <a:spcAft>
                          <a:spcPts val="0"/>
                        </a:spcAft>
                        <a:buNone/>
                      </a:pPr>
                      <a:r>
                        <a:rPr lang="en-US"/>
                        <a:t>Critical</a:t>
                      </a:r>
                      <a:endParaRPr/>
                    </a:p>
                  </a:txBody>
                  <a:tcPr marL="91425" marR="91425" marT="91425" marB="91425">
                    <a:lnT w="38100" cap="flat" cmpd="sng">
                      <a:solidFill>
                        <a:schemeClr val="dk1"/>
                      </a:solidFill>
                      <a:prstDash val="solid"/>
                      <a:round/>
                      <a:headEnd type="none" w="sm" len="sm"/>
                      <a:tailEnd type="none" w="sm" len="sm"/>
                    </a:lnT>
                    <a:solidFill>
                      <a:srgbClr val="D9D9D9"/>
                    </a:solidFill>
                  </a:tcPr>
                </a:tc>
                <a:tc>
                  <a:txBody>
                    <a:bodyPr/>
                    <a:lstStyle/>
                    <a:p>
                      <a:pPr marL="0" lvl="0" indent="0" algn="ctr" rtl="0">
                        <a:spcBef>
                          <a:spcPts val="0"/>
                        </a:spcBef>
                        <a:spcAft>
                          <a:spcPts val="0"/>
                        </a:spcAft>
                        <a:buNone/>
                      </a:pPr>
                      <a:r>
                        <a:rPr lang="en-US"/>
                        <a:t>Catastrophic</a:t>
                      </a:r>
                      <a:endParaRPr/>
                    </a:p>
                  </a:txBody>
                  <a:tcPr marL="91425" marR="91425" marT="91425" marB="91425">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solidFill>
                      <a:srgbClr val="D9D9D9"/>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a:t>Unlikely</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solidFill>
                      <a:srgbClr val="00FF00"/>
                    </a:solidFill>
                  </a:tcPr>
                </a:tc>
                <a:tc>
                  <a:txBody>
                    <a:bodyPr/>
                    <a:lstStyle/>
                    <a:p>
                      <a:pPr marL="0" lvl="0" indent="0" algn="ctr" rtl="0">
                        <a:spcBef>
                          <a:spcPts val="0"/>
                        </a:spcBef>
                        <a:spcAft>
                          <a:spcPts val="0"/>
                        </a:spcAft>
                        <a:buNone/>
                      </a:pPr>
                      <a:endParaRPr/>
                    </a:p>
                  </a:txBody>
                  <a:tcPr marL="91425" marR="91425" marT="91425" marB="91425" anchor="ctr">
                    <a:solidFill>
                      <a:srgbClr val="00FF00"/>
                    </a:solidFill>
                  </a:tcPr>
                </a:tc>
                <a:tc>
                  <a:txBody>
                    <a:bodyPr/>
                    <a:lstStyle/>
                    <a:p>
                      <a:pPr marL="0" lvl="0" indent="0" algn="ctr" rtl="0">
                        <a:spcBef>
                          <a:spcPts val="0"/>
                        </a:spcBef>
                        <a:spcAft>
                          <a:spcPts val="0"/>
                        </a:spcAft>
                        <a:buNone/>
                      </a:pPr>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US">
                          <a:solidFill>
                            <a:schemeClr val="dk1"/>
                          </a:solidFill>
                        </a:rPr>
                        <a:t>R2, </a:t>
                      </a:r>
                      <a:r>
                        <a:rPr lang="en-US"/>
                        <a:t>R9</a:t>
                      </a:r>
                      <a:endParaRPr/>
                    </a:p>
                  </a:txBody>
                  <a:tcPr marL="91425" marR="91425" marT="91425" marB="91425" anchor="ctr">
                    <a:solidFill>
                      <a:srgbClr val="FFFF00"/>
                    </a:solidFill>
                  </a:tcPr>
                </a:tc>
                <a:tc>
                  <a:txBody>
                    <a:bodyPr/>
                    <a:lstStyle/>
                    <a:p>
                      <a:pPr marL="0" lvl="0" indent="0" algn="ctr" rtl="0">
                        <a:spcBef>
                          <a:spcPts val="0"/>
                        </a:spcBef>
                        <a:spcAft>
                          <a:spcPts val="0"/>
                        </a:spcAft>
                        <a:buClr>
                          <a:schemeClr val="dk1"/>
                        </a:buClr>
                        <a:buSzPts val="1100"/>
                        <a:buFont typeface="Arial"/>
                        <a:buNone/>
                      </a:pPr>
                      <a:endParaRPr/>
                    </a:p>
                  </a:txBody>
                  <a:tcPr marL="91425" marR="91425" marT="91425" marB="91425" anchor="ctr">
                    <a:lnR w="38100" cap="flat" cmpd="sng">
                      <a:solidFill>
                        <a:schemeClr val="dk1"/>
                      </a:solidFill>
                      <a:prstDash val="solid"/>
                      <a:round/>
                      <a:headEnd type="none" w="sm" len="sm"/>
                      <a:tailEnd type="none" w="sm" len="sm"/>
                    </a:lnR>
                    <a:solidFill>
                      <a:schemeClr val="accent4"/>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a:t>Low Likelihood</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solidFill>
                      <a:srgbClr val="00FF00"/>
                    </a:solidFill>
                  </a:tcPr>
                </a:tc>
                <a:tc>
                  <a:txBody>
                    <a:bodyPr/>
                    <a:lstStyle/>
                    <a:p>
                      <a:pPr marL="0" lvl="0" indent="0" algn="ctr" rtl="0">
                        <a:spcBef>
                          <a:spcPts val="0"/>
                        </a:spcBef>
                        <a:spcAft>
                          <a:spcPts val="0"/>
                        </a:spcAft>
                        <a:buNone/>
                      </a:pPr>
                      <a:r>
                        <a:rPr lang="en-US"/>
                        <a:t>R5</a:t>
                      </a:r>
                      <a:endParaRPr/>
                    </a:p>
                  </a:txBody>
                  <a:tcPr marL="91425" marR="91425" marT="91425" marB="91425" anchor="ctr">
                    <a:solidFill>
                      <a:srgbClr val="00FF00"/>
                    </a:solidFill>
                  </a:tcPr>
                </a:tc>
                <a:tc>
                  <a:txBody>
                    <a:bodyPr/>
                    <a:lstStyle/>
                    <a:p>
                      <a:pPr marL="0" lvl="0" indent="0" algn="ctr" rtl="0">
                        <a:spcBef>
                          <a:spcPts val="0"/>
                        </a:spcBef>
                        <a:spcAft>
                          <a:spcPts val="0"/>
                        </a:spcAft>
                        <a:buNone/>
                      </a:pPr>
                      <a:r>
                        <a:rPr lang="en-US"/>
                        <a:t>R1</a:t>
                      </a:r>
                      <a:endParaRPr/>
                    </a:p>
                  </a:txBody>
                  <a:tcPr marL="91425" marR="91425" marT="91425" marB="91425" anchor="ctr">
                    <a:solidFill>
                      <a:srgbClr val="FFFF00"/>
                    </a:solidFill>
                  </a:tcPr>
                </a:tc>
                <a:tc>
                  <a:txBody>
                    <a:bodyPr/>
                    <a:lstStyle/>
                    <a:p>
                      <a:pPr marL="0" lvl="0" indent="0" algn="ctr" rtl="0">
                        <a:spcBef>
                          <a:spcPts val="0"/>
                        </a:spcBef>
                        <a:spcAft>
                          <a:spcPts val="0"/>
                        </a:spcAft>
                        <a:buNone/>
                      </a:pPr>
                      <a:endParaRPr/>
                    </a:p>
                  </a:txBody>
                  <a:tcPr marL="91425" marR="91425" marT="91425" marB="91425" anchor="ctr">
                    <a:solidFill>
                      <a:srgbClr val="FFFF00"/>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R4, R7</a:t>
                      </a:r>
                      <a:endParaRPr/>
                    </a:p>
                  </a:txBody>
                  <a:tcPr marL="91425" marR="91425" marT="91425" marB="91425" anchor="ctr">
                    <a:lnR w="38100" cap="flat" cmpd="sng">
                      <a:solidFill>
                        <a:schemeClr val="dk1"/>
                      </a:solidFill>
                      <a:prstDash val="solid"/>
                      <a:round/>
                      <a:headEnd type="none" w="sm" len="sm"/>
                      <a:tailEnd type="none" w="sm" len="sm"/>
                    </a:lnR>
                    <a:solidFill>
                      <a:schemeClr val="accent4"/>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a:t>Somewhat Likely</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solidFill>
                      <a:srgbClr val="00FF00"/>
                    </a:solidFill>
                  </a:tcPr>
                </a:tc>
                <a:tc>
                  <a:txBody>
                    <a:bodyPr/>
                    <a:lstStyle/>
                    <a:p>
                      <a:pPr marL="0" lvl="0" indent="0" algn="ctr" rtl="0">
                        <a:spcBef>
                          <a:spcPts val="0"/>
                        </a:spcBef>
                        <a:spcAft>
                          <a:spcPts val="0"/>
                        </a:spcAft>
                        <a:buNone/>
                      </a:pPr>
                      <a:endParaRPr/>
                    </a:p>
                  </a:txBody>
                  <a:tcPr marL="91425" marR="91425" marT="91425" marB="91425" anchor="ctr">
                    <a:solidFill>
                      <a:srgbClr val="FFFF00"/>
                    </a:solidFill>
                  </a:tcPr>
                </a:tc>
                <a:tc>
                  <a:txBody>
                    <a:bodyPr/>
                    <a:lstStyle/>
                    <a:p>
                      <a:pPr marL="0" lvl="0" indent="0" algn="ctr" rtl="0">
                        <a:spcBef>
                          <a:spcPts val="0"/>
                        </a:spcBef>
                        <a:spcAft>
                          <a:spcPts val="0"/>
                        </a:spcAft>
                        <a:buNone/>
                      </a:pPr>
                      <a:endParaRPr/>
                    </a:p>
                  </a:txBody>
                  <a:tcPr marL="91425" marR="91425" marT="91425" marB="91425" anchor="ctr">
                    <a:solidFill>
                      <a:srgbClr val="FFFF00"/>
                    </a:solidFill>
                  </a:tcPr>
                </a:tc>
                <a:tc>
                  <a:txBody>
                    <a:bodyPr/>
                    <a:lstStyle/>
                    <a:p>
                      <a:pPr marL="0" lvl="0" indent="0" algn="ctr" rtl="0">
                        <a:spcBef>
                          <a:spcPts val="0"/>
                        </a:spcBef>
                        <a:spcAft>
                          <a:spcPts val="0"/>
                        </a:spcAft>
                        <a:buNone/>
                      </a:pPr>
                      <a:r>
                        <a:rPr lang="en-US"/>
                        <a:t>R6</a:t>
                      </a:r>
                      <a:endParaRPr/>
                    </a:p>
                  </a:txBody>
                  <a:tcPr marL="91425" marR="91425" marT="91425" marB="91425" anchor="ctr">
                    <a:solidFill>
                      <a:schemeClr val="accent4"/>
                    </a:solidFill>
                  </a:tcPr>
                </a:tc>
                <a:tc>
                  <a:txBody>
                    <a:bodyPr/>
                    <a:lstStyle/>
                    <a:p>
                      <a:pPr marL="0" lvl="0" indent="0" algn="ctr" rtl="0">
                        <a:spcBef>
                          <a:spcPts val="0"/>
                        </a:spcBef>
                        <a:spcAft>
                          <a:spcPts val="0"/>
                        </a:spcAft>
                        <a:buClr>
                          <a:schemeClr val="dk1"/>
                        </a:buClr>
                        <a:buSzPts val="1100"/>
                        <a:buFont typeface="Arial"/>
                        <a:buNone/>
                      </a:pPr>
                      <a:endParaRPr/>
                    </a:p>
                  </a:txBody>
                  <a:tcPr marL="91425" marR="91425" marT="91425" marB="91425" anchor="ctr">
                    <a:lnR w="38100" cap="flat" cmpd="sng">
                      <a:solidFill>
                        <a:schemeClr val="dk1"/>
                      </a:solidFill>
                      <a:prstDash val="solid"/>
                      <a:round/>
                      <a:headEnd type="none" w="sm" len="sm"/>
                      <a:tailEnd type="none" w="sm" len="sm"/>
                    </a:lnR>
                    <a:solidFill>
                      <a:srgbClr val="FF0000"/>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US"/>
                        <a:t>Very Likely</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r>
                        <a:rPr lang="en-US"/>
                        <a:t>R3, R8</a:t>
                      </a:r>
                      <a:endParaRPr/>
                    </a:p>
                  </a:txBody>
                  <a:tcPr marL="91425" marR="91425" marT="91425" marB="91425" anchor="ctr">
                    <a:solidFill>
                      <a:srgbClr val="FFFF00"/>
                    </a:solidFill>
                  </a:tcPr>
                </a:tc>
                <a:tc>
                  <a:txBody>
                    <a:bodyPr/>
                    <a:lstStyle/>
                    <a:p>
                      <a:pPr marL="0" lvl="0" indent="0" algn="ctr" rtl="0">
                        <a:spcBef>
                          <a:spcPts val="0"/>
                        </a:spcBef>
                        <a:spcAft>
                          <a:spcPts val="0"/>
                        </a:spcAft>
                        <a:buNone/>
                      </a:pPr>
                      <a:r>
                        <a:rPr lang="en-US"/>
                        <a:t>R10</a:t>
                      </a:r>
                      <a:endParaRPr/>
                    </a:p>
                  </a:txBody>
                  <a:tcPr marL="91425" marR="91425" marT="91425" marB="91425" anchor="ctr">
                    <a:solidFill>
                      <a:schemeClr val="accent4"/>
                    </a:solidFill>
                  </a:tcPr>
                </a:tc>
                <a:tc>
                  <a:txBody>
                    <a:bodyPr/>
                    <a:lstStyle/>
                    <a:p>
                      <a:pPr marL="0" lvl="0" indent="0" algn="ctr" rtl="0">
                        <a:spcBef>
                          <a:spcPts val="0"/>
                        </a:spcBef>
                        <a:spcAft>
                          <a:spcPts val="0"/>
                        </a:spcAft>
                        <a:buNone/>
                      </a:pPr>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p>
                  </a:txBody>
                  <a:tcPr marL="91425" marR="91425" marT="91425" marB="91425" anchor="ctr">
                    <a:lnR w="38100" cap="flat" cmpd="sng">
                      <a:solidFill>
                        <a:schemeClr val="dk1"/>
                      </a:solidFill>
                      <a:prstDash val="solid"/>
                      <a:round/>
                      <a:headEnd type="none" w="sm" len="sm"/>
                      <a:tailEnd type="none" w="sm" len="sm"/>
                    </a:lnR>
                    <a:solidFill>
                      <a:srgbClr val="FF0000"/>
                    </a:solidFill>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US"/>
                        <a:t>Almost Certain</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lnB w="38100"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lnB w="38100" cap="flat" cmpd="sng">
                      <a:solidFill>
                        <a:schemeClr val="dk1"/>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p>
                  </a:txBody>
                  <a:tcPr marL="91425" marR="91425" marT="91425" marB="91425" anchor="ctr">
                    <a:lnB w="38100"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a:p>
                  </a:txBody>
                  <a:tcPr marL="91425" marR="91425" marT="91425" marB="91425" anchor="ctr">
                    <a:lnB w="38100"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p>
                  </a:txBody>
                  <a:tcPr marL="91425" marR="91425" marT="91425" marB="91425" anchor="ctr">
                    <a:lnB w="38100"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p>
                  </a:txBody>
                  <a:tcPr marL="91425" marR="91425" marT="91425" marB="91425" anchor="ctr">
                    <a:lnR w="38100" cap="flat" cmpd="sng">
                      <a:solidFill>
                        <a:schemeClr val="dk1"/>
                      </a:solidFill>
                      <a:prstDash val="solid"/>
                      <a:round/>
                      <a:headEnd type="none" w="sm" len="sm"/>
                      <a:tailEnd type="none" w="sm" len="sm"/>
                    </a:lnR>
                    <a:lnB w="381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9"/>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6" name="Google Shape;326;p39"/>
          <p:cNvSpPr txBox="1">
            <a:spLocks noGrp="1"/>
          </p:cNvSpPr>
          <p:nvPr>
            <p:ph type="title"/>
          </p:nvPr>
        </p:nvSpPr>
        <p:spPr>
          <a:xfrm>
            <a:off x="381750" y="500450"/>
            <a:ext cx="84579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Risk Management Mitigation Plan</a:t>
            </a:r>
            <a:endParaRPr/>
          </a:p>
        </p:txBody>
      </p:sp>
      <p:sp>
        <p:nvSpPr>
          <p:cNvPr id="327" name="Google Shape;327;p3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graphicFrame>
        <p:nvGraphicFramePr>
          <p:cNvPr id="328" name="Google Shape;328;p39"/>
          <p:cNvGraphicFramePr/>
          <p:nvPr/>
        </p:nvGraphicFramePr>
        <p:xfrm>
          <a:off x="952500" y="1073675"/>
          <a:ext cx="3000000" cy="3000000"/>
        </p:xfrm>
        <a:graphic>
          <a:graphicData uri="http://schemas.openxmlformats.org/drawingml/2006/table">
            <a:tbl>
              <a:tblPr>
                <a:noFill/>
                <a:tableStyleId>{74BDD3E4-C6F0-4628-BC1A-3C2FF5C7BD83}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t>Risk</a:t>
                      </a:r>
                      <a:endParaRPr b="1"/>
                    </a:p>
                  </a:txBody>
                  <a:tcPr marL="91425" marR="91425" marT="91425" marB="91425">
                    <a:lnB w="9525" cap="flat" cmpd="sng">
                      <a:solidFill>
                        <a:srgbClr val="9E9E9E"/>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US" b="1"/>
                        <a:t>Mitigation Plan</a:t>
                      </a:r>
                      <a:endParaRPr b="1"/>
                    </a:p>
                  </a:txBody>
                  <a:tcPr marL="91425" marR="91425" marT="91425" marB="91425">
                    <a:solidFill>
                      <a:srgbClr val="D9D9D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R1. Overheating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Ventilate battery</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R2. Motor Failure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Program switches on transmitter to turn off select motors in order to maintain stability if a motor fails</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t>R3. Hard Landing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Flexible design/material to absorb impact</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t>R4. Arm Breaks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Structural bracing or reinforcement</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t>R5. Broken Propeller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Include extra propellers</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t>R6. Signal/ Communication Loss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Ensure drone is within line of sight</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4" name="Google Shape;334;p40"/>
          <p:cNvSpPr txBox="1">
            <a:spLocks noGrp="1"/>
          </p:cNvSpPr>
          <p:nvPr>
            <p:ph type="title"/>
          </p:nvPr>
        </p:nvSpPr>
        <p:spPr>
          <a:xfrm>
            <a:off x="462100" y="500450"/>
            <a:ext cx="81939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990"/>
              <a:buFont typeface="Arial"/>
              <a:buNone/>
            </a:pPr>
            <a:r>
              <a:rPr lang="en-US"/>
              <a:t>Risk Management Mitigation Plan</a:t>
            </a:r>
            <a:endParaRPr/>
          </a:p>
        </p:txBody>
      </p:sp>
      <p:sp>
        <p:nvSpPr>
          <p:cNvPr id="335" name="Google Shape;335;p4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graphicFrame>
        <p:nvGraphicFramePr>
          <p:cNvPr id="336" name="Google Shape;336;p40"/>
          <p:cNvGraphicFramePr/>
          <p:nvPr/>
        </p:nvGraphicFramePr>
        <p:xfrm>
          <a:off x="952500" y="1128050"/>
          <a:ext cx="3000000" cy="3000000"/>
        </p:xfrm>
        <a:graphic>
          <a:graphicData uri="http://schemas.openxmlformats.org/drawingml/2006/table">
            <a:tbl>
              <a:tblPr>
                <a:noFill/>
                <a:tableStyleId>{74BDD3E4-C6F0-4628-BC1A-3C2FF5C7BD83}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t>Risk</a:t>
                      </a:r>
                      <a:endParaRPr b="1"/>
                    </a:p>
                  </a:txBody>
                  <a:tcPr marL="91425" marR="91425" marT="91425" marB="91425">
                    <a:lnB w="9525" cap="flat" cmpd="sng">
                      <a:solidFill>
                        <a:srgbClr val="9E9E9E"/>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US" b="1"/>
                        <a:t>Mitigation Plan</a:t>
                      </a:r>
                      <a:endParaRPr b="1"/>
                    </a:p>
                  </a:txBody>
                  <a:tcPr marL="91425" marR="91425" marT="91425" marB="91425">
                    <a:solidFill>
                      <a:srgbClr val="D9D9D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R7. Battery Loses Power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Ensure that the battery is fully charged before each flight</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R8. Camera Lense Dirty/Damaged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Clean off/inspect camera before use and utilize a screen protector/tear-offs on the lense</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t>R9. Connection Shear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Use heat inserts rather than threading, add extra points of connection </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t>R10. Obstacle Entanglement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Ensure the drone stays at least ~30 feet above ground while surveying to avoid lower elevation obstacles</a:t>
                      </a:r>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1"/>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2" name="Google Shape;342;p41"/>
          <p:cNvSpPr txBox="1">
            <a:spLocks noGrp="1"/>
          </p:cNvSpPr>
          <p:nvPr>
            <p:ph type="title"/>
          </p:nvPr>
        </p:nvSpPr>
        <p:spPr>
          <a:xfrm>
            <a:off x="645700" y="500450"/>
            <a:ext cx="80217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990"/>
              <a:buFont typeface="Arial"/>
              <a:buNone/>
            </a:pPr>
            <a:r>
              <a:rPr lang="en-US"/>
              <a:t>Risk Management Mitigation Plan</a:t>
            </a:r>
            <a:endParaRPr/>
          </a:p>
        </p:txBody>
      </p:sp>
      <p:sp>
        <p:nvSpPr>
          <p:cNvPr id="343" name="Google Shape;343;p4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graphicFrame>
        <p:nvGraphicFramePr>
          <p:cNvPr id="344" name="Google Shape;344;p41"/>
          <p:cNvGraphicFramePr/>
          <p:nvPr/>
        </p:nvGraphicFramePr>
        <p:xfrm>
          <a:off x="724125" y="1096875"/>
          <a:ext cx="3000000" cy="3000000"/>
        </p:xfrm>
        <a:graphic>
          <a:graphicData uri="http://schemas.openxmlformats.org/drawingml/2006/table">
            <a:tbl>
              <a:tblPr>
                <a:noFill/>
                <a:tableStyleId>{74BDD3E4-C6F0-4628-BC1A-3C2FF5C7BD83}</a:tableStyleId>
              </a:tblPr>
              <a:tblGrid>
                <a:gridCol w="1282625">
                  <a:extLst>
                    <a:ext uri="{9D8B030D-6E8A-4147-A177-3AD203B41FA5}">
                      <a16:colId xmlns:a16="http://schemas.microsoft.com/office/drawing/2014/main" val="20000"/>
                    </a:ext>
                  </a:extLst>
                </a:gridCol>
                <a:gridCol w="1282625">
                  <a:extLst>
                    <a:ext uri="{9D8B030D-6E8A-4147-A177-3AD203B41FA5}">
                      <a16:colId xmlns:a16="http://schemas.microsoft.com/office/drawing/2014/main" val="20001"/>
                    </a:ext>
                  </a:extLst>
                </a:gridCol>
                <a:gridCol w="1282625">
                  <a:extLst>
                    <a:ext uri="{9D8B030D-6E8A-4147-A177-3AD203B41FA5}">
                      <a16:colId xmlns:a16="http://schemas.microsoft.com/office/drawing/2014/main" val="20002"/>
                    </a:ext>
                  </a:extLst>
                </a:gridCol>
                <a:gridCol w="1282625">
                  <a:extLst>
                    <a:ext uri="{9D8B030D-6E8A-4147-A177-3AD203B41FA5}">
                      <a16:colId xmlns:a16="http://schemas.microsoft.com/office/drawing/2014/main" val="20003"/>
                    </a:ext>
                  </a:extLst>
                </a:gridCol>
                <a:gridCol w="1282625">
                  <a:extLst>
                    <a:ext uri="{9D8B030D-6E8A-4147-A177-3AD203B41FA5}">
                      <a16:colId xmlns:a16="http://schemas.microsoft.com/office/drawing/2014/main" val="20004"/>
                    </a:ext>
                  </a:extLst>
                </a:gridCol>
                <a:gridCol w="1282625">
                  <a:extLst>
                    <a:ext uri="{9D8B030D-6E8A-4147-A177-3AD203B41FA5}">
                      <a16:colId xmlns:a16="http://schemas.microsoft.com/office/drawing/2014/main" val="20005"/>
                    </a:ext>
                  </a:extLst>
                </a:gridCol>
              </a:tblGrid>
              <a:tr h="406300">
                <a:tc gridSpan="6">
                  <a:txBody>
                    <a:bodyPr/>
                    <a:lstStyle/>
                    <a:p>
                      <a:pPr marL="0" lvl="0" indent="0" algn="ctr" rtl="0">
                        <a:spcBef>
                          <a:spcPts val="0"/>
                        </a:spcBef>
                        <a:spcAft>
                          <a:spcPts val="0"/>
                        </a:spcAft>
                        <a:buNone/>
                      </a:pPr>
                      <a:r>
                        <a:rPr lang="en-US"/>
                        <a:t>Post Mitigation Risk Matrix</a:t>
                      </a:r>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B7B7B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6300">
                <a:tc>
                  <a:txBody>
                    <a:bodyPr/>
                    <a:lstStyle/>
                    <a:p>
                      <a:pPr marL="0" lvl="0" indent="0" algn="ctr" rtl="0">
                        <a:spcBef>
                          <a:spcPts val="0"/>
                        </a:spcBef>
                        <a:spcAft>
                          <a:spcPts val="0"/>
                        </a:spcAft>
                        <a:buNone/>
                      </a:pPr>
                      <a:r>
                        <a:rPr lang="en-US"/>
                        <a:t>Likelihood</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lnT w="38100" cap="flat" cmpd="sng">
                      <a:solidFill>
                        <a:schemeClr val="dk1"/>
                      </a:solidFill>
                      <a:prstDash val="solid"/>
                      <a:round/>
                      <a:headEnd type="none" w="sm" len="sm"/>
                      <a:tailEnd type="none" w="sm" len="sm"/>
                    </a:lnT>
                    <a:solidFill>
                      <a:srgbClr val="D9D9D9"/>
                    </a:solidFill>
                  </a:tcPr>
                </a:tc>
                <a:tc>
                  <a:txBody>
                    <a:bodyPr/>
                    <a:lstStyle/>
                    <a:p>
                      <a:pPr marL="0" lvl="0" indent="0" algn="ctr" rtl="0">
                        <a:spcBef>
                          <a:spcPts val="0"/>
                        </a:spcBef>
                        <a:spcAft>
                          <a:spcPts val="0"/>
                        </a:spcAft>
                        <a:buNone/>
                      </a:pPr>
                      <a:r>
                        <a:rPr lang="en-US"/>
                        <a:t>Negligible</a:t>
                      </a:r>
                      <a:endParaRPr/>
                    </a:p>
                  </a:txBody>
                  <a:tcPr marL="91425" marR="91425" marT="91425" marB="91425">
                    <a:lnL w="28575" cap="flat" cmpd="sng">
                      <a:solidFill>
                        <a:srgbClr val="9E9E9E"/>
                      </a:solidFill>
                      <a:prstDash val="solid"/>
                      <a:round/>
                      <a:headEnd type="none" w="sm" len="sm"/>
                      <a:tailEnd type="none" w="sm" len="sm"/>
                    </a:lnL>
                    <a:lnT w="38100"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a:t>Marginal</a:t>
                      </a:r>
                      <a:endParaRPr/>
                    </a:p>
                  </a:txBody>
                  <a:tcPr marL="91425" marR="91425" marT="91425" marB="91425">
                    <a:lnT w="38100"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a:t>Moderate</a:t>
                      </a:r>
                      <a:endParaRPr/>
                    </a:p>
                  </a:txBody>
                  <a:tcPr marL="91425" marR="91425" marT="91425" marB="91425">
                    <a:lnT w="38100"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a:t>Critical</a:t>
                      </a:r>
                      <a:endParaRPr/>
                    </a:p>
                  </a:txBody>
                  <a:tcPr marL="91425" marR="91425" marT="91425" marB="91425">
                    <a:lnT w="38100"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a:t>Catastrophic</a:t>
                      </a:r>
                      <a:endParaRPr/>
                    </a:p>
                  </a:txBody>
                  <a:tcPr marL="91425" marR="91425" marT="91425" marB="91425">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406300">
                <a:tc>
                  <a:txBody>
                    <a:bodyPr/>
                    <a:lstStyle/>
                    <a:p>
                      <a:pPr marL="0" lvl="0" indent="0" algn="ctr" rtl="0">
                        <a:spcBef>
                          <a:spcPts val="0"/>
                        </a:spcBef>
                        <a:spcAft>
                          <a:spcPts val="0"/>
                        </a:spcAft>
                        <a:buNone/>
                      </a:pPr>
                      <a:r>
                        <a:rPr lang="en-US"/>
                        <a:t>Unlikely</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R5</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US">
                          <a:solidFill>
                            <a:schemeClr val="dk1"/>
                          </a:solidFill>
                        </a:rPr>
                        <a:t>R1, </a:t>
                      </a:r>
                      <a:r>
                        <a:rPr lang="en-US"/>
                        <a:t>R2, R9</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R4, R7</a:t>
                      </a:r>
                      <a:endParaRPr/>
                    </a:p>
                  </a:txBody>
                  <a:tcPr marL="91425" marR="91425" marT="91425" marB="91425" anchor="ctr">
                    <a:lnL w="9525" cap="flat" cmpd="sng">
                      <a:solidFill>
                        <a:srgbClr val="9E9E9E"/>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2"/>
                  </a:ext>
                </a:extLst>
              </a:tr>
              <a:tr h="625075">
                <a:tc>
                  <a:txBody>
                    <a:bodyPr/>
                    <a:lstStyle/>
                    <a:p>
                      <a:pPr marL="0" lvl="0" indent="0" algn="ctr" rtl="0">
                        <a:spcBef>
                          <a:spcPts val="0"/>
                        </a:spcBef>
                        <a:spcAft>
                          <a:spcPts val="0"/>
                        </a:spcAft>
                        <a:buNone/>
                      </a:pPr>
                      <a:r>
                        <a:rPr lang="en-US"/>
                        <a:t>Low Likelihood</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R6</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625075">
                <a:tc>
                  <a:txBody>
                    <a:bodyPr/>
                    <a:lstStyle/>
                    <a:p>
                      <a:pPr marL="0" lvl="0" indent="0" algn="ctr" rtl="0">
                        <a:spcBef>
                          <a:spcPts val="0"/>
                        </a:spcBef>
                        <a:spcAft>
                          <a:spcPts val="0"/>
                        </a:spcAft>
                        <a:buNone/>
                      </a:pPr>
                      <a:r>
                        <a:rPr lang="en-US"/>
                        <a:t>Somewhat Likely</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US">
                          <a:solidFill>
                            <a:schemeClr val="dk1"/>
                          </a:solidFill>
                        </a:rPr>
                        <a:t>R8</a:t>
                      </a:r>
                      <a:endParaRPr/>
                    </a:p>
                  </a:txBody>
                  <a:tcPr marL="91425" marR="91425" marT="91425" marB="91425" anchor="ctr">
                    <a:lnL w="2857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4"/>
                  </a:ext>
                </a:extLst>
              </a:tr>
              <a:tr h="406300">
                <a:tc>
                  <a:txBody>
                    <a:bodyPr/>
                    <a:lstStyle/>
                    <a:p>
                      <a:pPr marL="0" lvl="0" indent="0" algn="ctr" rtl="0">
                        <a:spcBef>
                          <a:spcPts val="0"/>
                        </a:spcBef>
                        <a:spcAft>
                          <a:spcPts val="0"/>
                        </a:spcAft>
                        <a:buNone/>
                      </a:pPr>
                      <a:r>
                        <a:rPr lang="en-US"/>
                        <a:t>Very Likely</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US"/>
                        <a:t>R3</a:t>
                      </a:r>
                      <a:endParaRPr/>
                    </a:p>
                  </a:txBody>
                  <a:tcPr marL="91425" marR="91425" marT="91425" marB="91425" anchor="ctr">
                    <a:lnL w="2857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R10</a:t>
                      </a: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5"/>
                  </a:ext>
                </a:extLst>
              </a:tr>
              <a:tr h="625075">
                <a:tc>
                  <a:txBody>
                    <a:bodyPr/>
                    <a:lstStyle/>
                    <a:p>
                      <a:pPr marL="0" lvl="0" indent="0" algn="ctr" rtl="0">
                        <a:spcBef>
                          <a:spcPts val="0"/>
                        </a:spcBef>
                        <a:spcAft>
                          <a:spcPts val="0"/>
                        </a:spcAft>
                        <a:buNone/>
                      </a:pPr>
                      <a:r>
                        <a:rPr lang="en-US"/>
                        <a:t>Almost Certain</a:t>
                      </a:r>
                      <a:endParaRPr/>
                    </a:p>
                  </a:txBody>
                  <a:tcPr marL="91425" marR="91425" marT="91425" marB="91425">
                    <a:lnL w="38100" cap="flat" cmpd="sng">
                      <a:solidFill>
                        <a:schemeClr val="dk1"/>
                      </a:solidFill>
                      <a:prstDash val="solid"/>
                      <a:round/>
                      <a:headEnd type="none" w="sm" len="sm"/>
                      <a:tailEnd type="none" w="sm" len="sm"/>
                    </a:lnL>
                    <a:lnR w="28575" cap="flat" cmpd="sng">
                      <a:solidFill>
                        <a:srgbClr val="9E9E9E"/>
                      </a:solidFill>
                      <a:prstDash val="solid"/>
                      <a:round/>
                      <a:headEnd type="none" w="sm" len="sm"/>
                      <a:tailEnd type="none" w="sm" len="sm"/>
                    </a:lnR>
                    <a:lnB w="38100"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p>
                  </a:txBody>
                  <a:tcPr marL="91425" marR="91425" marT="91425" marB="91425" anchor="ctr">
                    <a:lnL w="2857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38100"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38100"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a:p>
                  </a:txBody>
                  <a:tcPr marL="91425" marR="91425" marT="91425" marB="91425" anchor="ctr">
                    <a:lnL w="9525" cap="flat" cmpd="sng">
                      <a:solidFill>
                        <a:srgbClr val="9E9E9E"/>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381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2"/>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Test Flight</a:t>
            </a:r>
            <a:endParaRPr/>
          </a:p>
        </p:txBody>
      </p:sp>
      <p:sp>
        <p:nvSpPr>
          <p:cNvPr id="350" name="Google Shape;350;p4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pic>
        <p:nvPicPr>
          <p:cNvPr id="2" name="Online Media 1" title="drone flight short">
            <a:hlinkClick r:id="" action="ppaction://media"/>
            <a:extLst>
              <a:ext uri="{FF2B5EF4-FFF2-40B4-BE49-F238E27FC236}">
                <a16:creationId xmlns:a16="http://schemas.microsoft.com/office/drawing/2014/main" id="{6CB89F4E-EF4A-89D1-E38D-389E5F4C462E}"/>
              </a:ext>
            </a:extLst>
          </p:cNvPr>
          <p:cNvPicPr>
            <a:picLocks noRot="1" noChangeAspect="1"/>
          </p:cNvPicPr>
          <p:nvPr>
            <a:videoFile r:link="rId1"/>
          </p:nvPr>
        </p:nvPicPr>
        <p:blipFill>
          <a:blip r:embed="rId4"/>
          <a:stretch>
            <a:fillRect/>
          </a:stretch>
        </p:blipFill>
        <p:spPr>
          <a:xfrm>
            <a:off x="1279525" y="1028456"/>
            <a:ext cx="6584950" cy="37201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724949" y="500450"/>
            <a:ext cx="81807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Blue Skies Project Description</a:t>
            </a:r>
            <a:endParaRPr baseline="30000"/>
          </a:p>
        </p:txBody>
      </p:sp>
      <p:sp>
        <p:nvSpPr>
          <p:cNvPr id="119" name="Google Shape;119;p1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pic>
        <p:nvPicPr>
          <p:cNvPr id="120" name="Google Shape;120;p16"/>
          <p:cNvPicPr preferRelativeResize="0"/>
          <p:nvPr/>
        </p:nvPicPr>
        <p:blipFill>
          <a:blip r:embed="rId3">
            <a:alphaModFix/>
          </a:blip>
          <a:stretch>
            <a:fillRect/>
          </a:stretch>
        </p:blipFill>
        <p:spPr>
          <a:xfrm>
            <a:off x="0" y="2735275"/>
            <a:ext cx="9144000" cy="2032000"/>
          </a:xfrm>
          <a:prstGeom prst="rect">
            <a:avLst/>
          </a:prstGeom>
          <a:noFill/>
          <a:ln>
            <a:noFill/>
          </a:ln>
        </p:spPr>
      </p:pic>
      <p:sp>
        <p:nvSpPr>
          <p:cNvPr id="121" name="Google Shape;121;p16"/>
          <p:cNvSpPr txBox="1"/>
          <p:nvPr/>
        </p:nvSpPr>
        <p:spPr>
          <a:xfrm>
            <a:off x="419550" y="1235363"/>
            <a:ext cx="8657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highlight>
                  <a:srgbClr val="FFFFFF"/>
                </a:highlight>
              </a:rPr>
              <a:t>In the 2025 Blue Skies Competition, teams will conceptualize novel aviation systems that can be applied to agriculture by 2035 or sooner with the goal of improving production, efficiency, environmental impact, and extreme weather/climate resilience</a:t>
            </a:r>
            <a:r>
              <a:rPr lang="en-US" sz="1800" baseline="30000">
                <a:solidFill>
                  <a:schemeClr val="dk1"/>
                </a:solidFill>
                <a:highlight>
                  <a:srgbClr val="FFFFFF"/>
                </a:highlight>
              </a:rPr>
              <a:t>1</a:t>
            </a:r>
            <a:r>
              <a:rPr lang="en-US" sz="1800">
                <a:solidFill>
                  <a:schemeClr val="dk1"/>
                </a:solidFill>
                <a:highlight>
                  <a:srgbClr val="FFFFFF"/>
                </a:highlight>
              </a:rPr>
              <a:t>.</a:t>
            </a:r>
            <a:endParaRPr sz="1800">
              <a:solidFill>
                <a:schemeClr val="dk1"/>
              </a:solidFill>
            </a:endParaRPr>
          </a:p>
        </p:txBody>
      </p:sp>
      <p:sp>
        <p:nvSpPr>
          <p:cNvPr id="122" name="Google Shape;122;p16"/>
          <p:cNvSpPr txBox="1"/>
          <p:nvPr/>
        </p:nvSpPr>
        <p:spPr>
          <a:xfrm>
            <a:off x="0" y="2619700"/>
            <a:ext cx="6009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lt1"/>
                </a:solidFill>
              </a:rPr>
              <a:t>[1]</a:t>
            </a:r>
            <a:endParaRPr sz="28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3"/>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Test Flight Data</a:t>
            </a:r>
            <a:endParaRPr/>
          </a:p>
        </p:txBody>
      </p:sp>
      <p:sp>
        <p:nvSpPr>
          <p:cNvPr id="357" name="Google Shape;357;p43"/>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
        <p:nvSpPr>
          <p:cNvPr id="358" name="Google Shape;358;p43"/>
          <p:cNvSpPr txBox="1"/>
          <p:nvPr/>
        </p:nvSpPr>
        <p:spPr>
          <a:xfrm>
            <a:off x="5367350" y="1442361"/>
            <a:ext cx="3453000" cy="27891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A1718"/>
              </a:buClr>
              <a:buSzPts val="2100"/>
              <a:buAutoNum type="arabicPeriod"/>
            </a:pPr>
            <a:r>
              <a:rPr lang="en-US" sz="2100">
                <a:solidFill>
                  <a:srgbClr val="1A1718"/>
                </a:solidFill>
              </a:rPr>
              <a:t>GPS Flight Path</a:t>
            </a:r>
            <a:endParaRPr sz="2100">
              <a:solidFill>
                <a:srgbClr val="1A1718"/>
              </a:solidFill>
            </a:endParaRPr>
          </a:p>
          <a:p>
            <a:pPr marL="0" lvl="0" indent="0" algn="l" rtl="0">
              <a:spcBef>
                <a:spcPts val="0"/>
              </a:spcBef>
              <a:spcAft>
                <a:spcPts val="0"/>
              </a:spcAft>
              <a:buNone/>
            </a:pPr>
            <a:endParaRPr sz="2100">
              <a:solidFill>
                <a:srgbClr val="1A1718"/>
              </a:solidFill>
            </a:endParaRPr>
          </a:p>
          <a:p>
            <a:pPr marL="457200" lvl="0" indent="-361950" algn="l" rtl="0">
              <a:spcBef>
                <a:spcPts val="0"/>
              </a:spcBef>
              <a:spcAft>
                <a:spcPts val="0"/>
              </a:spcAft>
              <a:buClr>
                <a:srgbClr val="1A1718"/>
              </a:buClr>
              <a:buSzPts val="2100"/>
              <a:buAutoNum type="arabicPeriod"/>
            </a:pPr>
            <a:r>
              <a:rPr lang="en-US" sz="2100">
                <a:solidFill>
                  <a:srgbClr val="1A1718"/>
                </a:solidFill>
              </a:rPr>
              <a:t>Altitude (m)</a:t>
            </a:r>
            <a:endParaRPr sz="2100">
              <a:solidFill>
                <a:srgbClr val="1A1718"/>
              </a:solidFill>
            </a:endParaRPr>
          </a:p>
          <a:p>
            <a:pPr marL="0" lvl="0" indent="0" algn="l" rtl="0">
              <a:spcBef>
                <a:spcPts val="0"/>
              </a:spcBef>
              <a:spcAft>
                <a:spcPts val="0"/>
              </a:spcAft>
              <a:buNone/>
            </a:pPr>
            <a:endParaRPr sz="2100">
              <a:solidFill>
                <a:srgbClr val="1A1718"/>
              </a:solidFill>
            </a:endParaRPr>
          </a:p>
          <a:p>
            <a:pPr marL="457200" lvl="0" indent="-361950" algn="l" rtl="0">
              <a:spcBef>
                <a:spcPts val="0"/>
              </a:spcBef>
              <a:spcAft>
                <a:spcPts val="0"/>
              </a:spcAft>
              <a:buClr>
                <a:srgbClr val="1A1718"/>
              </a:buClr>
              <a:buSzPts val="2100"/>
              <a:buAutoNum type="arabicPeriod"/>
            </a:pPr>
            <a:r>
              <a:rPr lang="en-US" sz="2100">
                <a:solidFill>
                  <a:srgbClr val="1A1718"/>
                </a:solidFill>
              </a:rPr>
              <a:t>Drone Speed (m/s)</a:t>
            </a:r>
            <a:endParaRPr sz="2100">
              <a:solidFill>
                <a:srgbClr val="1A1718"/>
              </a:solidFill>
            </a:endParaRPr>
          </a:p>
          <a:p>
            <a:pPr marL="0" lvl="0" indent="0" algn="l" rtl="0">
              <a:spcBef>
                <a:spcPts val="0"/>
              </a:spcBef>
              <a:spcAft>
                <a:spcPts val="0"/>
              </a:spcAft>
              <a:buNone/>
            </a:pPr>
            <a:endParaRPr sz="2100">
              <a:solidFill>
                <a:srgbClr val="1A1718"/>
              </a:solidFill>
            </a:endParaRPr>
          </a:p>
          <a:p>
            <a:pPr marL="457200" lvl="0" indent="-361950" algn="l" rtl="0">
              <a:spcBef>
                <a:spcPts val="0"/>
              </a:spcBef>
              <a:spcAft>
                <a:spcPts val="0"/>
              </a:spcAft>
              <a:buClr>
                <a:srgbClr val="1A1718"/>
              </a:buClr>
              <a:buSzPts val="2100"/>
              <a:buAutoNum type="arabicPeriod"/>
            </a:pPr>
            <a:r>
              <a:rPr lang="en-US" sz="2100">
                <a:solidFill>
                  <a:srgbClr val="1A1718"/>
                </a:solidFill>
              </a:rPr>
              <a:t>On-Board Gyroscopic Readings</a:t>
            </a:r>
            <a:endParaRPr sz="2100">
              <a:solidFill>
                <a:schemeClr val="dk1"/>
              </a:solidFill>
            </a:endParaRPr>
          </a:p>
        </p:txBody>
      </p:sp>
      <p:pic>
        <p:nvPicPr>
          <p:cNvPr id="359" name="Google Shape;359;p43" title="data.png"/>
          <p:cNvPicPr preferRelativeResize="0"/>
          <p:nvPr/>
        </p:nvPicPr>
        <p:blipFill>
          <a:blip r:embed="rId3">
            <a:alphaModFix/>
          </a:blip>
          <a:stretch>
            <a:fillRect/>
          </a:stretch>
        </p:blipFill>
        <p:spPr>
          <a:xfrm>
            <a:off x="294600" y="1028450"/>
            <a:ext cx="4822548" cy="3616900"/>
          </a:xfrm>
          <a:prstGeom prst="rect">
            <a:avLst/>
          </a:prstGeom>
          <a:noFill/>
          <a:ln>
            <a:noFill/>
          </a:ln>
        </p:spPr>
      </p:pic>
      <p:sp>
        <p:nvSpPr>
          <p:cNvPr id="360" name="Google Shape;360;p43"/>
          <p:cNvSpPr txBox="1"/>
          <p:nvPr/>
        </p:nvSpPr>
        <p:spPr>
          <a:xfrm>
            <a:off x="2222550" y="1028450"/>
            <a:ext cx="635700" cy="7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FF0000"/>
                </a:solidFill>
              </a:rPr>
              <a:t>[1]</a:t>
            </a:r>
            <a:endParaRPr sz="2800">
              <a:solidFill>
                <a:srgbClr val="FF0000"/>
              </a:solidFill>
            </a:endParaRPr>
          </a:p>
        </p:txBody>
      </p:sp>
      <p:sp>
        <p:nvSpPr>
          <p:cNvPr id="361" name="Google Shape;361;p43"/>
          <p:cNvSpPr txBox="1"/>
          <p:nvPr/>
        </p:nvSpPr>
        <p:spPr>
          <a:xfrm>
            <a:off x="4572000" y="1028450"/>
            <a:ext cx="635700" cy="7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FF0000"/>
                </a:solidFill>
              </a:rPr>
              <a:t>[2]</a:t>
            </a:r>
            <a:endParaRPr sz="2800">
              <a:solidFill>
                <a:srgbClr val="FF0000"/>
              </a:solidFill>
            </a:endParaRPr>
          </a:p>
        </p:txBody>
      </p:sp>
      <p:sp>
        <p:nvSpPr>
          <p:cNvPr id="362" name="Google Shape;362;p43"/>
          <p:cNvSpPr txBox="1"/>
          <p:nvPr/>
        </p:nvSpPr>
        <p:spPr>
          <a:xfrm>
            <a:off x="2222550" y="2882075"/>
            <a:ext cx="635700" cy="7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FF0000"/>
                </a:solidFill>
              </a:rPr>
              <a:t>[3]</a:t>
            </a:r>
            <a:endParaRPr sz="2800">
              <a:solidFill>
                <a:srgbClr val="FF0000"/>
              </a:solidFill>
            </a:endParaRPr>
          </a:p>
        </p:txBody>
      </p:sp>
      <p:sp>
        <p:nvSpPr>
          <p:cNvPr id="363" name="Google Shape;363;p43"/>
          <p:cNvSpPr txBox="1"/>
          <p:nvPr/>
        </p:nvSpPr>
        <p:spPr>
          <a:xfrm>
            <a:off x="4572000" y="2882075"/>
            <a:ext cx="635700" cy="7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FF0000"/>
                </a:solidFill>
              </a:rPr>
              <a:t>[4]</a:t>
            </a:r>
            <a:endParaRPr sz="2800">
              <a:solidFill>
                <a:srgbClr val="FF0000"/>
              </a:solidFill>
            </a:endParaRPr>
          </a:p>
        </p:txBody>
      </p:sp>
      <p:sp>
        <p:nvSpPr>
          <p:cNvPr id="364" name="Google Shape;364;p43"/>
          <p:cNvSpPr/>
          <p:nvPr/>
        </p:nvSpPr>
        <p:spPr>
          <a:xfrm>
            <a:off x="7839925" y="3867075"/>
            <a:ext cx="1040400" cy="832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4"/>
          <p:cNvSpPr txBox="1">
            <a:spLocks noGrp="1"/>
          </p:cNvSpPr>
          <p:nvPr>
            <p:ph type="title"/>
          </p:nvPr>
        </p:nvSpPr>
        <p:spPr>
          <a:xfrm>
            <a:off x="396300" y="500450"/>
            <a:ext cx="85764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Areas for Growth After Test Flight</a:t>
            </a:r>
            <a:endParaRPr/>
          </a:p>
        </p:txBody>
      </p:sp>
      <p:sp>
        <p:nvSpPr>
          <p:cNvPr id="370" name="Google Shape;370;p44"/>
          <p:cNvSpPr txBox="1">
            <a:spLocks noGrp="1"/>
          </p:cNvSpPr>
          <p:nvPr>
            <p:ph type="body" idx="1"/>
          </p:nvPr>
        </p:nvSpPr>
        <p:spPr>
          <a:xfrm>
            <a:off x="618150" y="1326250"/>
            <a:ext cx="7907700" cy="26838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Char char="•"/>
            </a:pPr>
            <a:r>
              <a:rPr lang="en-US" sz="2100"/>
              <a:t>Linking the video and GPS data to better locate hazards identified during post processing</a:t>
            </a:r>
            <a:endParaRPr sz="2100"/>
          </a:p>
          <a:p>
            <a:pPr marL="457200" lvl="0" indent="-361950" algn="l" rtl="0">
              <a:spcBef>
                <a:spcPts val="0"/>
              </a:spcBef>
              <a:spcAft>
                <a:spcPts val="0"/>
              </a:spcAft>
              <a:buSzPts val="2100"/>
              <a:buChar char="•"/>
            </a:pPr>
            <a:r>
              <a:rPr lang="en-US" sz="2100"/>
              <a:t>Compiling the video into a map of the field with areas of interest highlighted and marked</a:t>
            </a:r>
            <a:endParaRPr sz="2100"/>
          </a:p>
          <a:p>
            <a:pPr marL="457200" lvl="0" indent="-361950" algn="l" rtl="0">
              <a:spcBef>
                <a:spcPts val="0"/>
              </a:spcBef>
              <a:spcAft>
                <a:spcPts val="0"/>
              </a:spcAft>
              <a:buSzPts val="2100"/>
              <a:buChar char="•"/>
            </a:pPr>
            <a:r>
              <a:rPr lang="en-US" sz="2100"/>
              <a:t>Automated flight will allow us to cover more ground while not overlapping or missing sections of the field</a:t>
            </a:r>
            <a:endParaRPr sz="2100"/>
          </a:p>
          <a:p>
            <a:pPr marL="457200" lvl="0" indent="-361950" algn="l" rtl="0">
              <a:spcBef>
                <a:spcPts val="0"/>
              </a:spcBef>
              <a:spcAft>
                <a:spcPts val="0"/>
              </a:spcAft>
              <a:buSzPts val="2100"/>
              <a:buChar char="•"/>
            </a:pPr>
            <a:r>
              <a:rPr lang="en-US" sz="2100"/>
              <a:t>Integrating real time image processing through transmitting the video live during flight</a:t>
            </a:r>
            <a:endParaRPr sz="2100"/>
          </a:p>
          <a:p>
            <a:pPr marL="457200" lvl="0" indent="-361950" algn="l" rtl="0">
              <a:spcBef>
                <a:spcPts val="0"/>
              </a:spcBef>
              <a:spcAft>
                <a:spcPts val="0"/>
              </a:spcAft>
              <a:buSzPts val="2100"/>
              <a:buChar char="•"/>
            </a:pPr>
            <a:r>
              <a:rPr lang="en-US" sz="2100"/>
              <a:t>Gyroscopically stable camera mount</a:t>
            </a:r>
            <a:endParaRPr sz="2100"/>
          </a:p>
        </p:txBody>
      </p:sp>
      <p:sp>
        <p:nvSpPr>
          <p:cNvPr id="371" name="Google Shape;371;p44"/>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5"/>
          <p:cNvSpPr txBox="1">
            <a:spLocks noGrp="1"/>
          </p:cNvSpPr>
          <p:nvPr>
            <p:ph type="body" idx="1"/>
          </p:nvPr>
        </p:nvSpPr>
        <p:spPr>
          <a:xfrm>
            <a:off x="217950" y="1078750"/>
            <a:ext cx="8708100" cy="3428400"/>
          </a:xfrm>
          <a:prstGeom prst="rect">
            <a:avLst/>
          </a:prstGeom>
        </p:spPr>
        <p:txBody>
          <a:bodyPr spcFirstLastPara="1" wrap="square" lIns="91425" tIns="45700" rIns="91425" bIns="45700" anchor="t" anchorCtr="0">
            <a:normAutofit fontScale="77500" lnSpcReduction="20000"/>
          </a:bodyPr>
          <a:lstStyle/>
          <a:p>
            <a:pPr marL="457200" lvl="0" indent="-325755" algn="l" rtl="0">
              <a:lnSpc>
                <a:spcPct val="115000"/>
              </a:lnSpc>
              <a:spcBef>
                <a:spcPts val="1000"/>
              </a:spcBef>
              <a:spcAft>
                <a:spcPts val="0"/>
              </a:spcAft>
              <a:buSzPct val="64285"/>
              <a:buChar char="●"/>
            </a:pPr>
            <a:r>
              <a:rPr lang="en-US"/>
              <a:t>The Field Falcon is used for efficient land surveying to save farmers time and money</a:t>
            </a:r>
            <a:endParaRPr/>
          </a:p>
          <a:p>
            <a:pPr marL="457200" lvl="0" indent="-325755" algn="l" rtl="0">
              <a:lnSpc>
                <a:spcPct val="115000"/>
              </a:lnSpc>
              <a:spcBef>
                <a:spcPts val="0"/>
              </a:spcBef>
              <a:spcAft>
                <a:spcPts val="0"/>
              </a:spcAft>
              <a:buSzPct val="64285"/>
              <a:buChar char="●"/>
            </a:pPr>
            <a:r>
              <a:rPr lang="en-US"/>
              <a:t>Image processing helps monitor crop health and identify field obstructions</a:t>
            </a:r>
            <a:endParaRPr/>
          </a:p>
          <a:p>
            <a:pPr marL="457200" lvl="0" indent="-325755" algn="l" rtl="0">
              <a:lnSpc>
                <a:spcPct val="115000"/>
              </a:lnSpc>
              <a:spcBef>
                <a:spcPts val="0"/>
              </a:spcBef>
              <a:spcAft>
                <a:spcPts val="0"/>
              </a:spcAft>
              <a:buSzPct val="64285"/>
              <a:buChar char="●"/>
            </a:pPr>
            <a:r>
              <a:rPr lang="en-US"/>
              <a:t>Field Falcon will be an affordable option for mass production</a:t>
            </a:r>
            <a:endParaRPr/>
          </a:p>
          <a:p>
            <a:pPr marL="457200" lvl="0" indent="-325755" algn="l" rtl="0">
              <a:lnSpc>
                <a:spcPct val="115000"/>
              </a:lnSpc>
              <a:spcBef>
                <a:spcPts val="0"/>
              </a:spcBef>
              <a:spcAft>
                <a:spcPts val="0"/>
              </a:spcAft>
              <a:buSzPct val="64285"/>
              <a:buChar char="●"/>
            </a:pPr>
            <a:r>
              <a:rPr lang="en-US"/>
              <a:t>Designed for stable flight and high quality images</a:t>
            </a:r>
            <a:endParaRPr/>
          </a:p>
          <a:p>
            <a:pPr marL="457200" lvl="0" indent="-325755" algn="l" rtl="0">
              <a:lnSpc>
                <a:spcPct val="115000"/>
              </a:lnSpc>
              <a:spcBef>
                <a:spcPts val="0"/>
              </a:spcBef>
              <a:spcAft>
                <a:spcPts val="0"/>
              </a:spcAft>
              <a:buSzPct val="64285"/>
              <a:buChar char="●"/>
            </a:pPr>
            <a:r>
              <a:rPr lang="en-US"/>
              <a:t>Risk assessment of potential failure modes</a:t>
            </a:r>
            <a:endParaRPr/>
          </a:p>
          <a:p>
            <a:pPr marL="457200" lvl="0" indent="-325755" algn="l" rtl="0">
              <a:lnSpc>
                <a:spcPct val="115000"/>
              </a:lnSpc>
              <a:spcBef>
                <a:spcPts val="0"/>
              </a:spcBef>
              <a:spcAft>
                <a:spcPts val="0"/>
              </a:spcAft>
              <a:buSzPct val="64285"/>
              <a:buChar char="●"/>
            </a:pPr>
            <a:r>
              <a:rPr lang="en-US"/>
              <a:t>Future plans for integration into mass production and a more competitive product</a:t>
            </a:r>
            <a:endParaRPr/>
          </a:p>
        </p:txBody>
      </p:sp>
      <p:sp>
        <p:nvSpPr>
          <p:cNvPr id="377" name="Google Shape;377;p45"/>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Conclusion</a:t>
            </a:r>
            <a:endParaRPr/>
          </a:p>
        </p:txBody>
      </p:sp>
      <p:sp>
        <p:nvSpPr>
          <p:cNvPr id="378" name="Google Shape;378;p45"/>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References</a:t>
            </a:r>
            <a:endParaRPr/>
          </a:p>
        </p:txBody>
      </p:sp>
      <p:sp>
        <p:nvSpPr>
          <p:cNvPr id="384" name="Google Shape;384;p46"/>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
        <p:nvSpPr>
          <p:cNvPr id="385" name="Google Shape;385;p46"/>
          <p:cNvSpPr txBox="1"/>
          <p:nvPr/>
        </p:nvSpPr>
        <p:spPr>
          <a:xfrm>
            <a:off x="261700" y="1104475"/>
            <a:ext cx="8532300" cy="32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100">
                <a:solidFill>
                  <a:schemeClr val="dk1"/>
                </a:solidFill>
              </a:rPr>
              <a:t>[1] National Institute of Aerospace. "NASA Gateway to Blue Skies Competition." National Institute of Aerospace, 2024. Accessed April 2, 2025.</a:t>
            </a:r>
            <a:r>
              <a:rPr lang="en-US" sz="1100">
                <a:solidFill>
                  <a:schemeClr val="dk1"/>
                </a:solidFill>
                <a:uFill>
                  <a:noFill/>
                </a:uFill>
                <a:hlinkClick r:id="rId3">
                  <a:extLst>
                    <a:ext uri="{A12FA001-AC4F-418D-AE19-62706E023703}">
                      <ahyp:hlinkClr xmlns:ahyp="http://schemas.microsoft.com/office/drawing/2018/hyperlinkcolor" val="tx"/>
                    </a:ext>
                  </a:extLst>
                </a:hlinkClick>
              </a:rPr>
              <a:t> </a:t>
            </a:r>
            <a:r>
              <a:rPr lang="en-US" sz="1100" u="sng">
                <a:solidFill>
                  <a:schemeClr val="hlink"/>
                </a:solidFill>
                <a:hlinkClick r:id="rId3"/>
              </a:rPr>
              <a:t>https://blueskies.nianet.org/competition/</a:t>
            </a:r>
            <a:r>
              <a:rPr lang="en-US" sz="1100">
                <a:solidFill>
                  <a:schemeClr val="dk1"/>
                </a:solidFill>
              </a:rPr>
              <a:t>.</a:t>
            </a: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rPr>
              <a:t>[2] Adobe Stock. "Rain Agriculture - Stock Images." Adobe Stock, 2024. Accessed April 2, 2025.</a:t>
            </a:r>
            <a:r>
              <a:rPr lang="en-US" sz="1100">
                <a:solidFill>
                  <a:schemeClr val="dk1"/>
                </a:solidFill>
                <a:uFill>
                  <a:noFill/>
                </a:uFill>
                <a:hlinkClick r:id="rId4">
                  <a:extLst>
                    <a:ext uri="{A12FA001-AC4F-418D-AE19-62706E023703}">
                      <ahyp:hlinkClr xmlns:ahyp="http://schemas.microsoft.com/office/drawing/2018/hyperlinkcolor" val="tx"/>
                    </a:ext>
                  </a:extLst>
                </a:hlinkClick>
              </a:rPr>
              <a:t> </a:t>
            </a:r>
            <a:r>
              <a:rPr lang="en-US" sz="1100" u="sng">
                <a:solidFill>
                  <a:schemeClr val="hlink"/>
                </a:solidFill>
                <a:hlinkClick r:id="rId4"/>
              </a:rPr>
              <a:t>https://stock.adobe.com/search/images?k=rain+agriculture</a:t>
            </a:r>
            <a:r>
              <a:rPr lang="en-US" sz="1100">
                <a:solidFill>
                  <a:schemeClr val="dk1"/>
                </a:solidFill>
              </a:rPr>
              <a:t>.</a:t>
            </a:r>
            <a:endParaRPr/>
          </a:p>
          <a:p>
            <a:pPr marL="0" lvl="0" indent="0" algn="l" rtl="0">
              <a:lnSpc>
                <a:spcPct val="115000"/>
              </a:lnSpc>
              <a:spcBef>
                <a:spcPts val="1200"/>
              </a:spcBef>
              <a:spcAft>
                <a:spcPts val="0"/>
              </a:spcAft>
              <a:buNone/>
            </a:pPr>
            <a:r>
              <a:rPr lang="en-US" sz="1100">
                <a:solidFill>
                  <a:schemeClr val="dk1"/>
                </a:solidFill>
              </a:rPr>
              <a:t>[3] Speedy Bee. (n.d.). “</a:t>
            </a:r>
            <a:r>
              <a:rPr lang="en-US" sz="1100" i="1">
                <a:solidFill>
                  <a:schemeClr val="dk1"/>
                </a:solidFill>
              </a:rPr>
              <a:t>BZGNSS BZ-251 GPS with 5883 Compass.”</a:t>
            </a:r>
            <a:r>
              <a:rPr lang="en-US" sz="1100">
                <a:solidFill>
                  <a:schemeClr val="dk1"/>
                </a:solidFill>
              </a:rPr>
              <a:t> Speedy Bee. Retrieved November 14, 2024, from</a:t>
            </a:r>
            <a:r>
              <a:rPr lang="en-US" sz="1100">
                <a:solidFill>
                  <a:schemeClr val="dk1"/>
                </a:solidFill>
                <a:uFill>
                  <a:noFill/>
                </a:uFill>
                <a:hlinkClick r:id="rId5">
                  <a:extLst>
                    <a:ext uri="{A12FA001-AC4F-418D-AE19-62706E023703}">
                      <ahyp:hlinkClr xmlns:ahyp="http://schemas.microsoft.com/office/drawing/2018/hyperlinkcolor" val="tx"/>
                    </a:ext>
                  </a:extLst>
                </a:hlinkClick>
              </a:rPr>
              <a:t> </a:t>
            </a:r>
            <a:r>
              <a:rPr lang="en-US" sz="1100" u="sng">
                <a:solidFill>
                  <a:schemeClr val="hlink"/>
                </a:solidFill>
                <a:hlinkClick r:id="rId5"/>
              </a:rPr>
              <a:t>https://www.speedybee.com/bzgnss-bz-251-gps-with-5883-compass/</a:t>
            </a:r>
            <a:endParaRPr sz="1100">
              <a:solidFill>
                <a:schemeClr val="dk1"/>
              </a:solidFill>
            </a:endParaRPr>
          </a:p>
          <a:p>
            <a:pPr marL="0" lvl="0" indent="0" algn="l" rtl="0">
              <a:lnSpc>
                <a:spcPct val="115000"/>
              </a:lnSpc>
              <a:spcBef>
                <a:spcPts val="1200"/>
              </a:spcBef>
              <a:spcAft>
                <a:spcPts val="0"/>
              </a:spcAft>
              <a:buNone/>
            </a:pPr>
            <a:r>
              <a:rPr lang="en-US" sz="1100">
                <a:solidFill>
                  <a:schemeClr val="dk1"/>
                </a:solidFill>
              </a:rPr>
              <a:t>[4] Holy Stone. (n.d.). “</a:t>
            </a:r>
            <a:r>
              <a:rPr lang="en-US" sz="1100" i="1">
                <a:solidFill>
                  <a:schemeClr val="dk1"/>
                </a:solidFill>
              </a:rPr>
              <a:t>Holy Stone Drone Remote ID Module</a:t>
            </a:r>
            <a:r>
              <a:rPr lang="en-US" sz="1100">
                <a:solidFill>
                  <a:schemeClr val="dk1"/>
                </a:solidFill>
              </a:rPr>
              <a:t>.” Holy Stone. Retrieved November 14, 2024, from</a:t>
            </a:r>
            <a:r>
              <a:rPr lang="en-US" sz="1100">
                <a:solidFill>
                  <a:schemeClr val="dk1"/>
                </a:solidFill>
                <a:uFill>
                  <a:noFill/>
                </a:uFill>
                <a:hlinkClick r:id="rId6">
                  <a:extLst>
                    <a:ext uri="{A12FA001-AC4F-418D-AE19-62706E023703}">
                      <ahyp:hlinkClr xmlns:ahyp="http://schemas.microsoft.com/office/drawing/2018/hyperlinkcolor" val="tx"/>
                    </a:ext>
                  </a:extLst>
                </a:hlinkClick>
              </a:rPr>
              <a:t> </a:t>
            </a:r>
            <a:r>
              <a:rPr lang="en-US" sz="1100" u="sng">
                <a:solidFill>
                  <a:schemeClr val="hlink"/>
                </a:solidFill>
                <a:hlinkClick r:id="rId6"/>
              </a:rPr>
              <a:t>https://store.holystone.com/products/holy-stone-drone-remote-id-module</a:t>
            </a:r>
            <a:endParaRPr sz="1100">
              <a:solidFill>
                <a:schemeClr val="dk1"/>
              </a:solidFill>
            </a:endParaRPr>
          </a:p>
          <a:p>
            <a:pPr marL="0" lvl="0" indent="0" algn="l" rtl="0">
              <a:lnSpc>
                <a:spcPct val="115000"/>
              </a:lnSpc>
              <a:spcBef>
                <a:spcPts val="1200"/>
              </a:spcBef>
              <a:spcAft>
                <a:spcPts val="0"/>
              </a:spcAft>
              <a:buNone/>
            </a:pPr>
            <a:r>
              <a:rPr lang="en-US" sz="1100">
                <a:solidFill>
                  <a:schemeClr val="dk1"/>
                </a:solidFill>
              </a:rPr>
              <a:t>[5] SpeedyBee. "SpeedyBee F405 V4 BLS 55A 30×30 FC &amp; ESC Stack." SpeedyBee, 2024. Accessed April 2, 2025.</a:t>
            </a:r>
            <a:r>
              <a:rPr lang="en-US" sz="1100">
                <a:solidFill>
                  <a:schemeClr val="dk1"/>
                </a:solidFill>
                <a:uFill>
                  <a:noFill/>
                </a:uFill>
                <a:hlinkClick r:id="rId7">
                  <a:extLst>
                    <a:ext uri="{A12FA001-AC4F-418D-AE19-62706E023703}">
                      <ahyp:hlinkClr xmlns:ahyp="http://schemas.microsoft.com/office/drawing/2018/hyperlinkcolor" val="tx"/>
                    </a:ext>
                  </a:extLst>
                </a:hlinkClick>
              </a:rPr>
              <a:t> </a:t>
            </a:r>
            <a:r>
              <a:rPr lang="en-US" sz="1100" u="sng">
                <a:solidFill>
                  <a:schemeClr val="hlink"/>
                </a:solidFill>
                <a:hlinkClick r:id="rId7"/>
              </a:rPr>
              <a:t>https://www.speedybee.com/speedybee-f405-v4-bls-55a-30x30-fc-esc-stack/#Parameters</a:t>
            </a:r>
            <a:r>
              <a:rPr lang="en-US" sz="1100">
                <a:solidFill>
                  <a:schemeClr val="dk1"/>
                </a:solidFill>
              </a:rPr>
              <a:t>.</a:t>
            </a:r>
            <a:endParaRPr sz="1100">
              <a:solidFill>
                <a:schemeClr val="dk1"/>
              </a:solidFill>
            </a:endParaRPr>
          </a:p>
          <a:p>
            <a:pPr marL="0" lvl="0" indent="0" algn="l" rtl="0">
              <a:lnSpc>
                <a:spcPct val="115000"/>
              </a:lnSpc>
              <a:spcBef>
                <a:spcPts val="1200"/>
              </a:spcBef>
              <a:spcAft>
                <a:spcPts val="1200"/>
              </a:spcAft>
              <a:buNone/>
            </a:pPr>
            <a:r>
              <a:rPr lang="en-US" sz="1100">
                <a:solidFill>
                  <a:srgbClr val="1C1D1D"/>
                </a:solidFill>
                <a:highlight>
                  <a:srgbClr val="FFFFFF"/>
                </a:highlight>
              </a:rPr>
              <a:t>[6] </a:t>
            </a:r>
            <a:r>
              <a:rPr lang="en-US" sz="1100">
                <a:solidFill>
                  <a:srgbClr val="1C1D1D"/>
                </a:solidFill>
              </a:rPr>
              <a:t>CaddxFPV. "Caddx Walnut Action Camera." CaddxFPV, 2024. </a:t>
            </a:r>
            <a:r>
              <a:rPr lang="en-US" sz="1100">
                <a:solidFill>
                  <a:srgbClr val="1C1D1D"/>
                </a:solidFill>
                <a:highlight>
                  <a:schemeClr val="lt1"/>
                </a:highlight>
              </a:rPr>
              <a:t>November 14, 2024</a:t>
            </a:r>
            <a:r>
              <a:rPr lang="en-US" sz="1100">
                <a:solidFill>
                  <a:srgbClr val="1C1D1D"/>
                </a:solidFill>
              </a:rPr>
              <a:t>. </a:t>
            </a:r>
            <a:r>
              <a:rPr lang="en-US" sz="1100" u="sng">
                <a:solidFill>
                  <a:schemeClr val="hlink"/>
                </a:solidFill>
                <a:hlinkClick r:id="rId8"/>
              </a:rPr>
              <a:t>https://caddxfpv.com/products/caddx-walnut-action-camera</a:t>
            </a:r>
            <a:r>
              <a:rPr lang="en-US" sz="1100">
                <a:solidFill>
                  <a:srgbClr val="1C1D1D"/>
                </a:solidFill>
              </a:rPr>
              <a:t>.</a:t>
            </a:r>
            <a:endParaRPr sz="1100">
              <a:solidFill>
                <a:srgbClr val="1C1D1D"/>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
        <p:nvSpPr>
          <p:cNvPr id="391" name="Google Shape;391;p47"/>
          <p:cNvSpPr txBox="1"/>
          <p:nvPr/>
        </p:nvSpPr>
        <p:spPr>
          <a:xfrm>
            <a:off x="2045594" y="4189867"/>
            <a:ext cx="5095200" cy="4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4400"/>
          </a:p>
        </p:txBody>
      </p:sp>
      <p:pic>
        <p:nvPicPr>
          <p:cNvPr id="392" name="Google Shape;392;p47"/>
          <p:cNvPicPr preferRelativeResize="0"/>
          <p:nvPr/>
        </p:nvPicPr>
        <p:blipFill rotWithShape="1">
          <a:blip r:embed="rId3">
            <a:alphaModFix/>
          </a:blip>
          <a:srcRect r="46276"/>
          <a:stretch/>
        </p:blipFill>
        <p:spPr>
          <a:xfrm>
            <a:off x="2081113" y="672575"/>
            <a:ext cx="4981768" cy="873730"/>
          </a:xfrm>
          <a:prstGeom prst="rect">
            <a:avLst/>
          </a:prstGeom>
          <a:noFill/>
          <a:ln>
            <a:noFill/>
          </a:ln>
        </p:spPr>
      </p:pic>
      <p:pic>
        <p:nvPicPr>
          <p:cNvPr id="393" name="Google Shape;393;p47"/>
          <p:cNvPicPr preferRelativeResize="0"/>
          <p:nvPr/>
        </p:nvPicPr>
        <p:blipFill rotWithShape="1">
          <a:blip r:embed="rId4">
            <a:alphaModFix/>
          </a:blip>
          <a:srcRect/>
          <a:stretch/>
        </p:blipFill>
        <p:spPr>
          <a:xfrm>
            <a:off x="3633526" y="1446844"/>
            <a:ext cx="1876945" cy="1726234"/>
          </a:xfrm>
          <a:prstGeom prst="rect">
            <a:avLst/>
          </a:prstGeom>
          <a:noFill/>
          <a:ln>
            <a:noFill/>
          </a:ln>
        </p:spPr>
      </p:pic>
      <p:sp>
        <p:nvSpPr>
          <p:cNvPr id="394" name="Google Shape;394;p47"/>
          <p:cNvSpPr txBox="1"/>
          <p:nvPr/>
        </p:nvSpPr>
        <p:spPr>
          <a:xfrm>
            <a:off x="1475688" y="3533375"/>
            <a:ext cx="6192600"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600">
                <a:solidFill>
                  <a:schemeClr val="dk1"/>
                </a:solidFill>
              </a:rPr>
              <a:t>Thank you</a:t>
            </a:r>
            <a:endParaRPr sz="46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8"/>
          <p:cNvSpPr txBox="1">
            <a:spLocks noGrp="1"/>
          </p:cNvSpPr>
          <p:nvPr>
            <p:ph type="title"/>
          </p:nvPr>
        </p:nvSpPr>
        <p:spPr>
          <a:xfrm>
            <a:off x="893261" y="2043756"/>
            <a:ext cx="7357500" cy="528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360"/>
              <a:t>Questions</a:t>
            </a:r>
            <a:endParaRPr sz="4360"/>
          </a:p>
        </p:txBody>
      </p:sp>
      <p:sp>
        <p:nvSpPr>
          <p:cNvPr id="400" name="Google Shape;400;p4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p:nvPr/>
        </p:nvSpPr>
        <p:spPr>
          <a:xfrm>
            <a:off x="7971000" y="3844700"/>
            <a:ext cx="919500" cy="900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 name="Google Shape;128;p17"/>
          <p:cNvSpPr txBox="1">
            <a:spLocks noGrp="1"/>
          </p:cNvSpPr>
          <p:nvPr>
            <p:ph type="title"/>
          </p:nvPr>
        </p:nvSpPr>
        <p:spPr>
          <a:xfrm>
            <a:off x="2767201" y="503400"/>
            <a:ext cx="36096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Motivation</a:t>
            </a:r>
            <a:endParaRPr/>
          </a:p>
        </p:txBody>
      </p:sp>
      <p:sp>
        <p:nvSpPr>
          <p:cNvPr id="129" name="Google Shape;129;p17"/>
          <p:cNvSpPr txBox="1">
            <a:spLocks noGrp="1"/>
          </p:cNvSpPr>
          <p:nvPr>
            <p:ph type="body" idx="1"/>
          </p:nvPr>
        </p:nvSpPr>
        <p:spPr>
          <a:xfrm>
            <a:off x="5440050" y="1351225"/>
            <a:ext cx="3722100" cy="2942400"/>
          </a:xfrm>
          <a:prstGeom prst="rect">
            <a:avLst/>
          </a:prstGeom>
        </p:spPr>
        <p:txBody>
          <a:bodyPr spcFirstLastPara="1" wrap="square" lIns="91425" tIns="45700" rIns="91425" bIns="45700" anchor="t" anchorCtr="0">
            <a:normAutofit lnSpcReduction="10000"/>
          </a:bodyPr>
          <a:lstStyle/>
          <a:p>
            <a:pPr marL="457200" lvl="0" indent="-298608" algn="l" rtl="0">
              <a:lnSpc>
                <a:spcPct val="70000"/>
              </a:lnSpc>
              <a:spcBef>
                <a:spcPts val="1000"/>
              </a:spcBef>
              <a:spcAft>
                <a:spcPts val="0"/>
              </a:spcAft>
              <a:buSzPts val="1103"/>
              <a:buChar char="•"/>
            </a:pPr>
            <a:r>
              <a:rPr lang="en-US" sz="2027"/>
              <a:t>Mitigation of farm equipment risks and damages</a:t>
            </a:r>
            <a:endParaRPr sz="2027"/>
          </a:p>
          <a:p>
            <a:pPr marL="457200" lvl="0" indent="-298608" algn="l" rtl="0">
              <a:lnSpc>
                <a:spcPct val="70000"/>
              </a:lnSpc>
              <a:spcBef>
                <a:spcPts val="1000"/>
              </a:spcBef>
              <a:spcAft>
                <a:spcPts val="0"/>
              </a:spcAft>
              <a:buSzPts val="1103"/>
              <a:buChar char="•"/>
            </a:pPr>
            <a:r>
              <a:rPr lang="en-US" sz="2027"/>
              <a:t>Increase in field surveillance efficiency</a:t>
            </a:r>
            <a:endParaRPr sz="1935"/>
          </a:p>
          <a:p>
            <a:pPr marL="457200" lvl="0" indent="-298608" algn="l" rtl="0">
              <a:lnSpc>
                <a:spcPct val="70000"/>
              </a:lnSpc>
              <a:spcBef>
                <a:spcPts val="1000"/>
              </a:spcBef>
              <a:spcAft>
                <a:spcPts val="0"/>
              </a:spcAft>
              <a:buSzPts val="1103"/>
              <a:buChar char="•"/>
            </a:pPr>
            <a:r>
              <a:rPr lang="en-US" sz="2027"/>
              <a:t>Optimization of field management and crop health monitoring</a:t>
            </a:r>
            <a:endParaRPr sz="2027"/>
          </a:p>
          <a:p>
            <a:pPr marL="457200" lvl="0" indent="-298608" algn="l" rtl="0">
              <a:lnSpc>
                <a:spcPct val="70000"/>
              </a:lnSpc>
              <a:spcBef>
                <a:spcPts val="1000"/>
              </a:spcBef>
              <a:spcAft>
                <a:spcPts val="0"/>
              </a:spcAft>
              <a:buSzPts val="1103"/>
              <a:buChar char="•"/>
            </a:pPr>
            <a:r>
              <a:rPr lang="en-US" sz="2027"/>
              <a:t>Generation of comprehensive field and crop maps </a:t>
            </a:r>
            <a:endParaRPr sz="2027"/>
          </a:p>
        </p:txBody>
      </p:sp>
      <p:sp>
        <p:nvSpPr>
          <p:cNvPr id="130" name="Google Shape;130;p17"/>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pic>
        <p:nvPicPr>
          <p:cNvPr id="131" name="Google Shape;131;p17"/>
          <p:cNvPicPr preferRelativeResize="0"/>
          <p:nvPr/>
        </p:nvPicPr>
        <p:blipFill>
          <a:blip r:embed="rId3">
            <a:alphaModFix/>
          </a:blip>
          <a:stretch>
            <a:fillRect/>
          </a:stretch>
        </p:blipFill>
        <p:spPr>
          <a:xfrm>
            <a:off x="557450" y="1304525"/>
            <a:ext cx="4882600" cy="3035800"/>
          </a:xfrm>
          <a:prstGeom prst="rect">
            <a:avLst/>
          </a:prstGeom>
          <a:noFill/>
          <a:ln>
            <a:noFill/>
          </a:ln>
        </p:spPr>
      </p:pic>
      <p:sp>
        <p:nvSpPr>
          <p:cNvPr id="132" name="Google Shape;132;p17"/>
          <p:cNvSpPr txBox="1"/>
          <p:nvPr/>
        </p:nvSpPr>
        <p:spPr>
          <a:xfrm>
            <a:off x="557450" y="1304525"/>
            <a:ext cx="774600" cy="5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lt1"/>
                </a:solidFill>
              </a:rPr>
              <a:t>[2]</a:t>
            </a:r>
            <a:endParaRPr sz="20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Mission Statement</a:t>
            </a:r>
            <a:endParaRPr/>
          </a:p>
        </p:txBody>
      </p:sp>
      <p:sp>
        <p:nvSpPr>
          <p:cNvPr id="138" name="Google Shape;138;p18"/>
          <p:cNvSpPr txBox="1">
            <a:spLocks noGrp="1"/>
          </p:cNvSpPr>
          <p:nvPr>
            <p:ph type="body" idx="1"/>
          </p:nvPr>
        </p:nvSpPr>
        <p:spPr>
          <a:xfrm>
            <a:off x="982050" y="1392450"/>
            <a:ext cx="7179900" cy="2271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2100" i="1"/>
              <a:t>The Future Flyers of America will design a lightweight, battery powered hexacopter UAV that will be used to assist farmers </a:t>
            </a:r>
            <a:r>
              <a:rPr lang="en-US" sz="2100" i="1">
                <a:highlight>
                  <a:schemeClr val="lt1"/>
                </a:highlight>
              </a:rPr>
              <a:t>with </a:t>
            </a:r>
            <a:r>
              <a:rPr lang="en-US" sz="2100" b="1" i="1">
                <a:highlight>
                  <a:schemeClr val="lt1"/>
                </a:highlight>
              </a:rPr>
              <a:t>pinpointing hazardous field conditions </a:t>
            </a:r>
            <a:r>
              <a:rPr lang="en-US" sz="2100" b="1" i="1"/>
              <a:t>after </a:t>
            </a:r>
            <a:r>
              <a:rPr lang="en-US" sz="2100" b="1" i="1">
                <a:highlight>
                  <a:schemeClr val="lt1"/>
                </a:highlight>
              </a:rPr>
              <a:t>severe weather</a:t>
            </a:r>
            <a:r>
              <a:rPr lang="en-US" sz="2100" i="1">
                <a:highlight>
                  <a:schemeClr val="lt1"/>
                </a:highlight>
              </a:rPr>
              <a:t>. </a:t>
            </a:r>
            <a:r>
              <a:rPr lang="en-US" sz="2100" i="1"/>
              <a:t>This entails supporting a single payload while collecting overhead images of the field and completing post-flight data processing.</a:t>
            </a:r>
            <a:endParaRPr sz="2100" i="1"/>
          </a:p>
        </p:txBody>
      </p:sp>
      <p:sp>
        <p:nvSpPr>
          <p:cNvPr id="139" name="Google Shape;139;p18"/>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Project Design Constraints</a:t>
            </a:r>
            <a:endParaRPr/>
          </a:p>
        </p:txBody>
      </p:sp>
      <p:sp>
        <p:nvSpPr>
          <p:cNvPr id="145" name="Google Shape;145;p19"/>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
        <p:nvSpPr>
          <p:cNvPr id="146" name="Google Shape;146;p19"/>
          <p:cNvSpPr txBox="1"/>
          <p:nvPr/>
        </p:nvSpPr>
        <p:spPr>
          <a:xfrm>
            <a:off x="429175" y="1025550"/>
            <a:ext cx="7653000" cy="309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US" sz="1600">
                <a:solidFill>
                  <a:schemeClr val="dk1"/>
                </a:solidFill>
              </a:rPr>
              <a:t> The Field Falcon shall</a:t>
            </a:r>
            <a:endParaRPr sz="1600">
              <a:solidFill>
                <a:schemeClr val="dk1"/>
              </a:solidFill>
            </a:endParaRPr>
          </a:p>
          <a:p>
            <a:pPr marL="457200" lvl="0" indent="-330200" algn="l" rtl="0">
              <a:lnSpc>
                <a:spcPct val="100000"/>
              </a:lnSpc>
              <a:spcBef>
                <a:spcPts val="500"/>
              </a:spcBef>
              <a:spcAft>
                <a:spcPts val="0"/>
              </a:spcAft>
              <a:buClr>
                <a:schemeClr val="dk1"/>
              </a:buClr>
              <a:buSzPts val="1600"/>
              <a:buChar char="●"/>
            </a:pPr>
            <a:r>
              <a:rPr lang="en-US" sz="1600">
                <a:solidFill>
                  <a:schemeClr val="dk1"/>
                </a:solidFill>
              </a:rPr>
              <a:t>Not be a quad-rotor design</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Fit in the trunk a regular car sedan when disassembled</a:t>
            </a:r>
            <a:endParaRPr sz="1600">
              <a:solidFill>
                <a:schemeClr val="dk1"/>
              </a:solidFill>
            </a:endParaRPr>
          </a:p>
          <a:p>
            <a:pPr marL="1371600" lvl="1" indent="-330200" algn="l" rtl="0">
              <a:lnSpc>
                <a:spcPct val="100000"/>
              </a:lnSpc>
              <a:spcBef>
                <a:spcPts val="0"/>
              </a:spcBef>
              <a:spcAft>
                <a:spcPts val="0"/>
              </a:spcAft>
              <a:buClr>
                <a:schemeClr val="dk1"/>
              </a:buClr>
              <a:buSzPts val="1600"/>
              <a:buChar char="○"/>
            </a:pPr>
            <a:r>
              <a:rPr lang="en-US" sz="1600">
                <a:solidFill>
                  <a:schemeClr val="dk1"/>
                </a:solidFill>
              </a:rPr>
              <a:t>Dimensions: 5 ft by 3 ft by 2 ft</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Have real time communication with the ground station</a:t>
            </a:r>
            <a:endParaRPr sz="1600">
              <a:solidFill>
                <a:schemeClr val="dk1"/>
              </a:solidFill>
            </a:endParaRPr>
          </a:p>
          <a:p>
            <a:pPr marL="1371600" lvl="1" indent="-330200" algn="l" rtl="0">
              <a:lnSpc>
                <a:spcPct val="100000"/>
              </a:lnSpc>
              <a:spcBef>
                <a:spcPts val="0"/>
              </a:spcBef>
              <a:spcAft>
                <a:spcPts val="0"/>
              </a:spcAft>
              <a:buClr>
                <a:schemeClr val="dk1"/>
              </a:buClr>
              <a:buSzPts val="1600"/>
              <a:buChar char="○"/>
            </a:pPr>
            <a:r>
              <a:rPr lang="en-US" sz="1600">
                <a:solidFill>
                  <a:schemeClr val="dk1"/>
                </a:solidFill>
              </a:rPr>
              <a:t>Shall be controlled by operating pilot</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Be flown in line of sight </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Be built and manufactured by the team from scratch </a:t>
            </a:r>
            <a:endParaRPr sz="1600">
              <a:solidFill>
                <a:schemeClr val="dk1"/>
              </a:solidFill>
            </a:endParaRPr>
          </a:p>
          <a:p>
            <a:pPr marL="1371600" lvl="1" indent="-330200" algn="l" rtl="0">
              <a:lnSpc>
                <a:spcPct val="100000"/>
              </a:lnSpc>
              <a:spcBef>
                <a:spcPts val="0"/>
              </a:spcBef>
              <a:spcAft>
                <a:spcPts val="0"/>
              </a:spcAft>
              <a:buClr>
                <a:schemeClr val="dk1"/>
              </a:buClr>
              <a:buSzPts val="1600"/>
              <a:buChar char="○"/>
            </a:pPr>
            <a:r>
              <a:rPr lang="en-US" sz="1600">
                <a:solidFill>
                  <a:schemeClr val="dk1"/>
                </a:solidFill>
              </a:rPr>
              <a:t>Shall not be a modified version of an existing multi-rotor vehicle</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Be assembled and operated by a maximum of 2 people</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Be battery operated and powered</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US" sz="1600">
                <a:solidFill>
                  <a:schemeClr val="dk1"/>
                </a:solidFill>
              </a:rPr>
              <a:t>Broadcast Remote ID</a:t>
            </a:r>
            <a:endParaRPr sz="16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Budget</a:t>
            </a:r>
            <a:endParaRPr/>
          </a:p>
        </p:txBody>
      </p:sp>
      <p:sp>
        <p:nvSpPr>
          <p:cNvPr id="152" name="Google Shape;152;p20"/>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
        <p:nvSpPr>
          <p:cNvPr id="153" name="Google Shape;153;p20"/>
          <p:cNvSpPr/>
          <p:nvPr/>
        </p:nvSpPr>
        <p:spPr>
          <a:xfrm>
            <a:off x="7768150" y="3817075"/>
            <a:ext cx="1150800" cy="92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154" name="Google Shape;154;p20"/>
          <p:cNvGraphicFramePr/>
          <p:nvPr/>
        </p:nvGraphicFramePr>
        <p:xfrm>
          <a:off x="281225" y="1096825"/>
          <a:ext cx="3000000" cy="3000000"/>
        </p:xfrm>
        <a:graphic>
          <a:graphicData uri="http://schemas.openxmlformats.org/drawingml/2006/table">
            <a:tbl>
              <a:tblPr>
                <a:noFill/>
                <a:tableStyleId>{275EB8D4-65F0-44F2-AD2F-69DD1F7DCB75}</a:tableStyleId>
              </a:tblPr>
              <a:tblGrid>
                <a:gridCol w="1098925">
                  <a:extLst>
                    <a:ext uri="{9D8B030D-6E8A-4147-A177-3AD203B41FA5}">
                      <a16:colId xmlns:a16="http://schemas.microsoft.com/office/drawing/2014/main" val="20000"/>
                    </a:ext>
                  </a:extLst>
                </a:gridCol>
                <a:gridCol w="2124575">
                  <a:extLst>
                    <a:ext uri="{9D8B030D-6E8A-4147-A177-3AD203B41FA5}">
                      <a16:colId xmlns:a16="http://schemas.microsoft.com/office/drawing/2014/main" val="20001"/>
                    </a:ext>
                  </a:extLst>
                </a:gridCol>
                <a:gridCol w="1345275">
                  <a:extLst>
                    <a:ext uri="{9D8B030D-6E8A-4147-A177-3AD203B41FA5}">
                      <a16:colId xmlns:a16="http://schemas.microsoft.com/office/drawing/2014/main" val="20002"/>
                    </a:ext>
                  </a:extLst>
                </a:gridCol>
              </a:tblGrid>
              <a:tr h="200025">
                <a:tc>
                  <a:txBody>
                    <a:bodyPr/>
                    <a:lstStyle/>
                    <a:p>
                      <a:pPr marL="0" lvl="0" indent="0" algn="ctr" rtl="0">
                        <a:lnSpc>
                          <a:spcPct val="115000"/>
                        </a:lnSpc>
                        <a:spcBef>
                          <a:spcPts val="0"/>
                        </a:spcBef>
                        <a:spcAft>
                          <a:spcPts val="0"/>
                        </a:spcAft>
                        <a:buNone/>
                      </a:pPr>
                      <a:r>
                        <a:rPr lang="en-US" sz="1000" b="1"/>
                        <a:t>Element</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000" b="1"/>
                        <a:t>Description</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000" b="1"/>
                        <a:t>Cost Estimate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US" sz="1000"/>
                        <a:t>Camera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CADDXFPV Walnut Action Camera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$142.00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US" sz="1000"/>
                        <a:t>Airframe Materials</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Carbon Fiber, ABS plastic</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$300.00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US" sz="1000"/>
                        <a:t>Motors</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SunnySky V3506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$227.94</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US" sz="1000"/>
                        <a:t>Battery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4S LiPo Battery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a:t>Found in Design Shop</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US" sz="1000"/>
                        <a:t>Propellers</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Eolo Carbon Fiber Reinforced Nylon</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$41.94</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33375">
                <a:tc>
                  <a:txBody>
                    <a:bodyPr/>
                    <a:lstStyle/>
                    <a:p>
                      <a:pPr marL="0" lvl="0" indent="0" algn="l" rtl="0">
                        <a:lnSpc>
                          <a:spcPct val="115000"/>
                        </a:lnSpc>
                        <a:spcBef>
                          <a:spcPts val="0"/>
                        </a:spcBef>
                        <a:spcAft>
                          <a:spcPts val="0"/>
                        </a:spcAft>
                        <a:buNone/>
                      </a:pPr>
                      <a:r>
                        <a:rPr lang="en-US" sz="1000"/>
                        <a:t>Flight Controller</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SpeedyBee F405 V4 BLS 55A 30x30 FC&amp;ESC Stack</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$65.99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US" sz="1000"/>
                        <a:t>GPS</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BZGNSS BZ-251 From Speed Bee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$20.99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US" sz="1000"/>
                        <a:t>Remote ID</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Holy Stone Drone Remote ID Module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$39.99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US" sz="1000"/>
                        <a:t>4-in-1 ESC Module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t>SpeedyBee 55A BLHeli_S 4-in-1 ESC - 30x30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000"/>
                        <a:t>$41.99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00025">
                <a:tc gridSpan="2">
                  <a:txBody>
                    <a:bodyPr/>
                    <a:lstStyle/>
                    <a:p>
                      <a:pPr marL="0" lvl="0" indent="0" algn="ctr" rtl="0">
                        <a:lnSpc>
                          <a:spcPct val="115000"/>
                        </a:lnSpc>
                        <a:spcBef>
                          <a:spcPts val="0"/>
                        </a:spcBef>
                        <a:spcAft>
                          <a:spcPts val="0"/>
                        </a:spcAft>
                        <a:buNone/>
                      </a:pPr>
                      <a:r>
                        <a:rPr lang="en-US" sz="1000"/>
                        <a:t>Total</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1000">
                          <a:solidFill>
                            <a:schemeClr val="dk1"/>
                          </a:solidFill>
                        </a:rPr>
                        <a:t>$880.87</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55" name="Google Shape;155;p20"/>
          <p:cNvSpPr txBox="1"/>
          <p:nvPr/>
        </p:nvSpPr>
        <p:spPr>
          <a:xfrm>
            <a:off x="215975" y="3984600"/>
            <a:ext cx="4634100" cy="9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rPr>
              <a:t>The $119.13 remaining are held in reserve in case one of the components breaks out of warranty as well as to account for taxes and shipping costs. We hope to lower material cost through parts available in senior design shop. </a:t>
            </a:r>
            <a:endParaRPr sz="1000">
              <a:solidFill>
                <a:schemeClr val="dk1"/>
              </a:solidFill>
            </a:endParaRPr>
          </a:p>
        </p:txBody>
      </p:sp>
      <p:pic>
        <p:nvPicPr>
          <p:cNvPr id="156" name="Google Shape;156;p20" title="Chart"/>
          <p:cNvPicPr preferRelativeResize="0"/>
          <p:nvPr/>
        </p:nvPicPr>
        <p:blipFill>
          <a:blip r:embed="rId3">
            <a:alphaModFix/>
          </a:blip>
          <a:stretch>
            <a:fillRect/>
          </a:stretch>
        </p:blipFill>
        <p:spPr>
          <a:xfrm>
            <a:off x="4983000" y="1096831"/>
            <a:ext cx="3989199" cy="24666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p:nvPr/>
        </p:nvSpPr>
        <p:spPr>
          <a:xfrm>
            <a:off x="7820725" y="3853825"/>
            <a:ext cx="1120200" cy="85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 name="Google Shape;162;p21"/>
          <p:cNvSpPr txBox="1">
            <a:spLocks noGrp="1"/>
          </p:cNvSpPr>
          <p:nvPr>
            <p:ph type="title"/>
          </p:nvPr>
        </p:nvSpPr>
        <p:spPr>
          <a:xfrm>
            <a:off x="893261" y="3648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Bill of Materials</a:t>
            </a:r>
            <a:endParaRPr/>
          </a:p>
        </p:txBody>
      </p:sp>
      <p:sp>
        <p:nvSpPr>
          <p:cNvPr id="163" name="Google Shape;163;p21"/>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graphicFrame>
        <p:nvGraphicFramePr>
          <p:cNvPr id="164" name="Google Shape;164;p21"/>
          <p:cNvGraphicFramePr/>
          <p:nvPr/>
        </p:nvGraphicFramePr>
        <p:xfrm>
          <a:off x="481775" y="859025"/>
          <a:ext cx="3000000" cy="3000000"/>
        </p:xfrm>
        <a:graphic>
          <a:graphicData uri="http://schemas.openxmlformats.org/drawingml/2006/table">
            <a:tbl>
              <a:tblPr>
                <a:noFill/>
                <a:tableStyleId>{275EB8D4-65F0-44F2-AD2F-69DD1F7DCB75}</a:tableStyleId>
              </a:tblPr>
              <a:tblGrid>
                <a:gridCol w="918425">
                  <a:extLst>
                    <a:ext uri="{9D8B030D-6E8A-4147-A177-3AD203B41FA5}">
                      <a16:colId xmlns:a16="http://schemas.microsoft.com/office/drawing/2014/main" val="20000"/>
                    </a:ext>
                  </a:extLst>
                </a:gridCol>
                <a:gridCol w="2403025">
                  <a:extLst>
                    <a:ext uri="{9D8B030D-6E8A-4147-A177-3AD203B41FA5}">
                      <a16:colId xmlns:a16="http://schemas.microsoft.com/office/drawing/2014/main" val="20001"/>
                    </a:ext>
                  </a:extLst>
                </a:gridCol>
                <a:gridCol w="1258100">
                  <a:extLst>
                    <a:ext uri="{9D8B030D-6E8A-4147-A177-3AD203B41FA5}">
                      <a16:colId xmlns:a16="http://schemas.microsoft.com/office/drawing/2014/main" val="20002"/>
                    </a:ext>
                  </a:extLst>
                </a:gridCol>
                <a:gridCol w="1258100">
                  <a:extLst>
                    <a:ext uri="{9D8B030D-6E8A-4147-A177-3AD203B41FA5}">
                      <a16:colId xmlns:a16="http://schemas.microsoft.com/office/drawing/2014/main" val="20003"/>
                    </a:ext>
                  </a:extLst>
                </a:gridCol>
                <a:gridCol w="1258100">
                  <a:extLst>
                    <a:ext uri="{9D8B030D-6E8A-4147-A177-3AD203B41FA5}">
                      <a16:colId xmlns:a16="http://schemas.microsoft.com/office/drawing/2014/main" val="20004"/>
                    </a:ext>
                  </a:extLst>
                </a:gridCol>
                <a:gridCol w="1258100">
                  <a:extLst>
                    <a:ext uri="{9D8B030D-6E8A-4147-A177-3AD203B41FA5}">
                      <a16:colId xmlns:a16="http://schemas.microsoft.com/office/drawing/2014/main" val="20005"/>
                    </a:ext>
                  </a:extLst>
                </a:gridCol>
              </a:tblGrid>
              <a:tr h="199925">
                <a:tc>
                  <a:txBody>
                    <a:bodyPr/>
                    <a:lstStyle/>
                    <a:p>
                      <a:pPr marL="0" lvl="0" indent="0" algn="l" rtl="0">
                        <a:lnSpc>
                          <a:spcPct val="115000"/>
                        </a:lnSpc>
                        <a:spcBef>
                          <a:spcPts val="0"/>
                        </a:spcBef>
                        <a:spcAft>
                          <a:spcPts val="0"/>
                        </a:spcAft>
                        <a:buNone/>
                      </a:pPr>
                      <a:r>
                        <a:rPr lang="en-US" sz="1000"/>
                        <a:t>Subsystem</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1000"/>
                        <a:t>Component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1000"/>
                        <a:t>Construction</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1000"/>
                        <a:t>Quantity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1000"/>
                        <a:t>Unit Cost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l" rtl="0">
                        <a:lnSpc>
                          <a:spcPct val="115000"/>
                        </a:lnSpc>
                        <a:spcBef>
                          <a:spcPts val="0"/>
                        </a:spcBef>
                        <a:spcAft>
                          <a:spcPts val="0"/>
                        </a:spcAft>
                        <a:buNone/>
                      </a:pPr>
                      <a:r>
                        <a:rPr lang="en-US" sz="1000"/>
                        <a:t>Total Cost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00350">
                <a:tc rowSpan="2">
                  <a:txBody>
                    <a:bodyPr/>
                    <a:lstStyle/>
                    <a:p>
                      <a:pPr marL="0" lvl="0" indent="0" algn="ctr" rtl="0">
                        <a:lnSpc>
                          <a:spcPct val="115000"/>
                        </a:lnSpc>
                        <a:spcBef>
                          <a:spcPts val="0"/>
                        </a:spcBef>
                        <a:spcAft>
                          <a:spcPts val="0"/>
                        </a:spcAft>
                        <a:buNone/>
                      </a:pPr>
                      <a:r>
                        <a:rPr lang="en-US" sz="1000"/>
                        <a:t>Payload</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CADDXFPV Walnut Action Camera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solidFill>
                            <a:srgbClr val="1F1F1F"/>
                          </a:solidFill>
                        </a:rPr>
                        <a:t>CADDXFPV</a:t>
                      </a:r>
                      <a:endParaRPr sz="1000">
                        <a:solidFill>
                          <a:srgbClr val="1F1F1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$142.00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$142.00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19992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Battery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363525">
                <a:tc rowSpan="3">
                  <a:txBody>
                    <a:bodyPr/>
                    <a:lstStyle/>
                    <a:p>
                      <a:pPr marL="0" lvl="0" indent="0" algn="ctr" rtl="0">
                        <a:lnSpc>
                          <a:spcPct val="115000"/>
                        </a:lnSpc>
                        <a:spcBef>
                          <a:spcPts val="0"/>
                        </a:spcBef>
                        <a:spcAft>
                          <a:spcPts val="0"/>
                        </a:spcAft>
                        <a:buNone/>
                      </a:pPr>
                      <a:r>
                        <a:rPr lang="en-US" sz="1000"/>
                        <a:t>Structure</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Ultra-Strength Lightweight Carbon Fiber Tube .86"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McMaster-Carr</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$121.56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$243.12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19992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ABS Filiment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$56.88</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$56.88</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4"/>
                  </a:ext>
                </a:extLst>
              </a:tr>
              <a:tr h="19992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Fasteners</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US" sz="1000"/>
                        <a:t>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5"/>
                  </a:ext>
                </a:extLst>
              </a:tr>
              <a:tr h="429075">
                <a:tc rowSpan="3">
                  <a:txBody>
                    <a:bodyPr/>
                    <a:lstStyle/>
                    <a:p>
                      <a:pPr marL="0" lvl="0" indent="0" algn="ctr" rtl="0">
                        <a:lnSpc>
                          <a:spcPct val="115000"/>
                        </a:lnSpc>
                        <a:spcBef>
                          <a:spcPts val="0"/>
                        </a:spcBef>
                        <a:spcAft>
                          <a:spcPts val="0"/>
                        </a:spcAft>
                        <a:buNone/>
                      </a:pPr>
                      <a:r>
                        <a:rPr lang="en-US" sz="1000"/>
                        <a:t>Controls</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Flight Controller SpeedyBee F405 V4 BLS 55A 30x30 FC&amp;ESC Stack</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Speed Bee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$65.99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$65.99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6"/>
                  </a:ext>
                </a:extLst>
              </a:tr>
              <a:tr h="34327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GPS BZGNSS BZ-251 From Speed Bee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Speed Bee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$20.99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$20.99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7"/>
                  </a:ext>
                </a:extLst>
              </a:tr>
              <a:tr h="36352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Remote ID Holy Stone Drone Remote ID Module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Holy Stone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$39.99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US" sz="1000"/>
                        <a:t>$39.99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8"/>
                  </a:ext>
                </a:extLst>
              </a:tr>
              <a:tr h="199925">
                <a:tc rowSpan="3">
                  <a:txBody>
                    <a:bodyPr/>
                    <a:lstStyle/>
                    <a:p>
                      <a:pPr marL="0" lvl="0" indent="0" algn="ctr" rtl="0">
                        <a:lnSpc>
                          <a:spcPct val="115000"/>
                        </a:lnSpc>
                        <a:spcBef>
                          <a:spcPts val="0"/>
                        </a:spcBef>
                        <a:spcAft>
                          <a:spcPts val="0"/>
                        </a:spcAft>
                        <a:buNone/>
                      </a:pPr>
                      <a:r>
                        <a:rPr lang="en-US" sz="1000"/>
                        <a:t>Propulsion</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Motor SunnySky V3506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Sunny Sky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$37.99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$227.94</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9"/>
                  </a:ext>
                </a:extLst>
              </a:tr>
              <a:tr h="36352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Propellor Eolo Carbon Fiber Reinforced Nylon</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Eolo</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$13.99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$41.97</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10"/>
                  </a:ext>
                </a:extLst>
              </a:tr>
              <a:tr h="363525">
                <a:tc vMerge="1">
                  <a:txBody>
                    <a:bodyPr/>
                    <a:lstStyle/>
                    <a:p>
                      <a:endParaRPr lang="en-US"/>
                    </a:p>
                  </a:txBody>
                  <a:tcPr/>
                </a:tc>
                <a:tc>
                  <a:txBody>
                    <a:bodyPr/>
                    <a:lstStyle/>
                    <a:p>
                      <a:pPr marL="0" lvl="0" indent="0" algn="ctr" rtl="0">
                        <a:lnSpc>
                          <a:spcPct val="115000"/>
                        </a:lnSpc>
                        <a:spcBef>
                          <a:spcPts val="0"/>
                        </a:spcBef>
                        <a:spcAft>
                          <a:spcPts val="0"/>
                        </a:spcAft>
                        <a:buNone/>
                      </a:pPr>
                      <a:r>
                        <a:rPr lang="en-US" sz="1000"/>
                        <a:t>SpeedyBee 55A BLHeli_S 4-in-1 ESC - 30x30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Speed Bee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$41.99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US" sz="1000"/>
                        <a:t>$41.99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11"/>
                  </a:ext>
                </a:extLst>
              </a:tr>
              <a:tr h="199925">
                <a:tc gridSpan="5">
                  <a:txBody>
                    <a:bodyPr/>
                    <a:lstStyle/>
                    <a:p>
                      <a:pPr marL="0" lvl="0" indent="0" algn="ctr" rtl="0">
                        <a:lnSpc>
                          <a:spcPct val="115000"/>
                        </a:lnSpc>
                        <a:spcBef>
                          <a:spcPts val="0"/>
                        </a:spcBef>
                        <a:spcAft>
                          <a:spcPts val="0"/>
                        </a:spcAft>
                        <a:buNone/>
                      </a:pPr>
                      <a:r>
                        <a:rPr lang="en-US" sz="1000"/>
                        <a:t>Total</a:t>
                      </a:r>
                      <a:endParaRPr sz="1000"/>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US" sz="1000"/>
                        <a:t>$880.87</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p:nvPr/>
        </p:nvSpPr>
        <p:spPr>
          <a:xfrm>
            <a:off x="7913525" y="3844700"/>
            <a:ext cx="977100" cy="871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22"/>
          <p:cNvSpPr txBox="1">
            <a:spLocks noGrp="1"/>
          </p:cNvSpPr>
          <p:nvPr>
            <p:ph type="title"/>
          </p:nvPr>
        </p:nvSpPr>
        <p:spPr>
          <a:xfrm>
            <a:off x="893261" y="500456"/>
            <a:ext cx="7357500" cy="528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Surveillance Goals</a:t>
            </a:r>
            <a:endParaRPr/>
          </a:p>
        </p:txBody>
      </p:sp>
      <p:sp>
        <p:nvSpPr>
          <p:cNvPr id="171" name="Google Shape;171;p22"/>
          <p:cNvSpPr txBox="1">
            <a:spLocks noGrp="1"/>
          </p:cNvSpPr>
          <p:nvPr>
            <p:ph type="body" idx="1"/>
          </p:nvPr>
        </p:nvSpPr>
        <p:spPr>
          <a:xfrm>
            <a:off x="360000" y="1120125"/>
            <a:ext cx="8043000" cy="3402900"/>
          </a:xfrm>
          <a:prstGeom prst="rect">
            <a:avLst/>
          </a:prstGeom>
        </p:spPr>
        <p:txBody>
          <a:bodyPr spcFirstLastPara="1" wrap="square" lIns="91425" tIns="45700" rIns="91425" bIns="45700" anchor="t" anchorCtr="0">
            <a:normAutofit fontScale="25000" lnSpcReduction="20000"/>
          </a:bodyPr>
          <a:lstStyle/>
          <a:p>
            <a:pPr marL="457200" lvl="0" indent="-323850" algn="l" rtl="0">
              <a:spcBef>
                <a:spcPts val="1000"/>
              </a:spcBef>
              <a:spcAft>
                <a:spcPts val="0"/>
              </a:spcAft>
              <a:buSzPct val="100000"/>
              <a:buChar char="●"/>
            </a:pPr>
            <a:r>
              <a:rPr lang="en-US" sz="6000"/>
              <a:t>Hazardous Area Detection</a:t>
            </a:r>
            <a:endParaRPr sz="6000"/>
          </a:p>
          <a:p>
            <a:pPr marL="914400" lvl="1" indent="-323850" algn="l" rtl="0">
              <a:lnSpc>
                <a:spcPct val="115000"/>
              </a:lnSpc>
              <a:spcBef>
                <a:spcPts val="0"/>
              </a:spcBef>
              <a:spcAft>
                <a:spcPts val="0"/>
              </a:spcAft>
              <a:buSzPct val="100000"/>
              <a:buChar char="○"/>
            </a:pPr>
            <a:r>
              <a:rPr lang="en-US" sz="6000"/>
              <a:t>Use cameras to survey and identify hazardous areas, such as rocky or muddy patches</a:t>
            </a:r>
            <a:endParaRPr sz="6000"/>
          </a:p>
          <a:p>
            <a:pPr marL="914400" lvl="1" indent="-323850" algn="l" rtl="0">
              <a:lnSpc>
                <a:spcPct val="115000"/>
              </a:lnSpc>
              <a:spcBef>
                <a:spcPts val="0"/>
              </a:spcBef>
              <a:spcAft>
                <a:spcPts val="0"/>
              </a:spcAft>
              <a:buSzPct val="100000"/>
              <a:buChar char="○"/>
            </a:pPr>
            <a:r>
              <a:rPr lang="en-US" sz="6000"/>
              <a:t>Ensure high-resolution imaging to detect subtle changes in terrain that could indicate risks.</a:t>
            </a:r>
            <a:endParaRPr sz="6000"/>
          </a:p>
          <a:p>
            <a:pPr marL="914400" lvl="1" indent="-323850" algn="l" rtl="0">
              <a:lnSpc>
                <a:spcPct val="115000"/>
              </a:lnSpc>
              <a:spcBef>
                <a:spcPts val="0"/>
              </a:spcBef>
              <a:spcAft>
                <a:spcPts val="0"/>
              </a:spcAft>
              <a:buSzPct val="100000"/>
              <a:buChar char="○"/>
            </a:pPr>
            <a:r>
              <a:rPr lang="en-US" sz="6000"/>
              <a:t>Develop automated algorithm to classify and maps hazardous zones in real-time for improved safety.</a:t>
            </a:r>
            <a:endParaRPr sz="6000"/>
          </a:p>
          <a:p>
            <a:pPr marL="457200" lvl="0" indent="-323850" algn="l" rtl="0">
              <a:spcBef>
                <a:spcPts val="1000"/>
              </a:spcBef>
              <a:spcAft>
                <a:spcPts val="0"/>
              </a:spcAft>
              <a:buSzPct val="100000"/>
              <a:buChar char="●"/>
            </a:pPr>
            <a:r>
              <a:rPr lang="en-US" sz="6000"/>
              <a:t>Vegetation Monitoring</a:t>
            </a:r>
            <a:endParaRPr sz="6000"/>
          </a:p>
          <a:p>
            <a:pPr marL="914400" lvl="1" indent="-323850" algn="l" rtl="0">
              <a:spcBef>
                <a:spcPts val="500"/>
              </a:spcBef>
              <a:spcAft>
                <a:spcPts val="0"/>
              </a:spcAft>
              <a:buSzPct val="100000"/>
              <a:buChar char="○"/>
            </a:pPr>
            <a:r>
              <a:rPr lang="en-US" sz="6000"/>
              <a:t>Utilize cameras to capture aerial imagery for vegetation analysis</a:t>
            </a:r>
            <a:endParaRPr sz="6000"/>
          </a:p>
          <a:p>
            <a:pPr marL="914400" lvl="1" indent="-323850" algn="l" rtl="0">
              <a:spcBef>
                <a:spcPts val="500"/>
              </a:spcBef>
              <a:spcAft>
                <a:spcPts val="0"/>
              </a:spcAft>
              <a:buSzPct val="100000"/>
              <a:buChar char="○"/>
            </a:pPr>
            <a:r>
              <a:rPr lang="en-US" sz="6000"/>
              <a:t>Apply VARI, GLI and other VI’s to assess plant health, coverage, and density. </a:t>
            </a:r>
            <a:endParaRPr sz="6000"/>
          </a:p>
          <a:p>
            <a:pPr marL="1371600" lvl="2" indent="-323850" algn="l" rtl="0">
              <a:spcBef>
                <a:spcPts val="500"/>
              </a:spcBef>
              <a:spcAft>
                <a:spcPts val="0"/>
              </a:spcAft>
              <a:buSzPct val="100000"/>
              <a:buChar char="■"/>
            </a:pPr>
            <a:r>
              <a:rPr lang="en-US" sz="6000"/>
              <a:t>VARI - an index using visible light to estimate vegetation greenness while minimizing atmospheric effects.</a:t>
            </a:r>
            <a:endParaRPr sz="6000"/>
          </a:p>
          <a:p>
            <a:pPr marL="1371600" lvl="2" indent="-323850" algn="l" rtl="0">
              <a:spcBef>
                <a:spcPts val="500"/>
              </a:spcBef>
              <a:spcAft>
                <a:spcPts val="0"/>
              </a:spcAft>
              <a:buSzPct val="100000"/>
              <a:buChar char="■"/>
            </a:pPr>
            <a:r>
              <a:rPr lang="en-US" sz="6000"/>
              <a:t>GLI - measures the greenness of vegetation based on green light reflectance relative to to other visible wavelengths.</a:t>
            </a:r>
            <a:endParaRPr sz="6000"/>
          </a:p>
          <a:p>
            <a:pPr marL="1371600" lvl="2" indent="-323850" algn="l" rtl="0">
              <a:spcBef>
                <a:spcPts val="500"/>
              </a:spcBef>
              <a:spcAft>
                <a:spcPts val="0"/>
              </a:spcAft>
              <a:buSzPct val="100000"/>
              <a:buChar char="■"/>
            </a:pPr>
            <a:r>
              <a:rPr lang="en-US" sz="6000"/>
              <a:t>VI - a general term for indices that assess vegetation health and density using spectral data.</a:t>
            </a:r>
            <a:endParaRPr sz="6000"/>
          </a:p>
          <a:p>
            <a:pPr marL="0" lvl="0" indent="0" algn="l" rtl="0">
              <a:spcBef>
                <a:spcPts val="1000"/>
              </a:spcBef>
              <a:spcAft>
                <a:spcPts val="0"/>
              </a:spcAft>
              <a:buNone/>
            </a:pPr>
            <a:endParaRPr sz="1400"/>
          </a:p>
          <a:p>
            <a:pPr marL="0" lvl="0" indent="0" algn="l" rtl="0">
              <a:spcBef>
                <a:spcPts val="1000"/>
              </a:spcBef>
              <a:spcAft>
                <a:spcPts val="0"/>
              </a:spcAft>
              <a:buNone/>
            </a:pPr>
            <a:endParaRPr sz="1400"/>
          </a:p>
          <a:p>
            <a:pPr marL="0" lvl="0" indent="0" algn="l" rtl="0">
              <a:spcBef>
                <a:spcPts val="1000"/>
              </a:spcBef>
              <a:spcAft>
                <a:spcPts val="0"/>
              </a:spcAft>
              <a:buNone/>
            </a:pPr>
            <a:endParaRPr sz="1400"/>
          </a:p>
          <a:p>
            <a:pPr marL="0" lvl="0" indent="0" algn="l" rtl="0">
              <a:spcBef>
                <a:spcPts val="1000"/>
              </a:spcBef>
              <a:spcAft>
                <a:spcPts val="0"/>
              </a:spcAft>
              <a:buNone/>
            </a:pPr>
            <a:endParaRPr sz="1400"/>
          </a:p>
          <a:p>
            <a:pPr marL="0" lvl="0" indent="0" algn="l" rtl="0">
              <a:spcBef>
                <a:spcPts val="1000"/>
              </a:spcBef>
              <a:spcAft>
                <a:spcPts val="0"/>
              </a:spcAft>
              <a:buNone/>
            </a:pPr>
            <a:endParaRPr sz="1400"/>
          </a:p>
        </p:txBody>
      </p:sp>
      <p:sp>
        <p:nvSpPr>
          <p:cNvPr id="172" name="Google Shape;172;p22"/>
          <p:cNvSpPr txBox="1">
            <a:spLocks noGrp="1"/>
          </p:cNvSpPr>
          <p:nvPr>
            <p:ph type="sldNum" idx="12"/>
          </p:nvPr>
        </p:nvSpPr>
        <p:spPr>
          <a:xfrm>
            <a:off x="6457950" y="4767263"/>
            <a:ext cx="20574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2280</Words>
  <Application>Microsoft Office PowerPoint</Application>
  <PresentationFormat>On-screen Show (16:9)</PresentationFormat>
  <Paragraphs>460</Paragraphs>
  <Slides>35</Slides>
  <Notes>35</Notes>
  <HiddenSlides>0</HiddenSlides>
  <MMClips>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35</vt:i4>
      </vt:variant>
    </vt:vector>
  </HeadingPairs>
  <TitlesOfParts>
    <vt:vector size="37" baseType="lpstr">
      <vt:lpstr>Arial</vt:lpstr>
      <vt:lpstr>Office Theme</vt:lpstr>
      <vt:lpstr>Field Falcon: A Multirotor Drone for Assessing Farm Conditions After Severe Weather  Future Flyers of America (FFA) North Carolina State University Aerospace Senior Design </vt:lpstr>
      <vt:lpstr>Personnel</vt:lpstr>
      <vt:lpstr>Blue Skies Project Description</vt:lpstr>
      <vt:lpstr>Motivation</vt:lpstr>
      <vt:lpstr>Mission Statement</vt:lpstr>
      <vt:lpstr>Project Design Constraints</vt:lpstr>
      <vt:lpstr>Budget</vt:lpstr>
      <vt:lpstr>Bill of Materials</vt:lpstr>
      <vt:lpstr>Surveillance Goals</vt:lpstr>
      <vt:lpstr>Functional Requirements</vt:lpstr>
      <vt:lpstr>Functional and Form Mapping</vt:lpstr>
      <vt:lpstr>Concept of Operations</vt:lpstr>
      <vt:lpstr>Benefits to Customers</vt:lpstr>
      <vt:lpstr>Functional Block Diagram</vt:lpstr>
      <vt:lpstr>Design Solution</vt:lpstr>
      <vt:lpstr>Design Solution </vt:lpstr>
      <vt:lpstr>Design Solution </vt:lpstr>
      <vt:lpstr>Image Processing</vt:lpstr>
      <vt:lpstr>PowerPoint Presentation</vt:lpstr>
      <vt:lpstr>Manufacturing</vt:lpstr>
      <vt:lpstr>Verification Tests</vt:lpstr>
      <vt:lpstr>Verification Tests cont.</vt:lpstr>
      <vt:lpstr>Risk Management</vt:lpstr>
      <vt:lpstr>Risk Management cont.</vt:lpstr>
      <vt:lpstr>Risk Management</vt:lpstr>
      <vt:lpstr>Risk Management Mitigation Plan</vt:lpstr>
      <vt:lpstr>Risk Management Mitigation Plan</vt:lpstr>
      <vt:lpstr>Risk Management Mitigation Plan</vt:lpstr>
      <vt:lpstr>Test Flight</vt:lpstr>
      <vt:lpstr>Test Flight Data</vt:lpstr>
      <vt:lpstr>Areas for Growth After Test Flight</vt:lpstr>
      <vt:lpstr>Conclusion</vt:lpstr>
      <vt:lpstr>References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obo jones</cp:lastModifiedBy>
  <cp:revision>1</cp:revision>
  <dcterms:modified xsi:type="dcterms:W3CDTF">2025-04-03T00:38:17Z</dcterms:modified>
</cp:coreProperties>
</file>