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4837" r:id="rId5"/>
  </p:sldMasterIdLst>
  <p:notesMasterIdLst>
    <p:notesMasterId r:id="rId22"/>
  </p:notesMasterIdLst>
  <p:handoutMasterIdLst>
    <p:handoutMasterId r:id="rId23"/>
  </p:handoutMasterIdLst>
  <p:sldIdLst>
    <p:sldId id="404" r:id="rId6"/>
    <p:sldId id="406" r:id="rId7"/>
    <p:sldId id="407" r:id="rId8"/>
    <p:sldId id="413" r:id="rId9"/>
    <p:sldId id="432" r:id="rId10"/>
    <p:sldId id="431" r:id="rId11"/>
    <p:sldId id="429" r:id="rId12"/>
    <p:sldId id="428" r:id="rId13"/>
    <p:sldId id="437" r:id="rId14"/>
    <p:sldId id="436" r:id="rId15"/>
    <p:sldId id="439" r:id="rId16"/>
    <p:sldId id="427" r:id="rId17"/>
    <p:sldId id="438" r:id="rId18"/>
    <p:sldId id="433" r:id="rId19"/>
    <p:sldId id="440" r:id="rId20"/>
    <p:sldId id="405" r:id="rId21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D6C"/>
    <a:srgbClr val="FF0000"/>
    <a:srgbClr val="C2D9FA"/>
    <a:srgbClr val="0B3A7F"/>
    <a:srgbClr val="E98B01"/>
    <a:srgbClr val="1380DC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CA6A8A-2FAD-BCAC-EDD9-FB1BC2AD605F}" v="45" dt="2025-04-02T10:55:05.493"/>
    <p1510:client id="{62E4F8DC-336F-4268-81F3-D835B0CF3B23}" v="1" dt="2025-04-02T02:07:23.605"/>
    <p1510:client id="{77F2D55F-2ED2-4273-AC79-C315110DBEDE}" v="145" dt="2025-04-02T04:40:55.326"/>
    <p1510:client id="{FD3C9D27-30AD-4971-9C14-BA9CC576CFF7}" v="66" dt="2025-04-03T00:56:42.3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9301CC6A-B4E8-405F-AE79-85965125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3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711" y="4416426"/>
            <a:ext cx="5028579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B7B05DEF-6DE7-4BF9-8DBB-FF904A78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0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69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8DCA-605F-A2D3-80CB-043E04EB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44EDD-E550-0FAE-B751-D9D47F11E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FBE1A-EACD-DCB0-6B83-E4AD53E3F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Jessica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F9428-9C67-BFDA-19A2-8D4D6B8EA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48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D1FCA-5DAA-3A90-C092-8D726DEF8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546F2E-0B95-8627-52DC-EF45A65D9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C663B-E307-A644-41F3-4A2EBCBB5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Jessica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66B3-0B34-7F3E-32C1-B2A539A20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8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Kaylie—Can the highlighted portion be conveyed without being up there?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85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120C6-0DE2-A843-F234-C4ADF68C9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5DFFB-249A-D7AE-8B8B-BA4DDA105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F6E4E6-7ED4-7B24-2BE4-50A89E0A1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Kaylie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21A42-5979-9119-BE19-90389B9B0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98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B03AD-E488-9CDD-FF67-D1D7CF2B9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1910A-6394-8CAA-60EE-4C39C60E8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162D60-F999-8D47-97D1-4DB2970D8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Jessica—should we just include formulas and excel sheets used when studying </a:t>
            </a:r>
            <a:r>
              <a:rPr lang="en-US" dirty="0" err="1"/>
              <a:t>niti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9FC6F-B87C-261C-5C00-AC7E6C9B6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77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0F57C-ECF8-9DAF-80AF-DD8D94EC4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1CEA3-B13F-A5D6-F8FF-841D1FC53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8F3C4-227C-C301-749D-A18F12D69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Jessica—should we just include formulas and excel sheets used when studying </a:t>
            </a:r>
            <a:r>
              <a:rPr lang="en-US" dirty="0" err="1"/>
              <a:t>niti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F71B0-520D-12D5-1E64-16BC93FB6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65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1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3664A-1442-5F08-0D5A-37C00D6BD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83F84-1C16-4655-3A4F-72D09BE6C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52D634-0FFA-4506-9A32-FC02058DC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Kaylie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29AC9-9ADB-A9A6-E07F-6ECDAFD74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2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E3AEB-D829-757D-3301-3259096F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E95CD4-82DC-3247-C326-F00DDFC06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92366C-4F35-B218-65A6-1BA8B4FB7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Kaylie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038D7-08FE-0E07-A8DB-3BC601BB3E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6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528B0-2C52-C28B-34FA-98163AD2B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F2A5E-52FE-5AD1-ABF0-29ACAC431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8B5B18-CB98-E351-CD8A-7711DEB11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Kate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229FF-0C4A-762E-9614-E678EBA21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13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3D29B-6478-0B9F-FEA2-2AEA42750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50A940-C12D-8E0F-BDD8-7B58B26D9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45C217-7AEC-0E0D-D82A-504FB93C8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91C16-FFB6-D89F-C36B-59670BB35B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80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72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0B62E-0C1D-6180-E4C9-057380539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0E07D8-77D8-984B-2353-C5BEB2BBB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B2A381-3BBA-26CB-3335-1FFA5A10A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229D2-F419-627D-C32A-CC8005E51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9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CBB66-5E90-B796-C4B7-9D287EA69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A47F5E-E90B-968A-4D12-F9C830FF7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AAD673-5265-565A-440F-29387B75C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4FA4B-79A8-B42D-F933-F2F8CBDE0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555" y="-19050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 bwMode="auto">
          <a:xfrm>
            <a:off x="0" y="264795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Author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Company/Organization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Name, Conference Dates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Location</a:t>
            </a: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5400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1B3D6C"/>
              </a:buClr>
              <a:buFont typeface="Wingdings" charset="2"/>
              <a:buChar char="Ø"/>
              <a:defRPr/>
            </a:lvl1pPr>
            <a:lvl2pPr marL="685800" indent="-342900">
              <a:buClr>
                <a:srgbClr val="1B3D6C"/>
              </a:buClr>
              <a:buFont typeface="Wingdings" charset="2"/>
              <a:buChar char="Ø"/>
              <a:defRPr/>
            </a:lvl2pPr>
            <a:lvl3pPr marL="971550" indent="-285750">
              <a:buClr>
                <a:srgbClr val="1B3D6C"/>
              </a:buClr>
              <a:buFont typeface="Wingdings" charset="2"/>
              <a:buChar char="Ø"/>
              <a:defRPr/>
            </a:lvl3pPr>
            <a:lvl4pPr marL="1314450" indent="-285750">
              <a:buClr>
                <a:srgbClr val="1B3D6C"/>
              </a:buClr>
              <a:buFont typeface="Wingdings" charset="2"/>
              <a:buChar char="Ø"/>
              <a:defRPr/>
            </a:lvl4pPr>
            <a:lvl5pPr marL="1657350" indent="-285750">
              <a:buClr>
                <a:srgbClr val="1B3D6C"/>
              </a:buClr>
              <a:buFont typeface="Wingdings" charset="2"/>
              <a:buChar char="Ø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39624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23950"/>
            <a:ext cx="4419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/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C34-5206-45FA-A6B2-955DFABF1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03E2-753D-49F2-B2B1-D76008093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D0B8-A1D4-4313-AC8C-31D5E0D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A06F-9FF0-4DD3-9CA0-DF2D4EF2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D405-43AD-4B88-9D41-03F2E0B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1123950"/>
            <a:ext cx="8686800" cy="336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 userDrawn="1"/>
        </p:nvSpPr>
        <p:spPr bwMode="auto">
          <a:xfrm>
            <a:off x="1181100" y="4572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0" name="Rectangle 9"/>
          <p:cNvSpPr>
            <a:spLocks noGrp="1" noChangeArrowheads="1"/>
          </p:cNvSpPr>
          <p:nvPr userDrawn="1"/>
        </p:nvSpPr>
        <p:spPr bwMode="auto">
          <a:xfrm>
            <a:off x="3181350" y="4572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25" r:id="rId2"/>
    <p:sldLayoutId id="2147484827" r:id="rId3"/>
    <p:sldLayoutId id="2147484836" r:id="rId4"/>
  </p:sldLayoutIdLst>
  <p:hf hdr="0" ftr="0" dt="0"/>
  <p:txStyles>
    <p:titleStyle>
      <a:lvl1pPr marL="0" marR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1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8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438150"/>
            <a:ext cx="8686800" cy="40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B3D6C"/>
        </a:buClr>
        <a:buFont typeface="Wingdings" charset="2"/>
        <a:buChar char="Ø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0" y="2746788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  <a:cs typeface="Arial"/>
              </a:rPr>
              <a:t>Erin Fenderson, Katelyn Gibbs, Jessica Harder, and Kaylie Sorrel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Mississippi State University </a:t>
            </a:r>
            <a:endParaRPr lang="en-US" altLang="en-US" sz="1600" b="1" kern="0">
              <a:solidFill>
                <a:schemeClr val="bg1"/>
              </a:solidFill>
              <a:latin typeface="+mj-lt"/>
              <a:cs typeface="Arial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AIAA Region II Student Conference, April 3-4, 2025</a:t>
            </a:r>
            <a:endParaRPr lang="en-US" altLang="en-US" sz="1600" kern="0">
              <a:solidFill>
                <a:schemeClr val="bg1"/>
              </a:solidFill>
              <a:latin typeface="+mj-lt"/>
              <a:cs typeface="Arial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br>
              <a:rPr lang="en-US" altLang="en-US" sz="1600" kern="0">
                <a:latin typeface="+mj-lt"/>
              </a:rPr>
            </a:br>
            <a:endParaRPr lang="en-US" altLang="en-US" sz="1600" kern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37728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200" b="1" kern="0">
                <a:solidFill>
                  <a:schemeClr val="bg1"/>
                </a:solidFill>
              </a:rPr>
              <a:t>Advancing EVA Suit Design: A Comparative Study of Mechanical Counter-Pressure Forearm Sleeves</a:t>
            </a:r>
          </a:p>
        </p:txBody>
      </p:sp>
    </p:spTree>
    <p:extLst>
      <p:ext uri="{BB962C8B-B14F-4D97-AF65-F5344CB8AC3E}">
        <p14:creationId xmlns:p14="http://schemas.microsoft.com/office/powerpoint/2010/main" val="32406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4365F-4BDC-AC71-C8CD-FA7338079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921C-CE4A-F021-609D-AE0254F9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11197A-B020-E760-4214-8CBB6E7BC619}"/>
              </a:ext>
            </a:extLst>
          </p:cNvPr>
          <p:cNvSpPr txBox="1"/>
          <p:nvPr/>
        </p:nvSpPr>
        <p:spPr>
          <a:xfrm>
            <a:off x="276592" y="1485900"/>
            <a:ext cx="23321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200" kern="0" dirty="0">
                <a:latin typeface="Helvetica"/>
                <a:cs typeface="Helvetica"/>
              </a:rPr>
              <a:t>First Iteration: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52875A-E96B-74D1-12CC-FA22736F4EF7}"/>
              </a:ext>
            </a:extLst>
          </p:cNvPr>
          <p:cNvSpPr txBox="1"/>
          <p:nvPr/>
        </p:nvSpPr>
        <p:spPr>
          <a:xfrm>
            <a:off x="-1" y="851859"/>
            <a:ext cx="9144001" cy="457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spcBef>
                <a:spcPts val="900"/>
              </a:spcBef>
              <a:buClr>
                <a:srgbClr val="00529B"/>
              </a:buClr>
              <a:buFont typeface="Wingdings" charset="2"/>
              <a:buNone/>
            </a:pPr>
            <a:r>
              <a:rPr lang="en-US" altLang="en-US" sz="2400" b="1" i="1" kern="0">
                <a:latin typeface="Helvetica"/>
                <a:ea typeface="ＭＳ Ｐゴシック"/>
                <a:cs typeface="Helvetica"/>
              </a:rPr>
              <a:t>Design Two: </a:t>
            </a:r>
            <a:r>
              <a:rPr lang="en-US" sz="2400" b="1" i="1" kern="0">
                <a:latin typeface="Helvetica"/>
                <a:ea typeface="ＭＳ Ｐゴシック"/>
                <a:cs typeface="Helvetica"/>
              </a:rPr>
              <a:t>Braided Lattice with Axially Applied Tension</a:t>
            </a:r>
            <a:endParaRPr lang="en-US" altLang="en-US" sz="2400" b="1" i="1" kern="0"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1026" name="Picture 2" descr="A drawing of a pipe&#10;&#10;AI-generated content may be incorrect.">
            <a:extLst>
              <a:ext uri="{FF2B5EF4-FFF2-40B4-BE49-F238E27FC236}">
                <a16:creationId xmlns:a16="http://schemas.microsoft.com/office/drawing/2014/main" id="{FCC6BFF5-016F-981C-27ED-3B602B442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r="5892"/>
          <a:stretch/>
        </p:blipFill>
        <p:spPr bwMode="auto">
          <a:xfrm>
            <a:off x="364385" y="2357640"/>
            <a:ext cx="4118237" cy="19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ack and white object with a black and white fabric wrapped around it&#10;&#10;Description automatically generated">
            <a:extLst>
              <a:ext uri="{FF2B5EF4-FFF2-40B4-BE49-F238E27FC236}">
                <a16:creationId xmlns:a16="http://schemas.microsoft.com/office/drawing/2014/main" id="{F7467D59-CBC6-0098-C390-4C5052E4E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t="39752" r="17361" b="20368"/>
          <a:stretch/>
        </p:blipFill>
        <p:spPr>
          <a:xfrm>
            <a:off x="4886650" y="2357640"/>
            <a:ext cx="3453054" cy="1766108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9F7D862-2C62-7843-CEFC-8E3607C6EB73}"/>
              </a:ext>
            </a:extLst>
          </p:cNvPr>
          <p:cNvSpPr txBox="1">
            <a:spLocks/>
          </p:cNvSpPr>
          <p:nvPr/>
        </p:nvSpPr>
        <p:spPr bwMode="auto">
          <a:xfrm>
            <a:off x="0" y="114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000" b="1" kern="0">
                <a:solidFill>
                  <a:schemeClr val="bg1"/>
                </a:solidFill>
              </a:rPr>
              <a:t>Design Process</a:t>
            </a:r>
          </a:p>
        </p:txBody>
      </p:sp>
    </p:spTree>
    <p:extLst>
      <p:ext uri="{BB962C8B-B14F-4D97-AF65-F5344CB8AC3E}">
        <p14:creationId xmlns:p14="http://schemas.microsoft.com/office/powerpoint/2010/main" val="2058225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13ADE-066E-8498-BE10-1E498A071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7E88C-B568-3955-5DB6-26A9B176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3E5D7-1DC5-94F5-499A-DB3BE031D9CE}"/>
              </a:ext>
            </a:extLst>
          </p:cNvPr>
          <p:cNvSpPr txBox="1"/>
          <p:nvPr/>
        </p:nvSpPr>
        <p:spPr>
          <a:xfrm>
            <a:off x="328994" y="1501201"/>
            <a:ext cx="28983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200" kern="0" dirty="0">
                <a:latin typeface="Helvetica"/>
                <a:cs typeface="Helvetica"/>
              </a:rPr>
              <a:t>Second Iteration: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94C74B-542D-305D-E60D-03F07B8B6E29}"/>
              </a:ext>
            </a:extLst>
          </p:cNvPr>
          <p:cNvSpPr txBox="1"/>
          <p:nvPr/>
        </p:nvSpPr>
        <p:spPr>
          <a:xfrm>
            <a:off x="-1" y="851859"/>
            <a:ext cx="9144001" cy="457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spcBef>
                <a:spcPts val="900"/>
              </a:spcBef>
              <a:buClr>
                <a:srgbClr val="00529B"/>
              </a:buClr>
              <a:buFont typeface="Wingdings" charset="2"/>
              <a:buNone/>
            </a:pPr>
            <a:r>
              <a:rPr lang="en-US" altLang="en-US" sz="2400" b="1" i="1" kern="0" dirty="0">
                <a:latin typeface="Helvetica"/>
                <a:ea typeface="ＭＳ Ｐゴシック"/>
                <a:cs typeface="Helvetica"/>
              </a:rPr>
              <a:t>Design Two: </a:t>
            </a:r>
            <a:r>
              <a:rPr lang="en-US" sz="2400" b="1" i="1" kern="0" dirty="0">
                <a:latin typeface="Helvetica"/>
                <a:ea typeface="ＭＳ Ｐゴシック"/>
                <a:cs typeface="Helvetica"/>
              </a:rPr>
              <a:t>Braided Lattice with Axially Applied Tension</a:t>
            </a:r>
            <a:endParaRPr lang="en-US" altLang="en-US" sz="2400" b="1" i="1" kern="0" dirty="0"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22" name="Picture 21" descr="A black and red object with a black band&#10;&#10;Description automatically generated">
            <a:extLst>
              <a:ext uri="{FF2B5EF4-FFF2-40B4-BE49-F238E27FC236}">
                <a16:creationId xmlns:a16="http://schemas.microsoft.com/office/drawing/2014/main" id="{F10826BB-47F3-367C-B752-FE0B17F0F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52836" r="20845" b="9304"/>
          <a:stretch/>
        </p:blipFill>
        <p:spPr>
          <a:xfrm>
            <a:off x="829236" y="2124230"/>
            <a:ext cx="3096596" cy="1710211"/>
          </a:xfrm>
          <a:prstGeom prst="rect">
            <a:avLst/>
          </a:prstGeom>
        </p:spPr>
      </p:pic>
      <p:pic>
        <p:nvPicPr>
          <p:cNvPr id="24" name="Picture 23" descr="A group of black objects on a counter&#10;&#10;Description automatically generated">
            <a:extLst>
              <a:ext uri="{FF2B5EF4-FFF2-40B4-BE49-F238E27FC236}">
                <a16:creationId xmlns:a16="http://schemas.microsoft.com/office/drawing/2014/main" id="{5F41FF79-959D-4264-4AFC-35F05DBBD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1" b="22768"/>
          <a:stretch/>
        </p:blipFill>
        <p:spPr>
          <a:xfrm>
            <a:off x="4571999" y="2124230"/>
            <a:ext cx="4078586" cy="171021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E45625A-2C5C-B7A9-AD61-73E81789A674}"/>
              </a:ext>
            </a:extLst>
          </p:cNvPr>
          <p:cNvSpPr txBox="1">
            <a:spLocks/>
          </p:cNvSpPr>
          <p:nvPr/>
        </p:nvSpPr>
        <p:spPr bwMode="auto">
          <a:xfrm>
            <a:off x="0" y="114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000" b="1" kern="0">
                <a:solidFill>
                  <a:schemeClr val="bg1"/>
                </a:solidFill>
              </a:rPr>
              <a:t>Design Process</a:t>
            </a:r>
          </a:p>
        </p:txBody>
      </p:sp>
    </p:spTree>
    <p:extLst>
      <p:ext uri="{BB962C8B-B14F-4D97-AF65-F5344CB8AC3E}">
        <p14:creationId xmlns:p14="http://schemas.microsoft.com/office/powerpoint/2010/main" val="3485430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4B47E-6B50-42D8-5010-BE4A99F28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0E19-36FC-C1A5-6549-B59AD1199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457200"/>
          </a:xfrm>
        </p:spPr>
        <p:txBody>
          <a:bodyPr/>
          <a:lstStyle/>
          <a:p>
            <a:r>
              <a:rPr lang="en-US" sz="3000">
                <a:latin typeface="+mj-lt"/>
              </a:rPr>
              <a:t>Testing and Results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0D49C-0A4A-F0C7-A1F8-A378D10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D98F454-ECCE-8F85-0641-F796D97DA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5049"/>
            <a:ext cx="8686800" cy="36576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latin typeface="Helvetica"/>
                <a:cs typeface="Helvetica"/>
              </a:rPr>
              <a:t>Parker </a:t>
            </a:r>
            <a:r>
              <a:rPr lang="en-US" b="1" i="1" dirty="0" err="1">
                <a:latin typeface="Helvetica"/>
                <a:cs typeface="Helvetica"/>
              </a:rPr>
              <a:t>FlexSense</a:t>
            </a:r>
            <a:r>
              <a:rPr lang="en-US" b="1" i="1" dirty="0">
                <a:latin typeface="Helvetica"/>
                <a:cs typeface="Helvetica"/>
              </a:rPr>
              <a:t> Pressure Sensors:</a:t>
            </a:r>
          </a:p>
          <a:p>
            <a:pPr marL="64008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Helvetica"/>
                <a:cs typeface="Helvetica"/>
              </a:rPr>
              <a:t>Capacitance-based sensors provided by MSU Athlete Engineering</a:t>
            </a:r>
          </a:p>
          <a:p>
            <a:pPr marL="64008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Arduino found incompatible due to resistor-based processing method</a:t>
            </a:r>
          </a:p>
          <a:p>
            <a:pPr marL="64008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Switched to MSU-provided software</a:t>
            </a:r>
          </a:p>
        </p:txBody>
      </p:sp>
      <p:pic>
        <p:nvPicPr>
          <p:cNvPr id="6" name="Picture 5" descr="A hand holding a round device with wires connected to it&#10;&#10;AI-generated content may be incorrect.">
            <a:extLst>
              <a:ext uri="{FF2B5EF4-FFF2-40B4-BE49-F238E27FC236}">
                <a16:creationId xmlns:a16="http://schemas.microsoft.com/office/drawing/2014/main" id="{0E1FF019-B626-0D84-0930-EB19450B2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75" y="2842034"/>
            <a:ext cx="3052583" cy="1921805"/>
          </a:xfrm>
          <a:prstGeom prst="rect">
            <a:avLst/>
          </a:prstGeom>
        </p:spPr>
      </p:pic>
      <p:pic>
        <p:nvPicPr>
          <p:cNvPr id="9" name="Picture 8" descr="Several wires with circles and circles&#10;&#10;Description automatically generated with medium confidence">
            <a:extLst>
              <a:ext uri="{FF2B5EF4-FFF2-40B4-BE49-F238E27FC236}">
                <a16:creationId xmlns:a16="http://schemas.microsoft.com/office/drawing/2014/main" id="{08D93030-028F-1A36-2DA7-374777C23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1633"/>
          <a:stretch/>
        </p:blipFill>
        <p:spPr>
          <a:xfrm>
            <a:off x="4572000" y="2842034"/>
            <a:ext cx="2876835" cy="19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2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439F0-6500-CF37-C571-3D4F03607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7F7E-4B09-12BF-F413-C7024F03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457200"/>
          </a:xfrm>
        </p:spPr>
        <p:txBody>
          <a:bodyPr/>
          <a:lstStyle/>
          <a:p>
            <a:r>
              <a:rPr lang="en-US" sz="3000">
                <a:latin typeface="+mj-lt"/>
              </a:rPr>
              <a:t>Testing and Results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23D9C-93E5-6887-F278-C6881654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AAFB1C-534A-E629-D4A2-0B6C6253B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85" y="888475"/>
            <a:ext cx="8686800" cy="32004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Parker </a:t>
            </a:r>
            <a:r>
              <a:rPr lang="en-US" b="1" i="1" dirty="0" err="1"/>
              <a:t>FlexSense</a:t>
            </a:r>
            <a:r>
              <a:rPr lang="en-US" b="1" i="1" dirty="0"/>
              <a:t> Pressure Sensors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Four sensors placed on the forearm.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Sensors calibrated using weights (1– 4.5 </a:t>
            </a:r>
            <a:r>
              <a:rPr lang="en-US" sz="2000" dirty="0" err="1"/>
              <a:t>lbs</a:t>
            </a:r>
            <a:r>
              <a:rPr lang="en-US" sz="2000" dirty="0"/>
              <a:t>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Data correlated to pressure readings.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Mounted using a compression sleeve</a:t>
            </a:r>
          </a:p>
        </p:txBody>
      </p:sp>
      <p:pic>
        <p:nvPicPr>
          <p:cNvPr id="3" name="Content Placeholder 6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29ACDCF1-C803-5CEB-CF2E-D2D7A7A6F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02258" y="2893952"/>
            <a:ext cx="2494766" cy="173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computer on a table&#10;&#10;Description automatically generated">
            <a:extLst>
              <a:ext uri="{FF2B5EF4-FFF2-40B4-BE49-F238E27FC236}">
                <a16:creationId xmlns:a16="http://schemas.microsoft.com/office/drawing/2014/main" id="{086138DF-06FE-E545-BA30-FA61234F9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5" b="25115"/>
          <a:stretch/>
        </p:blipFill>
        <p:spPr>
          <a:xfrm>
            <a:off x="4756282" y="2893952"/>
            <a:ext cx="2720513" cy="173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59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CBE87-2846-C492-D2FC-91A12EAE7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61B7-F351-6178-3721-C25596F3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457200"/>
          </a:xfrm>
        </p:spPr>
        <p:txBody>
          <a:bodyPr/>
          <a:lstStyle/>
          <a:p>
            <a:pPr algn="ctr"/>
            <a:r>
              <a:rPr lang="en-US" sz="3000" b="1" kern="0">
                <a:solidFill>
                  <a:schemeClr val="bg1"/>
                </a:solidFill>
              </a:rPr>
              <a:t>Future Objectives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39B72-616F-A033-2343-541EFF99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2E282-2EA1-C38E-5032-42EA2010A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98" y="916885"/>
            <a:ext cx="8686800" cy="32004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200" b="1" i="1" dirty="0">
                <a:latin typeface="Helvetica"/>
                <a:cs typeface="Helvetica"/>
              </a:rPr>
              <a:t>Thermal Regulation Unit</a:t>
            </a:r>
            <a:endParaRPr lang="en-US" sz="2200" b="1" i="1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Utilization of 3/16-inch outer diameter tubing for fluid circulation.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Optimized layout for even heat dissipation across the suit.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Works in conjunction with compression layers to regulate temperature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Helvetica"/>
                <a:cs typeface="Helvetica"/>
              </a:rPr>
              <a:t>Dynamic regulation of pressure to maintain consistent mechanical counterpressure. </a:t>
            </a:r>
          </a:p>
          <a:p>
            <a:pPr marL="0" indent="0">
              <a:spcAft>
                <a:spcPts val="600"/>
              </a:spcAft>
              <a:buNone/>
            </a:pPr>
            <a:endParaRPr lang="en-US" sz="22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1600" kern="0" dirty="0">
              <a:latin typeface="Helvetica"/>
              <a:cs typeface="Helvetica"/>
            </a:endParaRPr>
          </a:p>
          <a:p>
            <a:pPr marL="0" indent="0">
              <a:buFont typeface="Wingdings" charset="2"/>
              <a:buNone/>
            </a:pPr>
            <a:endParaRPr lang="en-US" sz="1600" kern="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1600" kern="0" dirty="0"/>
          </a:p>
        </p:txBody>
      </p:sp>
      <p:pic>
        <p:nvPicPr>
          <p:cNvPr id="5" name="Picture 4" descr="A person in a white jumpsuit&#10;&#10;Description automatically generated">
            <a:extLst>
              <a:ext uri="{FF2B5EF4-FFF2-40B4-BE49-F238E27FC236}">
                <a16:creationId xmlns:a16="http://schemas.microsoft.com/office/drawing/2014/main" id="{B2E8744C-435B-F41D-91FF-4702D445F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250" y="2743023"/>
            <a:ext cx="1338262" cy="2057577"/>
          </a:xfrm>
          <a:prstGeom prst="rect">
            <a:avLst/>
          </a:prstGeom>
        </p:spPr>
      </p:pic>
      <p:pic>
        <p:nvPicPr>
          <p:cNvPr id="8" name="Content Placeholder 4" descr="A diagram of a human body&#10;&#10;Description automatically generated">
            <a:extLst>
              <a:ext uri="{FF2B5EF4-FFF2-40B4-BE49-F238E27FC236}">
                <a16:creationId xmlns:a16="http://schemas.microsoft.com/office/drawing/2014/main" id="{66C99109-1F25-217C-BA41-C218474E32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4803"/>
          <a:stretch/>
        </p:blipFill>
        <p:spPr bwMode="auto">
          <a:xfrm>
            <a:off x="2549180" y="3163735"/>
            <a:ext cx="2022820" cy="171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3432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908A5-6D5B-539E-041D-429DE2462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54C48-9093-715E-BF9C-D0AE11C6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457200"/>
          </a:xfrm>
        </p:spPr>
        <p:txBody>
          <a:bodyPr/>
          <a:lstStyle/>
          <a:p>
            <a:pPr algn="ctr"/>
            <a:r>
              <a:rPr lang="en-US" sz="3000" b="1" kern="0">
                <a:solidFill>
                  <a:schemeClr val="bg1"/>
                </a:solidFill>
              </a:rPr>
              <a:t>Future Objectives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67C1B-4E2F-BDE5-1340-A38E54D08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BB3A61-B30C-A6E3-41F1-C6C5642AA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5008"/>
            <a:ext cx="6577836" cy="32004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200" b="1" i="1" dirty="0">
                <a:latin typeface="Helvetica"/>
                <a:cs typeface="Helvetica"/>
              </a:rPr>
              <a:t>Implementation of Nickel Titanium (</a:t>
            </a:r>
            <a:r>
              <a:rPr lang="en-US" sz="2200" b="1" i="1" dirty="0" err="1">
                <a:latin typeface="Helvetica"/>
                <a:cs typeface="Helvetica"/>
              </a:rPr>
              <a:t>NiTi</a:t>
            </a:r>
            <a:r>
              <a:rPr lang="en-US" sz="2200" b="1" i="1" dirty="0">
                <a:latin typeface="Helvetica"/>
                <a:cs typeface="Helvetica"/>
              </a:rPr>
              <a:t>)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Integration into a micro-version of braided lattice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Maintain amperage &lt; 0.1</a:t>
            </a:r>
          </a:p>
          <a:p>
            <a:pPr marL="0" indent="0">
              <a:spcAft>
                <a:spcPts val="600"/>
              </a:spcAft>
              <a:buNone/>
            </a:pPr>
            <a:endParaRPr lang="en-US" sz="22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1600" kern="0" dirty="0">
              <a:latin typeface="Helvetica"/>
              <a:cs typeface="Helvetica"/>
            </a:endParaRPr>
          </a:p>
          <a:p>
            <a:pPr marL="0" indent="0">
              <a:buFont typeface="Wingdings" charset="2"/>
              <a:buNone/>
            </a:pPr>
            <a:endParaRPr lang="en-US" sz="1600" kern="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1600" kern="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8224059-DEE5-3FE6-3763-70003FAFB9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780139"/>
              </p:ext>
            </p:extLst>
          </p:nvPr>
        </p:nvGraphicFramePr>
        <p:xfrm>
          <a:off x="0" y="2530929"/>
          <a:ext cx="4905714" cy="1790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208449" imgH="2568144" progId="Excel.Sheet.12">
                  <p:embed/>
                </p:oleObj>
              </mc:Choice>
              <mc:Fallback>
                <p:oleObj name="Worksheet" r:id="rId3" imgW="7208449" imgH="256814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530929"/>
                        <a:ext cx="4905714" cy="1790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0CB4CFA-E3CD-3057-FF59-B9690C7C39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174473"/>
              </p:ext>
            </p:extLst>
          </p:nvPr>
        </p:nvGraphicFramePr>
        <p:xfrm>
          <a:off x="4903728" y="2530929"/>
          <a:ext cx="4240272" cy="1790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080973" imgH="2568144" progId="Excel.Sheet.12">
                  <p:embed/>
                </p:oleObj>
              </mc:Choice>
              <mc:Fallback>
                <p:oleObj name="Worksheet" r:id="rId5" imgW="6080973" imgH="256814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03728" y="2530929"/>
                        <a:ext cx="4240272" cy="1790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8092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622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4114800"/>
          </a:xfrm>
        </p:spPr>
        <p:txBody>
          <a:bodyPr anchor="t" anchorCtr="0"/>
          <a:lstStyle/>
          <a:p>
            <a:pPr marL="3429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Background and Motivation</a:t>
            </a:r>
          </a:p>
          <a:p>
            <a:pPr marL="3429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Problem Statement </a:t>
            </a:r>
          </a:p>
          <a:p>
            <a:pPr marL="3429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Design Process</a:t>
            </a:r>
          </a:p>
          <a:p>
            <a:pPr marL="3429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Testing and Results</a:t>
            </a:r>
          </a:p>
          <a:p>
            <a:pPr marL="3429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Future Objectives </a:t>
            </a:r>
          </a:p>
          <a:p>
            <a:pPr marL="3429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Conclusion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000" b="1" kern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91959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CE693-08A6-E247-EC25-8F2F13BD1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EE903-3B8A-2273-D9F9-79185703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0656"/>
            <a:ext cx="8686800" cy="3200400"/>
          </a:xfrm>
        </p:spPr>
        <p:txBody>
          <a:bodyPr/>
          <a:lstStyle/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latin typeface="Helvetica"/>
                <a:cs typeface="Helvetica"/>
              </a:rPr>
              <a:t>Required livable pressure for EVA suits: ~4.3 psia (29.6 kPa).</a:t>
            </a:r>
            <a:endParaRPr lang="en-US" altLang="en-US" sz="2000">
              <a:latin typeface="Helvetica"/>
              <a:cs typeface="Helvetic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2000">
                <a:latin typeface="Helvetica"/>
                <a:cs typeface="Helvetica"/>
              </a:rPr>
              <a:t>Limited mobility</a:t>
            </a:r>
            <a:endParaRPr lang="en-US" altLang="en-US" sz="200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latin typeface="Helvetica"/>
                <a:cs typeface="Helvetica"/>
              </a:rPr>
              <a:t>Hot spots</a:t>
            </a:r>
            <a:endParaRPr lang="en-US" sz="200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latin typeface="Helvetica"/>
                <a:cs typeface="Helvetica"/>
              </a:rPr>
              <a:t>Injuries requiring medical attention</a:t>
            </a:r>
          </a:p>
          <a:p>
            <a:pPr marL="342900" lvl="1" indent="0">
              <a:buNone/>
            </a:pPr>
            <a:endParaRPr lang="en-US" sz="240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E0A51-A540-F44D-0268-6ECB78D7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30BACB-3DAA-0888-B5A3-A989F5A15EE4}"/>
              </a:ext>
            </a:extLst>
          </p:cNvPr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489DEE-8613-3EC4-9D06-E057C295BA10}"/>
              </a:ext>
            </a:extLst>
          </p:cNvPr>
          <p:cNvSpPr txBox="1">
            <a:spLocks/>
          </p:cNvSpPr>
          <p:nvPr/>
        </p:nvSpPr>
        <p:spPr bwMode="auto">
          <a:xfrm>
            <a:off x="0" y="114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000" b="1" kern="0">
                <a:solidFill>
                  <a:schemeClr val="bg1"/>
                </a:solidFill>
              </a:rPr>
              <a:t>Background and Motivation</a:t>
            </a:r>
          </a:p>
        </p:txBody>
      </p:sp>
      <p:pic>
        <p:nvPicPr>
          <p:cNvPr id="7" name="Picture 6" descr="An astronaut on the moon&#10;&#10;Description automatically generated">
            <a:extLst>
              <a:ext uri="{FF2B5EF4-FFF2-40B4-BE49-F238E27FC236}">
                <a16:creationId xmlns:a16="http://schemas.microsoft.com/office/drawing/2014/main" id="{23FB6055-E806-2CE6-54B5-E5A622EE4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88" y="2107744"/>
            <a:ext cx="1684953" cy="2699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2DCFD1-0BEE-659C-5E7C-FDB1587281AA}"/>
              </a:ext>
            </a:extLst>
          </p:cNvPr>
          <p:cNvSpPr txBox="1"/>
          <p:nvPr/>
        </p:nvSpPr>
        <p:spPr>
          <a:xfrm>
            <a:off x="0" y="850770"/>
            <a:ext cx="9144000" cy="45720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en-US" sz="2400" b="1" i="1">
                <a:latin typeface="Helvetica"/>
                <a:cs typeface="Helvetica"/>
              </a:rPr>
              <a:t>Gas-Pressurized Extravehicular Mobility Unit Suits:</a:t>
            </a:r>
            <a:endParaRPr lang="en-US" sz="2400" b="1" i="1">
              <a:latin typeface="Helvetica"/>
              <a:cs typeface="Helvetica"/>
            </a:endParaRPr>
          </a:p>
        </p:txBody>
      </p:sp>
      <p:pic>
        <p:nvPicPr>
          <p:cNvPr id="9" name="Picture 8" descr="A person in a white and green suit&#10;&#10;Description automatically generated">
            <a:extLst>
              <a:ext uri="{FF2B5EF4-FFF2-40B4-BE49-F238E27FC236}">
                <a16:creationId xmlns:a16="http://schemas.microsoft.com/office/drawing/2014/main" id="{A1B6C19A-86F0-F2B0-19B8-5DFB8A7E2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t="3844" r="26715" b="11129"/>
          <a:stretch/>
        </p:blipFill>
        <p:spPr>
          <a:xfrm>
            <a:off x="6913024" y="2473409"/>
            <a:ext cx="1859692" cy="19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7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8AD01-8685-A9AE-46FE-C18963B60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DAECF-8D41-3DF4-90C6-A651E7B9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F23E29-A2C2-A28F-DFDA-4198363D4D2F}"/>
              </a:ext>
            </a:extLst>
          </p:cNvPr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24DD10-E042-4B1F-922E-9D76A99E25EF}"/>
              </a:ext>
            </a:extLst>
          </p:cNvPr>
          <p:cNvSpPr txBox="1">
            <a:spLocks/>
          </p:cNvSpPr>
          <p:nvPr/>
        </p:nvSpPr>
        <p:spPr bwMode="auto">
          <a:xfrm>
            <a:off x="0" y="114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000" b="1" kern="0">
                <a:solidFill>
                  <a:schemeClr val="bg1"/>
                </a:solidFill>
              </a:rPr>
              <a:t>Problem Statement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EACA10-635D-F4C0-5095-129A04335A18}"/>
              </a:ext>
            </a:extLst>
          </p:cNvPr>
          <p:cNvSpPr txBox="1">
            <a:spLocks/>
          </p:cNvSpPr>
          <p:nvPr/>
        </p:nvSpPr>
        <p:spPr bwMode="auto">
          <a:xfrm>
            <a:off x="228600" y="1433215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715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144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spcBef>
                <a:spcPts val="0"/>
              </a:spcBef>
            </a:pPr>
            <a:r>
              <a:rPr lang="en-US" altLang="en-US" sz="2000">
                <a:latin typeface="Helvetica"/>
                <a:cs typeface="Helvetica"/>
              </a:rPr>
              <a:t>Application of stable pressure against the skin.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2000">
                <a:latin typeface="Helvetica"/>
                <a:cs typeface="Helvetica"/>
              </a:rPr>
              <a:t>Two proof-of-concepts:</a:t>
            </a:r>
          </a:p>
          <a:p>
            <a:pPr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000">
                <a:latin typeface="Helvetica"/>
                <a:cs typeface="Helvetica"/>
              </a:rPr>
              <a:t>Air Bladder Compression Sleeve</a:t>
            </a:r>
          </a:p>
          <a:p>
            <a:pPr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000">
                <a:latin typeface="Helvetica"/>
                <a:cs typeface="Helvetica"/>
              </a:rPr>
              <a:t>Braided Lattice with Axially Applied Tension </a:t>
            </a:r>
          </a:p>
          <a:p>
            <a:pPr marL="685800" lvl="2" indent="0">
              <a:spcBef>
                <a:spcPts val="0"/>
              </a:spcBef>
              <a:buNone/>
            </a:pPr>
            <a:endParaRPr lang="en-US" altLang="en-US" sz="2000" kern="0">
              <a:latin typeface="Helvetica"/>
              <a:cs typeface="Helvetica"/>
            </a:endParaRPr>
          </a:p>
          <a:p>
            <a:pPr marL="685800" lvl="2" indent="0">
              <a:spcBef>
                <a:spcPts val="0"/>
              </a:spcBef>
              <a:buNone/>
            </a:pPr>
            <a:endParaRPr lang="en-US" altLang="en-US" sz="1500" kern="0"/>
          </a:p>
        </p:txBody>
      </p:sp>
      <p:pic>
        <p:nvPicPr>
          <p:cNvPr id="7" name="Content Placeholder 5" descr="A close-up of a blood pressure monitor&#10;&#10;AI-generated content may be incorrect.">
            <a:extLst>
              <a:ext uri="{FF2B5EF4-FFF2-40B4-BE49-F238E27FC236}">
                <a16:creationId xmlns:a16="http://schemas.microsoft.com/office/drawing/2014/main" id="{EA1B1A63-EB61-BDFF-07F2-9F5BEA9DA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5927"/>
          <a:stretch/>
        </p:blipFill>
        <p:spPr>
          <a:xfrm>
            <a:off x="1592913" y="3048827"/>
            <a:ext cx="2806528" cy="158124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45E458-5E21-F928-AC16-2D99BB513BA5}"/>
              </a:ext>
            </a:extLst>
          </p:cNvPr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900"/>
              </a:spcBef>
              <a:buClr>
                <a:srgbClr val="00529B"/>
              </a:buClr>
              <a:buFont typeface="Wingdings" charset="2"/>
              <a:buNone/>
            </a:pPr>
            <a:r>
              <a:rPr lang="en-US" altLang="en-US" sz="2400" b="1" i="1" kern="0">
                <a:latin typeface="Helvetica"/>
                <a:cs typeface="Helvetica"/>
              </a:rPr>
              <a:t>Mechanical</a:t>
            </a:r>
            <a:r>
              <a:rPr lang="en-US" altLang="en-US" b="1" i="1" kern="0">
                <a:latin typeface="Helvetica"/>
                <a:cs typeface="Helvetica"/>
              </a:rPr>
              <a:t> </a:t>
            </a:r>
            <a:r>
              <a:rPr lang="en-US" altLang="en-US" sz="2400" b="1" i="1" kern="0">
                <a:latin typeface="Helvetica"/>
                <a:cs typeface="Helvetica"/>
              </a:rPr>
              <a:t>Counter-Pressure Extravehicular Implementation:</a:t>
            </a:r>
          </a:p>
        </p:txBody>
      </p:sp>
      <p:pic>
        <p:nvPicPr>
          <p:cNvPr id="19" name="Picture 18" descr="A black and red braided tube&#10;&#10;Description automatically generated">
            <a:extLst>
              <a:ext uri="{FF2B5EF4-FFF2-40B4-BE49-F238E27FC236}">
                <a16:creationId xmlns:a16="http://schemas.microsoft.com/office/drawing/2014/main" id="{097341A4-3F8D-82B1-573A-F57182859D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901" b="28048"/>
          <a:stretch/>
        </p:blipFill>
        <p:spPr>
          <a:xfrm>
            <a:off x="4744561" y="3094965"/>
            <a:ext cx="2916629" cy="148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6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6C3F1-0122-CA67-CBA1-F789DC5A5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8026E-B5CF-794E-592F-6A9855415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08473"/>
            <a:ext cx="8686800" cy="324487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200" dirty="0">
                <a:latin typeface="Helvetica"/>
                <a:cs typeface="Helvetica"/>
              </a:rPr>
              <a:t>Mechanism</a:t>
            </a:r>
            <a:r>
              <a:rPr lang="en-US" sz="2000" dirty="0">
                <a:latin typeface="Helvetica"/>
                <a:cs typeface="Helvetica"/>
              </a:rPr>
              <a:t>:</a:t>
            </a:r>
            <a:endParaRPr lang="en-US" i="1" dirty="0">
              <a:latin typeface="Helvetica"/>
              <a:cs typeface="Helvetica"/>
            </a:endParaRP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Based on pneumatic compression principles.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Functions like a medical blood pressure cuff, using inflatable bladders to apply uniform circumferential pressure around the limb.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D4998-7643-E449-AB2C-6CA4B96B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F973F4-FB1E-BDD7-B9A4-FB1D72F49148}"/>
              </a:ext>
            </a:extLst>
          </p:cNvPr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E842AA-27C3-BEB2-E8C5-EBCA9D95C02C}"/>
              </a:ext>
            </a:extLst>
          </p:cNvPr>
          <p:cNvSpPr txBox="1">
            <a:spLocks/>
          </p:cNvSpPr>
          <p:nvPr/>
        </p:nvSpPr>
        <p:spPr bwMode="auto">
          <a:xfrm>
            <a:off x="0" y="114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000" b="1" kern="0">
                <a:solidFill>
                  <a:schemeClr val="bg1"/>
                </a:solidFill>
              </a:rPr>
              <a:t>Design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D4290-2BDE-F7C9-F97D-7628AA1C7AAD}"/>
              </a:ext>
            </a:extLst>
          </p:cNvPr>
          <p:cNvSpPr txBox="1"/>
          <p:nvPr/>
        </p:nvSpPr>
        <p:spPr>
          <a:xfrm>
            <a:off x="0" y="851273"/>
            <a:ext cx="9144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900"/>
              </a:spcBef>
              <a:buClr>
                <a:srgbClr val="00529B"/>
              </a:buClr>
              <a:buFont typeface="Wingdings" charset="2"/>
              <a:buNone/>
            </a:pPr>
            <a:r>
              <a:rPr lang="en-US" altLang="en-US" sz="2400" b="1" i="1" kern="0">
                <a:latin typeface="Helvetica"/>
                <a:cs typeface="Helvetica"/>
              </a:rPr>
              <a:t>Design One: </a:t>
            </a:r>
            <a:r>
              <a:rPr lang="en-US" sz="2400" b="1" i="1" kern="0">
                <a:latin typeface="Helvetica"/>
                <a:cs typeface="Helvetica"/>
              </a:rPr>
              <a:t>Air Bladder Compression Sleeve</a:t>
            </a:r>
            <a:endParaRPr lang="en-US" altLang="en-US" sz="2400" b="1" i="1" kern="0">
              <a:latin typeface="Helvetica"/>
              <a:cs typeface="Helvetica"/>
            </a:endParaRPr>
          </a:p>
        </p:txBody>
      </p:sp>
      <p:pic>
        <p:nvPicPr>
          <p:cNvPr id="7" name="Picture 6" descr="A close-up of a blood pressure monitor&#10;&#10;Description automatically generated">
            <a:extLst>
              <a:ext uri="{FF2B5EF4-FFF2-40B4-BE49-F238E27FC236}">
                <a16:creationId xmlns:a16="http://schemas.microsoft.com/office/drawing/2014/main" id="{E52ED936-0D97-426C-B5BF-6623D133F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720" y="2757054"/>
            <a:ext cx="2534680" cy="1689786"/>
          </a:xfrm>
          <a:prstGeom prst="rect">
            <a:avLst/>
          </a:prstGeom>
        </p:spPr>
      </p:pic>
      <p:pic>
        <p:nvPicPr>
          <p:cNvPr id="8" name="Picture 7" descr="A close-up of a wrist with a black band&#10;&#10;Description automatically generated">
            <a:extLst>
              <a:ext uri="{FF2B5EF4-FFF2-40B4-BE49-F238E27FC236}">
                <a16:creationId xmlns:a16="http://schemas.microsoft.com/office/drawing/2014/main" id="{B9BFFB90-0B08-5CE1-7B8A-57DC19154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757054"/>
            <a:ext cx="2534680" cy="168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95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E6D61-F3B1-F3FE-21D5-3F0966811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5D661-6FBE-0A17-1C90-AC5505FF2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8750"/>
            <a:ext cx="9144000" cy="336738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Helvetica"/>
                <a:cs typeface="Helvetica"/>
              </a:rPr>
              <a:t>Material and Layer Composition: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Polyvinyl Chloride (PVC) bladder selected for elasticity, durability, and ease of fabrication.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Material thickness and low breathability require integrated cooling for user comfort.</a:t>
            </a:r>
          </a:p>
          <a:p>
            <a:pPr marL="342900" lvl="1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Helvetica"/>
                <a:cs typeface="Helvetica"/>
              </a:rPr>
              <a:t>Structural and Operational Considerations: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Provides uniform pressure in high-mobility regions.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Must withstand repeated pressurization cycles without fatigue or leakage.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Limited flexibility makes this design more suitable for large, low-mobility areas.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43EA0-D86D-F124-EB7D-F87331036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3BF896-5F7E-FB59-DA36-74ABF4793B0E}"/>
              </a:ext>
            </a:extLst>
          </p:cNvPr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E3D2CC-0F80-F3F6-0227-11445FEAB646}"/>
              </a:ext>
            </a:extLst>
          </p:cNvPr>
          <p:cNvSpPr txBox="1">
            <a:spLocks/>
          </p:cNvSpPr>
          <p:nvPr/>
        </p:nvSpPr>
        <p:spPr bwMode="auto">
          <a:xfrm>
            <a:off x="0" y="114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000" b="1" kern="0">
                <a:solidFill>
                  <a:schemeClr val="bg1"/>
                </a:solidFill>
              </a:rPr>
              <a:t>Design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B6CA5-2442-4417-C856-814049777382}"/>
              </a:ext>
            </a:extLst>
          </p:cNvPr>
          <p:cNvSpPr txBox="1"/>
          <p:nvPr/>
        </p:nvSpPr>
        <p:spPr>
          <a:xfrm>
            <a:off x="0" y="851273"/>
            <a:ext cx="9144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900"/>
              </a:spcBef>
              <a:buClr>
                <a:srgbClr val="00529B"/>
              </a:buClr>
              <a:buFont typeface="Wingdings" charset="2"/>
              <a:buNone/>
            </a:pPr>
            <a:r>
              <a:rPr lang="en-US" altLang="en-US" sz="2400" b="1" i="1" kern="0">
                <a:latin typeface="Helvetica"/>
                <a:cs typeface="Helvetica"/>
              </a:rPr>
              <a:t>Design One: </a:t>
            </a:r>
            <a:r>
              <a:rPr lang="en-US" sz="2400" b="1" i="1" kern="0">
                <a:latin typeface="Helvetica"/>
                <a:cs typeface="Helvetica"/>
              </a:rPr>
              <a:t>Air Bladder Compression Sleeve</a:t>
            </a:r>
            <a:endParaRPr lang="en-US" altLang="en-US" sz="2400" b="1" i="1" ker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3997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53FBD-6379-939C-3ECA-95822F4C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BA4C7-45C0-D756-4499-1DE5D4DCA6B8}"/>
              </a:ext>
            </a:extLst>
          </p:cNvPr>
          <p:cNvSpPr txBox="1"/>
          <p:nvPr/>
        </p:nvSpPr>
        <p:spPr>
          <a:xfrm>
            <a:off x="228600" y="1495534"/>
            <a:ext cx="210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200" kern="0" dirty="0">
                <a:latin typeface="Helvetica"/>
                <a:cs typeface="Helvetica"/>
              </a:rPr>
              <a:t>First 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20327A-D763-5F08-BCFE-05AE8AAA794C}"/>
              </a:ext>
            </a:extLst>
          </p:cNvPr>
          <p:cNvSpPr txBox="1"/>
          <p:nvPr/>
        </p:nvSpPr>
        <p:spPr>
          <a:xfrm>
            <a:off x="228600" y="3057525"/>
            <a:ext cx="2358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200" kern="0">
                <a:latin typeface="Helvetica"/>
                <a:cs typeface="Helvetica"/>
              </a:rPr>
              <a:t>Second Iteration:</a:t>
            </a:r>
          </a:p>
        </p:txBody>
      </p:sp>
      <p:pic>
        <p:nvPicPr>
          <p:cNvPr id="13" name="Picture 12" descr="A bag with a tube on a table&#10;&#10;Description automatically generated with medium confidence">
            <a:extLst>
              <a:ext uri="{FF2B5EF4-FFF2-40B4-BE49-F238E27FC236}">
                <a16:creationId xmlns:a16="http://schemas.microsoft.com/office/drawing/2014/main" id="{633C54B6-B8A4-6A3D-ACA1-39024FBDD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15510" b="13369"/>
          <a:stretch/>
        </p:blipFill>
        <p:spPr>
          <a:xfrm>
            <a:off x="2689624" y="1544042"/>
            <a:ext cx="2102351" cy="1207873"/>
          </a:xfrm>
          <a:prstGeom prst="rect">
            <a:avLst/>
          </a:prstGeom>
        </p:spPr>
      </p:pic>
      <p:pic>
        <p:nvPicPr>
          <p:cNvPr id="17" name="Picture 16" descr="A hand with a bandage on it&#10;&#10;Description automatically generated">
            <a:extLst>
              <a:ext uri="{FF2B5EF4-FFF2-40B4-BE49-F238E27FC236}">
                <a16:creationId xmlns:a16="http://schemas.microsoft.com/office/drawing/2014/main" id="{07648B92-ECA8-2650-2335-CDD386FC3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11709" r="28878" b="9218"/>
          <a:stretch/>
        </p:blipFill>
        <p:spPr>
          <a:xfrm rot="16200000">
            <a:off x="5681025" y="1011532"/>
            <a:ext cx="1188720" cy="22728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EEED72-C33E-7F29-5A41-6CA5CF827ED1}"/>
              </a:ext>
            </a:extLst>
          </p:cNvPr>
          <p:cNvSpPr txBox="1"/>
          <p:nvPr/>
        </p:nvSpPr>
        <p:spPr>
          <a:xfrm>
            <a:off x="-1" y="851859"/>
            <a:ext cx="914400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900"/>
              </a:spcBef>
              <a:buClr>
                <a:srgbClr val="00529B"/>
              </a:buClr>
              <a:buFont typeface="Wingdings" charset="2"/>
              <a:buNone/>
            </a:pPr>
            <a:r>
              <a:rPr lang="en-US" altLang="en-US" sz="2400" b="1" i="1" kern="0">
                <a:latin typeface="Helvetica"/>
                <a:cs typeface="Helvetica"/>
              </a:rPr>
              <a:t>Design One: </a:t>
            </a:r>
            <a:r>
              <a:rPr lang="en-US" sz="2400" b="1" i="1" kern="0">
                <a:latin typeface="Helvetica"/>
                <a:cs typeface="Helvetica"/>
              </a:rPr>
              <a:t>Air Bladder Compression Sleeve</a:t>
            </a:r>
            <a:endParaRPr lang="en-US" altLang="en-US" sz="2400" b="1" i="1" kern="0">
              <a:latin typeface="Helvetica"/>
              <a:cs typeface="Helvetic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F464B1-E79C-B3C1-7317-E0677F794837}"/>
              </a:ext>
            </a:extLst>
          </p:cNvPr>
          <p:cNvSpPr txBox="1">
            <a:spLocks/>
          </p:cNvSpPr>
          <p:nvPr/>
        </p:nvSpPr>
        <p:spPr bwMode="auto">
          <a:xfrm>
            <a:off x="0" y="114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000" b="1" kern="0">
                <a:solidFill>
                  <a:schemeClr val="bg1"/>
                </a:solidFill>
              </a:rPr>
              <a:t>Design Process</a:t>
            </a:r>
          </a:p>
        </p:txBody>
      </p:sp>
      <p:pic>
        <p:nvPicPr>
          <p:cNvPr id="2" name="Picture 1" descr="A plastic hand holding a white cloth wrapped around it&#10;&#10;AI-generated content may be incorrect.">
            <a:extLst>
              <a:ext uri="{FF2B5EF4-FFF2-40B4-BE49-F238E27FC236}">
                <a16:creationId xmlns:a16="http://schemas.microsoft.com/office/drawing/2014/main" id="{27B580C5-C767-2409-D654-6AD51E7D5D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71" t="14460"/>
          <a:stretch/>
        </p:blipFill>
        <p:spPr>
          <a:xfrm rot="10800000">
            <a:off x="2583784" y="3031205"/>
            <a:ext cx="2352174" cy="1578114"/>
          </a:xfrm>
          <a:prstGeom prst="rect">
            <a:avLst/>
          </a:prstGeom>
        </p:spPr>
      </p:pic>
      <p:pic>
        <p:nvPicPr>
          <p:cNvPr id="5" name="Picture 4" descr="A white cloth wrapped around a black boot&#10;&#10;AI-generated content may be incorrect.">
            <a:extLst>
              <a:ext uri="{FF2B5EF4-FFF2-40B4-BE49-F238E27FC236}">
                <a16:creationId xmlns:a16="http://schemas.microsoft.com/office/drawing/2014/main" id="{83A373E2-3755-AA88-1D7C-B267EEE215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209" t="344" b="13903"/>
          <a:stretch/>
        </p:blipFill>
        <p:spPr>
          <a:xfrm rot="10800000">
            <a:off x="5095375" y="3031957"/>
            <a:ext cx="2350235" cy="157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6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AF043-1B57-32E3-7FBE-2AEFD9D0A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D6EF6-A284-65C3-FBD0-1FD75650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935D78-2835-3155-DAB2-CA0F87EF360C}"/>
              </a:ext>
            </a:extLst>
          </p:cNvPr>
          <p:cNvSpPr/>
          <p:nvPr/>
        </p:nvSpPr>
        <p:spPr bwMode="auto">
          <a:xfrm>
            <a:off x="0" y="-23049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035C9B-32F0-80A3-4470-885803A42C83}"/>
              </a:ext>
            </a:extLst>
          </p:cNvPr>
          <p:cNvSpPr txBox="1">
            <a:spLocks/>
          </p:cNvSpPr>
          <p:nvPr/>
        </p:nvSpPr>
        <p:spPr bwMode="auto">
          <a:xfrm>
            <a:off x="0" y="114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000" b="1" kern="0">
                <a:solidFill>
                  <a:schemeClr val="bg1"/>
                </a:solidFill>
              </a:rPr>
              <a:t>Design Process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E80005-9641-E8A8-6272-1F4A79FCFB10}"/>
              </a:ext>
            </a:extLst>
          </p:cNvPr>
          <p:cNvSpPr txBox="1">
            <a:spLocks/>
          </p:cNvSpPr>
          <p:nvPr/>
        </p:nvSpPr>
        <p:spPr bwMode="auto">
          <a:xfrm>
            <a:off x="228600" y="1433215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715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144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Font typeface="Wingdings,Sans-Serif" charset="2"/>
            </a:pPr>
            <a:r>
              <a:rPr lang="en-US" sz="2200" kern="0" dirty="0">
                <a:latin typeface="Helvetica"/>
                <a:cs typeface="Helvetica"/>
              </a:rPr>
              <a:t>Mechanism: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Biaxially woven design patterned to optimize fit and coverage of the forearm.</a:t>
            </a:r>
          </a:p>
          <a:p>
            <a:pPr marL="64008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Custom connectors 3D-printed in Polylactic Acid (PLA) filament and locking mechanisms for the woven structure. 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kern="0" dirty="0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06DDDA-0C7A-02DF-88E5-B032A0D62284}"/>
              </a:ext>
            </a:extLst>
          </p:cNvPr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900"/>
              </a:spcBef>
              <a:spcAft>
                <a:spcPts val="600"/>
              </a:spcAft>
              <a:buClr>
                <a:srgbClr val="00529B"/>
              </a:buClr>
              <a:buFont typeface="Wingdings" charset="2"/>
              <a:buNone/>
            </a:pPr>
            <a:r>
              <a:rPr lang="en-US" altLang="en-US" sz="2400" b="1" i="1" kern="0">
                <a:latin typeface="Helvetica"/>
                <a:cs typeface="Helvetica"/>
              </a:rPr>
              <a:t>Design</a:t>
            </a:r>
            <a:r>
              <a:rPr lang="en-US" altLang="en-US" sz="2400" i="1" kern="0">
                <a:latin typeface="Helvetica"/>
                <a:cs typeface="Helvetica"/>
              </a:rPr>
              <a:t> </a:t>
            </a:r>
            <a:r>
              <a:rPr lang="en-US" altLang="en-US" sz="2400" b="1" i="1" kern="0">
                <a:latin typeface="Helvetica"/>
                <a:cs typeface="Helvetica"/>
              </a:rPr>
              <a:t>Two: </a:t>
            </a:r>
            <a:r>
              <a:rPr lang="en-US" sz="2400" b="1" i="1" kern="0">
                <a:latin typeface="Helvetica"/>
                <a:cs typeface="Helvetica"/>
              </a:rPr>
              <a:t>Braided Lattice with Axially Applied Tension</a:t>
            </a:r>
          </a:p>
        </p:txBody>
      </p:sp>
    </p:spTree>
    <p:extLst>
      <p:ext uri="{BB962C8B-B14F-4D97-AF65-F5344CB8AC3E}">
        <p14:creationId xmlns:p14="http://schemas.microsoft.com/office/powerpoint/2010/main" val="1163166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AFA3-E9CF-4246-FC52-CE033B467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F14E5-8FDF-8C2D-743B-2E2548260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18915"/>
            <a:ext cx="8686800" cy="336738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Helvetica"/>
                <a:cs typeface="Helvetica"/>
              </a:rPr>
              <a:t>Material and Layer Composition: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Polylactic Acid (PLA) filament for connectors</a:t>
            </a:r>
          </a:p>
          <a:p>
            <a:pPr marL="64008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Heavy Stretch Knit Elastic for lattice</a:t>
            </a:r>
          </a:p>
          <a:p>
            <a:pPr marL="342900" lvl="1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Helvetica"/>
                <a:cs typeface="Helvetica"/>
              </a:rPr>
              <a:t>Structural and Operational Considerations: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Functional and ergonomic design ensures a secure, comfortable fit with full range of motion.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Biaxial weave for controlled tension preventing excessive tightness or looseness </a:t>
            </a:r>
          </a:p>
          <a:p>
            <a:pPr marL="64008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Designed to conform to the natural contours of the astronaut’s arm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9719E-AE14-70AA-B0EB-E84136F7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CAFCAD-E75A-1259-B6C3-ABC863119633}"/>
              </a:ext>
            </a:extLst>
          </p:cNvPr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17B824-01AE-A624-8B8A-9594EF4DB898}"/>
              </a:ext>
            </a:extLst>
          </p:cNvPr>
          <p:cNvSpPr txBox="1">
            <a:spLocks/>
          </p:cNvSpPr>
          <p:nvPr/>
        </p:nvSpPr>
        <p:spPr bwMode="auto">
          <a:xfrm>
            <a:off x="0" y="114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000" b="1" kern="0">
                <a:solidFill>
                  <a:schemeClr val="bg1"/>
                </a:solidFill>
              </a:rPr>
              <a:t>Design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BA39A-368F-9044-B451-559B10EC5AE0}"/>
              </a:ext>
            </a:extLst>
          </p:cNvPr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900"/>
              </a:spcBef>
              <a:spcAft>
                <a:spcPts val="600"/>
              </a:spcAft>
              <a:buClr>
                <a:srgbClr val="00529B"/>
              </a:buClr>
              <a:buFont typeface="Wingdings" charset="2"/>
              <a:buNone/>
            </a:pPr>
            <a:r>
              <a:rPr lang="en-US" altLang="en-US" sz="2400" b="1" i="1" kern="0">
                <a:latin typeface="Helvetica"/>
                <a:cs typeface="Helvetica"/>
              </a:rPr>
              <a:t>Design</a:t>
            </a:r>
            <a:r>
              <a:rPr lang="en-US" altLang="en-US" sz="2400" i="1" kern="0">
                <a:latin typeface="Helvetica"/>
                <a:cs typeface="Helvetica"/>
              </a:rPr>
              <a:t> </a:t>
            </a:r>
            <a:r>
              <a:rPr lang="en-US" altLang="en-US" sz="2400" b="1" i="1" kern="0">
                <a:latin typeface="Helvetica"/>
                <a:cs typeface="Helvetica"/>
              </a:rPr>
              <a:t>Two: </a:t>
            </a:r>
            <a:r>
              <a:rPr lang="en-US" sz="2400" b="1" i="1" kern="0">
                <a:latin typeface="Helvetica"/>
                <a:cs typeface="Helvetica"/>
              </a:rPr>
              <a:t>Braided Lattice with Axially Applied Tension</a:t>
            </a:r>
          </a:p>
        </p:txBody>
      </p:sp>
    </p:spTree>
    <p:extLst>
      <p:ext uri="{BB962C8B-B14F-4D97-AF65-F5344CB8AC3E}">
        <p14:creationId xmlns:p14="http://schemas.microsoft.com/office/powerpoint/2010/main" val="36574461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ithout blue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5B4FC9DB2F974795D2DDA3479092EE" ma:contentTypeVersion="13" ma:contentTypeDescription="Create a new document." ma:contentTypeScope="" ma:versionID="5cdc88c0b79616bc9be0d22b9aef9178">
  <xsd:schema xmlns:xsd="http://www.w3.org/2001/XMLSchema" xmlns:xs="http://www.w3.org/2001/XMLSchema" xmlns:p="http://schemas.microsoft.com/office/2006/metadata/properties" xmlns:ns2="0d37d7fc-0fd3-40e3-b2d7-efadd7cc56f4" xmlns:ns3="8c67dbd1-b48b-4770-8f50-873d40bdbc0f" targetNamespace="http://schemas.microsoft.com/office/2006/metadata/properties" ma:root="true" ma:fieldsID="1287525f2c18ba7aae3140ff6f98c593" ns2:_="" ns3:_="">
    <xsd:import namespace="0d37d7fc-0fd3-40e3-b2d7-efadd7cc56f4"/>
    <xsd:import namespace="8c67dbd1-b48b-4770-8f50-873d40bdbc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7d7fc-0fd3-40e3-b2d7-efadd7cc5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2011f1f-c1f6-43e5-98b2-4e6fd79a0b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7dbd1-b48b-4770-8f50-873d40bdbc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73a062d-6a77-4b29-b2ca-a9ba1013cb09}" ma:internalName="TaxCatchAll" ma:showField="CatchAllData" ma:web="8c67dbd1-b48b-4770-8f50-873d40bdbc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0d37d7fc-0fd3-40e3-b2d7-efadd7cc56f4">
      <Terms xmlns="http://schemas.microsoft.com/office/infopath/2007/PartnerControls"/>
    </lcf76f155ced4ddcb4097134ff3c332f>
    <TaxCatchAll xmlns="8c67dbd1-b48b-4770-8f50-873d40bdbc0f" xsi:nil="true"/>
  </documentManagement>
</p:properties>
</file>

<file path=customXml/itemProps1.xml><?xml version="1.0" encoding="utf-8"?>
<ds:datastoreItem xmlns:ds="http://schemas.openxmlformats.org/officeDocument/2006/customXml" ds:itemID="{53F3348E-F4F4-4BE8-8083-AA7D450E2F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52ABC3-476E-4E77-B745-48525E80B775}">
  <ds:schemaRefs>
    <ds:schemaRef ds:uri="0d37d7fc-0fd3-40e3-b2d7-efadd7cc56f4"/>
    <ds:schemaRef ds:uri="8c67dbd1-b48b-4770-8f50-873d40bdbc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14BE1A-A2C4-4862-8AD0-8BDC37D6A979}">
  <ds:schemaRefs>
    <ds:schemaRef ds:uri="http://purl.org/dc/terms/"/>
    <ds:schemaRef ds:uri="http://schemas.microsoft.com/office/infopath/2007/PartnerControls"/>
    <ds:schemaRef ds:uri="8c67dbd1-b48b-4770-8f50-873d40bdbc0f"/>
    <ds:schemaRef ds:uri="http://schemas.microsoft.com/office/2006/documentManagement/types"/>
    <ds:schemaRef ds:uri="http://www.w3.org/XML/1998/namespace"/>
    <ds:schemaRef ds:uri="http://purl.org/dc/elements/1.1/"/>
    <ds:schemaRef ds:uri="0d37d7fc-0fd3-40e3-b2d7-efadd7cc56f4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594</Words>
  <Application>Microsoft Office PowerPoint</Application>
  <PresentationFormat>On-screen Show (16:9)</PresentationFormat>
  <Paragraphs>135</Paragraphs>
  <Slides>16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Helvetica</vt:lpstr>
      <vt:lpstr>Times</vt:lpstr>
      <vt:lpstr>Wingdings</vt:lpstr>
      <vt:lpstr>Wingdings,Sans-Serif</vt:lpstr>
      <vt:lpstr>Blank Presentation</vt:lpstr>
      <vt:lpstr>Without blue banner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and Results </vt:lpstr>
      <vt:lpstr>Testing and Results </vt:lpstr>
      <vt:lpstr>Future Objectives </vt:lpstr>
      <vt:lpstr>Future Objectives </vt:lpstr>
      <vt:lpstr>PowerPoint Presentation</vt:lpstr>
    </vt:vector>
  </TitlesOfParts>
  <Company>Bill Seymore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Seymore</dc:creator>
  <cp:lastModifiedBy>Erin Fenderson</cp:lastModifiedBy>
  <cp:revision>2</cp:revision>
  <cp:lastPrinted>2018-09-25T14:02:34Z</cp:lastPrinted>
  <dcterms:modified xsi:type="dcterms:W3CDTF">2025-04-03T00:58:40Z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0x0101006A5B4FC9DB2F974795D2DDA3479092EE</vt:lpwstr>
  </property>
  <property fmtid="{D5CDD505-2E9C-101B-9397-08002B2CF9AE}" pid="3" name="MediaServiceImageTags">
    <vt:lpwstr/>
  </property>
</Properties>
</file>