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4837" r:id="rId5"/>
  </p:sldMasterIdLst>
  <p:notesMasterIdLst>
    <p:notesMasterId r:id="rId23"/>
  </p:notesMasterIdLst>
  <p:handoutMasterIdLst>
    <p:handoutMasterId r:id="rId24"/>
  </p:handoutMasterIdLst>
  <p:sldIdLst>
    <p:sldId id="404" r:id="rId6"/>
    <p:sldId id="406" r:id="rId7"/>
    <p:sldId id="420" r:id="rId8"/>
    <p:sldId id="425" r:id="rId9"/>
    <p:sldId id="408" r:id="rId10"/>
    <p:sldId id="409" r:id="rId11"/>
    <p:sldId id="410" r:id="rId12"/>
    <p:sldId id="411" r:id="rId13"/>
    <p:sldId id="413" r:id="rId14"/>
    <p:sldId id="422" r:id="rId15"/>
    <p:sldId id="414" r:id="rId16"/>
    <p:sldId id="415" r:id="rId17"/>
    <p:sldId id="416" r:id="rId18"/>
    <p:sldId id="417" r:id="rId19"/>
    <p:sldId id="418" r:id="rId20"/>
    <p:sldId id="424" r:id="rId21"/>
    <p:sldId id="405" r:id="rId22"/>
  </p:sldIdLst>
  <p:sldSz cx="9144000" cy="5143500" type="screen16x9"/>
  <p:notesSz cx="6858000" cy="9296400"/>
  <p:defaultTex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D6C"/>
    <a:srgbClr val="C2D9FA"/>
    <a:srgbClr val="FF0000"/>
    <a:srgbClr val="0B3A7F"/>
    <a:srgbClr val="E98B01"/>
    <a:srgbClr val="1380DC"/>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B4776-9565-235A-041E-00F18059EE67}" v="825" dt="2025-04-03T00:13:40.818"/>
    <p1510:client id="{2BC6AF28-70B9-67F0-C532-061775A0FFEF}" v="704" dt="2025-04-02T23:02:15.096"/>
    <p1510:client id="{709597A3-FB21-3E48-0BF1-93A2F5466276}" v="27" dt="2025-04-02T23:50:56.267"/>
    <p1510:client id="{998761AB-B933-6329-BB00-037BFECABF91}" v="482" dt="2025-04-01T15:39:41.487"/>
    <p1510:client id="{E2EBF6A4-320A-4163-B866-F67651416DC2}" v="64" dt="2025-04-02T11:50:09.981"/>
    <p1510:client id="{F301349A-39F5-33DC-A003-09694469B9D3}" v="598" dt="2025-04-03T00:15:10.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6323" name="Rectangle 3"/>
          <p:cNvSpPr>
            <a:spLocks noGrp="1" noChangeArrowheads="1"/>
          </p:cNvSpPr>
          <p:nvPr>
            <p:ph type="dt" sz="quarter"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56324" name="Rectangle 4"/>
          <p:cNvSpPr>
            <a:spLocks noGrp="1" noChangeArrowheads="1"/>
          </p:cNvSpPr>
          <p:nvPr>
            <p:ph type="ftr" sz="quarter" idx="2"/>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6325" name="Rectangle 5"/>
          <p:cNvSpPr>
            <a:spLocks noGrp="1" noChangeArrowheads="1"/>
          </p:cNvSpPr>
          <p:nvPr>
            <p:ph type="sldNum" sz="quarter" idx="3"/>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9301CC6A-B4E8-405F-AE79-859651258FE4}" type="slidenum">
              <a:rPr lang="en-US"/>
              <a:pPr>
                <a:defRPr/>
              </a:pPr>
              <a:t>‹#›</a:t>
            </a:fld>
            <a:endParaRPr lang="en-US"/>
          </a:p>
        </p:txBody>
      </p:sp>
    </p:spTree>
    <p:extLst>
      <p:ext uri="{BB962C8B-B14F-4D97-AF65-F5344CB8AC3E}">
        <p14:creationId xmlns:p14="http://schemas.microsoft.com/office/powerpoint/2010/main" val="818623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6147" name="Rectangle 3"/>
          <p:cNvSpPr>
            <a:spLocks noGrp="1" noChangeArrowheads="1"/>
          </p:cNvSpPr>
          <p:nvPr>
            <p:ph type="dt"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B7B05DEF-6DE7-4BF9-8DBB-FF904A788E50}" type="slidenum">
              <a:rPr lang="en-US"/>
              <a:pPr>
                <a:defRPr/>
              </a:pPr>
              <a:t>‹#›</a:t>
            </a:fld>
            <a:endParaRPr lang="en-US"/>
          </a:p>
        </p:txBody>
      </p:sp>
    </p:spTree>
    <p:extLst>
      <p:ext uri="{BB962C8B-B14F-4D97-AF65-F5344CB8AC3E}">
        <p14:creationId xmlns:p14="http://schemas.microsoft.com/office/powerpoint/2010/main" val="382358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1pPr>
    <a:lvl2pPr marL="3429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2pPr>
    <a:lvl3pPr marL="6858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3pPr>
    <a:lvl4pPr marL="10287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4pPr>
    <a:lvl5pPr marL="13716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JB</a:t>
            </a:r>
          </a:p>
        </p:txBody>
      </p:sp>
      <p:sp>
        <p:nvSpPr>
          <p:cNvPr id="4" name="Slide Number Placeholder 3"/>
          <p:cNvSpPr>
            <a:spLocks noGrp="1"/>
          </p:cNvSpPr>
          <p:nvPr>
            <p:ph type="sldNum" sz="quarter" idx="5"/>
          </p:nvPr>
        </p:nvSpPr>
        <p:spPr/>
        <p:txBody>
          <a:bodyPr/>
          <a:lstStyle/>
          <a:p>
            <a:pPr>
              <a:defRPr/>
            </a:pPr>
            <a:fld id="{B7B05DEF-6DE7-4BF9-8DBB-FF904A788E50}" type="slidenum">
              <a:rPr lang="en-US"/>
              <a:pPr>
                <a:defRPr/>
              </a:pPr>
              <a:t>1</a:t>
            </a:fld>
            <a:endParaRPr lang="en-US"/>
          </a:p>
        </p:txBody>
      </p:sp>
    </p:spTree>
    <p:extLst>
      <p:ext uri="{BB962C8B-B14F-4D97-AF65-F5344CB8AC3E}">
        <p14:creationId xmlns:p14="http://schemas.microsoft.com/office/powerpoint/2010/main" val="279981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ＭＳ Ｐゴシック"/>
                <a:cs typeface="Arial"/>
              </a:rPr>
              <a:t>JB</a:t>
            </a:r>
            <a:endParaRPr lang="en-US"/>
          </a:p>
        </p:txBody>
      </p:sp>
      <p:sp>
        <p:nvSpPr>
          <p:cNvPr id="4" name="Slide Number Placeholder 3"/>
          <p:cNvSpPr>
            <a:spLocks noGrp="1"/>
          </p:cNvSpPr>
          <p:nvPr>
            <p:ph type="sldNum" sz="quarter" idx="10"/>
          </p:nvPr>
        </p:nvSpPr>
        <p:spPr/>
        <p:txBody>
          <a:bodyPr/>
          <a:lstStyle/>
          <a:p>
            <a:pPr>
              <a:defRPr/>
            </a:pPr>
            <a:fld id="{B7B05DEF-6DE7-4BF9-8DBB-FF904A788E50}" type="slidenum">
              <a:rPr lang="en-US" smtClean="0"/>
              <a:pPr>
                <a:defRPr/>
              </a:pPr>
              <a:t>2</a:t>
            </a:fld>
            <a:endParaRPr lang="en-US"/>
          </a:p>
        </p:txBody>
      </p:sp>
    </p:spTree>
    <p:extLst>
      <p:ext uri="{BB962C8B-B14F-4D97-AF65-F5344CB8AC3E}">
        <p14:creationId xmlns:p14="http://schemas.microsoft.com/office/powerpoint/2010/main" val="171268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buFont typeface="Arial"/>
              <a:buChar char="•"/>
            </a:pPr>
            <a:r>
              <a:rPr lang="en-US">
                <a:latin typeface="Arial"/>
                <a:ea typeface="ＭＳ Ｐゴシック"/>
                <a:cs typeface="Arial"/>
              </a:rPr>
              <a:t>BODA-Derived Resin (BDR), an emerging carbon precursor has high char yield (show TGA) and high oxidative stability as a polymer (DSC) and doesn't blow off under fast temp ramp rates. </a:t>
            </a:r>
          </a:p>
          <a:p>
            <a:pPr marL="285750" indent="-285750">
              <a:spcBef>
                <a:spcPct val="20000"/>
              </a:spcBef>
              <a:buFont typeface="Arial"/>
              <a:buChar char="•"/>
            </a:pPr>
            <a:r>
              <a:rPr lang="en-US">
                <a:latin typeface="Arial"/>
                <a:ea typeface="ＭＳ Ｐゴシック"/>
                <a:cs typeface="Arial"/>
              </a:rPr>
              <a:t>These properties allow for one-step infusion and carbonization greatly reducing processing time for a finished carbon/carbon part.</a:t>
            </a:r>
          </a:p>
          <a:p>
            <a:pPr marL="285750" indent="-285750">
              <a:spcBef>
                <a:spcPct val="20000"/>
              </a:spcBef>
              <a:buFont typeface="Arial"/>
              <a:buChar char="•"/>
            </a:pP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7B05DEF-6DE7-4BF9-8DBB-FF904A788E50}" type="slidenum">
              <a:rPr lang="en-US"/>
              <a:pPr>
                <a:defRPr/>
              </a:pPr>
              <a:t>6</a:t>
            </a:fld>
            <a:endParaRPr lang="en-US"/>
          </a:p>
        </p:txBody>
      </p:sp>
    </p:spTree>
    <p:extLst>
      <p:ext uri="{BB962C8B-B14F-4D97-AF65-F5344CB8AC3E}">
        <p14:creationId xmlns:p14="http://schemas.microsoft.com/office/powerpoint/2010/main" val="324837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buFont typeface="Arial"/>
              <a:buChar char="•"/>
            </a:pPr>
            <a:r>
              <a:rPr lang="en-US">
                <a:latin typeface="Arial"/>
                <a:ea typeface="ＭＳ Ｐゴシック"/>
                <a:cs typeface="Arial"/>
              </a:rPr>
              <a:t>Highlight melting into fibers. (low amount of lamina, vacuum bagging rendered superfluous)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7B05DEF-6DE7-4BF9-8DBB-FF904A788E50}" type="slidenum">
              <a:rPr lang="en-US"/>
              <a:pPr>
                <a:defRPr/>
              </a:pPr>
              <a:t>10</a:t>
            </a:fld>
            <a:endParaRPr lang="en-US"/>
          </a:p>
        </p:txBody>
      </p:sp>
    </p:spTree>
    <p:extLst>
      <p:ext uri="{BB962C8B-B14F-4D97-AF65-F5344CB8AC3E}">
        <p14:creationId xmlns:p14="http://schemas.microsoft.com/office/powerpoint/2010/main" val="247924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1555" y="-19050"/>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9" name="Subtitle 2"/>
          <p:cNvSpPr txBox="1">
            <a:spLocks/>
          </p:cNvSpPr>
          <p:nvPr userDrawn="1"/>
        </p:nvSpPr>
        <p:spPr bwMode="auto">
          <a:xfrm>
            <a:off x="0" y="264795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a:solidFill>
                  <a:schemeClr val="bg1"/>
                </a:solidFill>
                <a:latin typeface="+mj-lt"/>
              </a:rPr>
              <a:t>Author</a:t>
            </a:r>
          </a:p>
          <a:p>
            <a:pPr marL="0" indent="0" algn="ctr" eaLnBrk="1" hangingPunct="1">
              <a:buClr>
                <a:srgbClr val="00529B"/>
              </a:buClr>
              <a:buNone/>
            </a:pPr>
            <a:r>
              <a:rPr lang="en-US" altLang="en-US" sz="1600" b="1" kern="0">
                <a:solidFill>
                  <a:schemeClr val="bg1"/>
                </a:solidFill>
                <a:latin typeface="+mj-lt"/>
              </a:rPr>
              <a:t>Company/Organization</a:t>
            </a:r>
          </a:p>
          <a:p>
            <a:pPr marL="0" indent="0" algn="ctr" eaLnBrk="1" hangingPunct="1">
              <a:buClr>
                <a:srgbClr val="00529B"/>
              </a:buClr>
              <a:buNone/>
            </a:pPr>
            <a:r>
              <a:rPr lang="en-US" altLang="en-US" sz="1600" kern="0">
                <a:solidFill>
                  <a:schemeClr val="bg1"/>
                </a:solidFill>
                <a:latin typeface="+mj-lt"/>
              </a:rPr>
              <a:t>Conference Name, Conference Dates</a:t>
            </a:r>
          </a:p>
          <a:p>
            <a:pPr marL="0" indent="0" algn="ctr" eaLnBrk="1" hangingPunct="1">
              <a:buClr>
                <a:srgbClr val="00529B"/>
              </a:buClr>
              <a:buNone/>
            </a:pPr>
            <a:r>
              <a:rPr lang="en-US" altLang="en-US" sz="1600" kern="0">
                <a:solidFill>
                  <a:schemeClr val="bg1"/>
                </a:solidFill>
                <a:latin typeface="+mj-lt"/>
              </a:rPr>
              <a:t>Conference Location</a:t>
            </a:r>
          </a:p>
          <a:p>
            <a:pPr>
              <a:buClr>
                <a:srgbClr val="00529B"/>
              </a:buClr>
              <a:buFont typeface="Wingdings" charset="2"/>
              <a:buChar char="Ø"/>
            </a:pPr>
            <a:endParaRPr lang="en-US" sz="2400" kern="0"/>
          </a:p>
        </p:txBody>
      </p:sp>
      <p:sp>
        <p:nvSpPr>
          <p:cNvPr id="10" name="Title 1"/>
          <p:cNvSpPr txBox="1">
            <a:spLocks/>
          </p:cNvSpPr>
          <p:nvPr userDrawn="1"/>
        </p:nvSpPr>
        <p:spPr bwMode="auto">
          <a:xfrm>
            <a:off x="0" y="742950"/>
            <a:ext cx="9144000" cy="9906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5400" b="1" kern="0">
                <a:solidFill>
                  <a:schemeClr val="bg1"/>
                </a:solidFill>
              </a:rPr>
              <a:t>Presentation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1B3D6C"/>
              </a:buClr>
              <a:buFont typeface="Wingdings" charset="2"/>
              <a:buChar char="Ø"/>
              <a:defRPr/>
            </a:lvl1pPr>
            <a:lvl2pPr marL="685800" indent="-342900">
              <a:buClr>
                <a:srgbClr val="1B3D6C"/>
              </a:buClr>
              <a:buFont typeface="Wingdings" charset="2"/>
              <a:buChar char="Ø"/>
              <a:defRPr/>
            </a:lvl2pPr>
            <a:lvl3pPr marL="971550" indent="-285750">
              <a:buClr>
                <a:srgbClr val="1B3D6C"/>
              </a:buClr>
              <a:buFont typeface="Wingdings" charset="2"/>
              <a:buChar char="Ø"/>
              <a:defRPr/>
            </a:lvl3pPr>
            <a:lvl4pPr marL="1314450" indent="-285750">
              <a:buClr>
                <a:srgbClr val="1B3D6C"/>
              </a:buClr>
              <a:buFont typeface="Wingdings" charset="2"/>
              <a:buChar char="Ø"/>
              <a:defRPr/>
            </a:lvl4pPr>
            <a:lvl5pPr marL="1657350" indent="-285750">
              <a:buClr>
                <a:srgbClr val="1B3D6C"/>
              </a:buClr>
              <a:buFont typeface="Wingdings"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23950"/>
            <a:ext cx="39624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123950"/>
            <a:ext cx="4419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
        <p:nvSpPr>
          <p:cNvPr id="11" name="Title 1"/>
          <p:cNvSpPr>
            <a:spLocks noGrp="1"/>
          </p:cNvSpPr>
          <p:nvPr>
            <p:ph type="title"/>
          </p:nvPr>
        </p:nvSpPr>
        <p:spPr>
          <a:xfrm>
            <a:off x="228600" y="144198"/>
            <a:ext cx="8686800" cy="514350"/>
          </a:xfrm>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 and/or 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383842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a:p>
        </p:txBody>
      </p:sp>
    </p:spTree>
    <p:extLst>
      <p:ext uri="{BB962C8B-B14F-4D97-AF65-F5344CB8AC3E}">
        <p14:creationId xmlns:p14="http://schemas.microsoft.com/office/powerpoint/2010/main" val="2125721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1028" name="Rectangle 3"/>
          <p:cNvSpPr>
            <a:spLocks noGrp="1" noChangeArrowheads="1"/>
          </p:cNvSpPr>
          <p:nvPr>
            <p:ph type="body" idx="1"/>
          </p:nvPr>
        </p:nvSpPr>
        <p:spPr bwMode="auto">
          <a:xfrm>
            <a:off x="230886" y="1123950"/>
            <a:ext cx="8686800" cy="336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a:spLocks noGrp="1" noChangeArrowheads="1"/>
          </p:cNvSpPr>
          <p:nvPr userDrawn="1"/>
        </p:nvSpPr>
        <p:spPr bwMode="auto">
          <a:xfrm>
            <a:off x="1181100" y="4572000"/>
            <a:ext cx="19050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a:p>
        </p:txBody>
      </p:sp>
      <p:sp>
        <p:nvSpPr>
          <p:cNvPr id="10" name="Rectangle 9"/>
          <p:cNvSpPr>
            <a:spLocks noGrp="1" noChangeArrowheads="1"/>
          </p:cNvSpPr>
          <p:nvPr userDrawn="1"/>
        </p:nvSpPr>
        <p:spPr bwMode="auto">
          <a:xfrm>
            <a:off x="3181350" y="4572000"/>
            <a:ext cx="28956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a:p>
        </p:txBody>
      </p:sp>
      <p:sp>
        <p:nvSpPr>
          <p:cNvPr id="12"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a:p>
        </p:txBody>
      </p:sp>
      <p:sp>
        <p:nvSpPr>
          <p:cNvPr id="13"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a:p>
        </p:txBody>
      </p:sp>
      <p:sp>
        <p:nvSpPr>
          <p:cNvPr id="14"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
        <p:nvSpPr>
          <p:cNvPr id="15" name="Rectangle 14"/>
          <p:cNvSpPr/>
          <p:nvPr userDrawn="1"/>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027" name="Rectangle 2"/>
          <p:cNvSpPr>
            <a:spLocks noGrp="1" noChangeArrowheads="1"/>
          </p:cNvSpPr>
          <p:nvPr>
            <p:ph type="title"/>
          </p:nvPr>
        </p:nvSpPr>
        <p:spPr bwMode="auto">
          <a:xfrm>
            <a:off x="228600" y="144198"/>
            <a:ext cx="86868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b="1" kern="0">
                <a:solidFill>
                  <a:schemeClr val="bg1"/>
                </a:solidFill>
              </a:rPr>
              <a:t>Presentation Title</a:t>
            </a:r>
          </a:p>
        </p:txBody>
      </p:sp>
    </p:spTree>
  </p:cSld>
  <p:clrMap bg1="lt1" tx1="dk1" bg2="lt2" tx2="dk2" accent1="accent1" accent2="accent2" accent3="accent3" accent4="accent4" accent5="accent5" accent6="accent6" hlink="hlink" folHlink="folHlink"/>
  <p:sldLayoutIdLst>
    <p:sldLayoutId id="2147484830" r:id="rId1"/>
    <p:sldLayoutId id="2147484825" r:id="rId2"/>
    <p:sldLayoutId id="2147484827" r:id="rId3"/>
    <p:sldLayoutId id="2147484836" r:id="rId4"/>
  </p:sldLayoutIdLst>
  <p:hf hdr="0" ftr="0" dt="0"/>
  <p:txStyles>
    <p:titleStyle>
      <a:lvl1pPr marL="0" marR="0" indent="0" algn="ctr" defTabSz="914400" rtl="0" eaLnBrk="0" fontAlgn="base" latinLnBrk="0" hangingPunct="0">
        <a:lnSpc>
          <a:spcPct val="100000"/>
        </a:lnSpc>
        <a:spcBef>
          <a:spcPct val="0"/>
        </a:spcBef>
        <a:spcAft>
          <a:spcPct val="0"/>
        </a:spcAft>
        <a:buClrTx/>
        <a:buSzTx/>
        <a:buFontTx/>
        <a:buNone/>
        <a:tabLst/>
        <a:defRPr sz="280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Arial" charset="0"/>
          <a:ea typeface="ＭＳ Ｐゴシック" pitchFamily="80" charset="-128"/>
        </a:defRPr>
      </a:lvl2pPr>
      <a:lvl3pPr algn="l" rtl="0" eaLnBrk="0" fontAlgn="base" hangingPunct="0">
        <a:spcBef>
          <a:spcPct val="0"/>
        </a:spcBef>
        <a:spcAft>
          <a:spcPct val="0"/>
        </a:spcAft>
        <a:defRPr sz="1800">
          <a:solidFill>
            <a:schemeClr val="tx2"/>
          </a:solidFill>
          <a:latin typeface="Arial" charset="0"/>
          <a:ea typeface="ＭＳ Ｐゴシック" pitchFamily="80" charset="-128"/>
        </a:defRPr>
      </a:lvl3pPr>
      <a:lvl4pPr algn="l" rtl="0" eaLnBrk="0" fontAlgn="base" hangingPunct="0">
        <a:spcBef>
          <a:spcPct val="0"/>
        </a:spcBef>
        <a:spcAft>
          <a:spcPct val="0"/>
        </a:spcAft>
        <a:defRPr sz="1800">
          <a:solidFill>
            <a:schemeClr val="tx2"/>
          </a:solidFill>
          <a:latin typeface="Arial" charset="0"/>
          <a:ea typeface="ＭＳ Ｐゴシック" pitchFamily="80" charset="-128"/>
        </a:defRPr>
      </a:lvl4pPr>
      <a:lvl5pPr algn="l" rtl="0" eaLnBrk="0" fontAlgn="base" hangingPunct="0">
        <a:spcBef>
          <a:spcPct val="0"/>
        </a:spcBef>
        <a:spcAft>
          <a:spcPct val="0"/>
        </a:spcAft>
        <a:defRPr sz="1800">
          <a:solidFill>
            <a:schemeClr val="tx2"/>
          </a:solidFill>
          <a:latin typeface="Arial" charset="0"/>
          <a:ea typeface="ＭＳ Ｐゴシック" pitchFamily="80" charset="-128"/>
        </a:defRPr>
      </a:lvl5pPr>
      <a:lvl6pPr marL="342900" algn="l" rtl="0" fontAlgn="base">
        <a:spcBef>
          <a:spcPct val="0"/>
        </a:spcBef>
        <a:spcAft>
          <a:spcPct val="0"/>
        </a:spcAft>
        <a:defRPr sz="1800">
          <a:solidFill>
            <a:schemeClr val="tx2"/>
          </a:solidFill>
          <a:latin typeface="Arial" charset="0"/>
          <a:ea typeface="ＭＳ Ｐゴシック" pitchFamily="80" charset="-128"/>
        </a:defRPr>
      </a:lvl6pPr>
      <a:lvl7pPr marL="685800" algn="l" rtl="0" fontAlgn="base">
        <a:spcBef>
          <a:spcPct val="0"/>
        </a:spcBef>
        <a:spcAft>
          <a:spcPct val="0"/>
        </a:spcAft>
        <a:defRPr sz="1800">
          <a:solidFill>
            <a:schemeClr val="tx2"/>
          </a:solidFill>
          <a:latin typeface="Arial" charset="0"/>
          <a:ea typeface="ＭＳ Ｐゴシック" pitchFamily="80" charset="-128"/>
        </a:defRPr>
      </a:lvl7pPr>
      <a:lvl8pPr marL="1028700" algn="l" rtl="0" fontAlgn="base">
        <a:spcBef>
          <a:spcPct val="0"/>
        </a:spcBef>
        <a:spcAft>
          <a:spcPct val="0"/>
        </a:spcAft>
        <a:defRPr sz="1800">
          <a:solidFill>
            <a:schemeClr val="tx2"/>
          </a:solidFill>
          <a:latin typeface="Arial" charset="0"/>
          <a:ea typeface="ＭＳ Ｐゴシック" pitchFamily="80" charset="-128"/>
        </a:defRPr>
      </a:lvl8pPr>
      <a:lvl9pPr marL="1371600" algn="l" rtl="0" fontAlgn="base">
        <a:spcBef>
          <a:spcPct val="0"/>
        </a:spcBef>
        <a:spcAft>
          <a:spcPct val="0"/>
        </a:spcAft>
        <a:defRPr sz="18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557213" indent="-214313"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857250" indent="-1714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2001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5430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8" name="Rectangle 3"/>
          <p:cNvSpPr>
            <a:spLocks noGrp="1" noChangeArrowheads="1"/>
          </p:cNvSpPr>
          <p:nvPr>
            <p:ph type="body" idx="1"/>
          </p:nvPr>
        </p:nvSpPr>
        <p:spPr bwMode="auto">
          <a:xfrm>
            <a:off x="230886" y="438150"/>
            <a:ext cx="8686800" cy="4049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a:p>
        </p:txBody>
      </p:sp>
      <p:sp>
        <p:nvSpPr>
          <p:cNvPr id="10"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a:p>
        </p:txBody>
      </p:sp>
      <p:sp>
        <p:nvSpPr>
          <p:cNvPr id="11"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extLst>
      <p:ext uri="{BB962C8B-B14F-4D97-AF65-F5344CB8AC3E}">
        <p14:creationId xmlns:p14="http://schemas.microsoft.com/office/powerpoint/2010/main" val="749289507"/>
      </p:ext>
    </p:extLst>
  </p:cSld>
  <p:clrMap bg1="lt1" tx1="dk1" bg2="lt2" tx2="dk2" accent1="accent1" accent2="accent2" accent3="accent3" accent4="accent4" accent5="accent5" accent6="accent6" hlink="hlink" folHlink="folHlink"/>
  <p:sldLayoutIdLst>
    <p:sldLayoutId id="21474848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B3D6C"/>
        </a:buClr>
        <a:buFont typeface="Wingdings" charset="2"/>
        <a:buChar char="Ø"/>
        <a:defRPr sz="24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1B3D6C"/>
        </a:buClr>
        <a:buFont typeface="Wingdings" charset="2"/>
        <a:buChar char="Ø"/>
        <a:defRPr sz="21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1B3D6C"/>
        </a:buClr>
        <a:buFont typeface="Wingdings" charset="2"/>
        <a:buChar char="Ø"/>
        <a:defRPr sz="18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016/B978-0-08-102209-2.00022-0" TargetMode="External"/><Relationship Id="rId3" Type="http://schemas.openxmlformats.org/officeDocument/2006/relationships/hyperlink" Target="https://doi.org/10.1016/j.compositesb.2022.110080" TargetMode="External"/><Relationship Id="rId7" Type="http://schemas.openxmlformats.org/officeDocument/2006/relationships/hyperlink" Target="https://doi.org/10.1520/D3039_D3039M-14" TargetMode="External"/><Relationship Id="rId2" Type="http://schemas.openxmlformats.org/officeDocument/2006/relationships/hyperlink" Target="https://doi.org/10.3389/fmats.2024.1374034" TargetMode="External"/><Relationship Id="rId1" Type="http://schemas.openxmlformats.org/officeDocument/2006/relationships/slideLayout" Target="../slideLayouts/slideLayout2.xml"/><Relationship Id="rId6" Type="http://schemas.openxmlformats.org/officeDocument/2006/relationships/hyperlink" Target="https://ntrs.nasa.gov/api/citations/20050240163/downloads/20050240163.pdf" TargetMode="External"/><Relationship Id="rId5" Type="http://schemas.openxmlformats.org/officeDocument/2006/relationships/hyperlink" Target="https://doi.org/10.1016/j.pmatsci.2016.08.003" TargetMode="External"/><Relationship Id="rId4" Type="http://schemas.openxmlformats.org/officeDocument/2006/relationships/hyperlink" Target="https://doi.org/10.1016/j.carbon.2007.01.002" TargetMode="External"/><Relationship Id="rId9" Type="http://schemas.openxmlformats.org/officeDocument/2006/relationships/hyperlink" Target="https://doi.org/doi:10.2514/6.2022-1606"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4667"/>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4" name="Subtitle 2"/>
          <p:cNvSpPr txBox="1">
            <a:spLocks/>
          </p:cNvSpPr>
          <p:nvPr/>
        </p:nvSpPr>
        <p:spPr bwMode="auto">
          <a:xfrm>
            <a:off x="478" y="220795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i="1" kern="0">
                <a:solidFill>
                  <a:schemeClr val="bg1"/>
                </a:solidFill>
                <a:latin typeface="+mj-lt"/>
                <a:cs typeface="Arial"/>
              </a:rPr>
              <a:t>Joshua M. Brown, Patrick A. Madden, Joshua F. Griffin, James T. Armstrong</a:t>
            </a:r>
          </a:p>
          <a:p>
            <a:pPr marL="0" indent="0" algn="ctr">
              <a:buNone/>
            </a:pPr>
            <a:r>
              <a:rPr lang="en-US" altLang="en-US" sz="1600" b="1" kern="0">
                <a:solidFill>
                  <a:schemeClr val="bg1"/>
                </a:solidFill>
                <a:latin typeface="+mj-lt"/>
              </a:rPr>
              <a:t>Mississippi State University</a:t>
            </a:r>
            <a:endParaRPr lang="en-US">
              <a:solidFill>
                <a:schemeClr val="bg1"/>
              </a:solidFill>
            </a:endParaRPr>
          </a:p>
          <a:p>
            <a:pPr marL="0" indent="0" algn="ctr">
              <a:buNone/>
            </a:pPr>
            <a:r>
              <a:rPr lang="en-US" sz="1600" i="1" kern="0">
                <a:solidFill>
                  <a:srgbClr val="FFFFFF"/>
                </a:solidFill>
                <a:latin typeface="Arial"/>
                <a:cs typeface="Arial"/>
              </a:rPr>
              <a:t>2025 Region II Student Conference</a:t>
            </a:r>
            <a:r>
              <a:rPr lang="en-US" altLang="en-US" sz="1600" i="1" kern="0">
                <a:solidFill>
                  <a:schemeClr val="bg1"/>
                </a:solidFill>
                <a:latin typeface="+mj-lt"/>
              </a:rPr>
              <a:t>, 4-5 April 2025</a:t>
            </a:r>
            <a:r>
              <a:rPr lang="en-US" sz="1600" i="1">
                <a:solidFill>
                  <a:srgbClr val="FF0000"/>
                </a:solidFill>
              </a:rPr>
              <a:t> </a:t>
            </a:r>
            <a:br>
              <a:rPr lang="en-US" sz="1600" i="1"/>
            </a:br>
            <a:endParaRPr lang="en-US" sz="1600">
              <a:solidFill>
                <a:schemeClr val="bg1"/>
              </a:solidFill>
            </a:endParaRPr>
          </a:p>
          <a:p>
            <a:pPr marL="0" indent="0" algn="ctr" eaLnBrk="1" hangingPunct="1">
              <a:buClr>
                <a:srgbClr val="00529B"/>
              </a:buClr>
              <a:buNone/>
            </a:pPr>
            <a:br>
              <a:rPr lang="en-US" altLang="en-US" sz="1600" kern="0">
                <a:latin typeface="+mj-lt"/>
              </a:rPr>
            </a:br>
            <a:endParaRPr lang="en-US" altLang="en-US" sz="1600" kern="0">
              <a:solidFill>
                <a:schemeClr val="bg1"/>
              </a:solidFill>
              <a:latin typeface="+mj-lt"/>
            </a:endParaRPr>
          </a:p>
          <a:p>
            <a:pPr marL="0" indent="0" algn="ctr" eaLnBrk="1" hangingPunct="1">
              <a:buClr>
                <a:srgbClr val="00529B"/>
              </a:buClr>
              <a:buNone/>
            </a:pPr>
            <a:endParaRPr lang="en-US" altLang="en-US" sz="1600" kern="0">
              <a:solidFill>
                <a:schemeClr val="bg1"/>
              </a:solidFill>
              <a:latin typeface="+mj-lt"/>
            </a:endParaRPr>
          </a:p>
          <a:p>
            <a:pPr marL="0" indent="0" algn="ctr" eaLnBrk="1" hangingPunct="1">
              <a:buClr>
                <a:srgbClr val="00529B"/>
              </a:buClr>
              <a:buNone/>
            </a:pPr>
            <a:endParaRPr lang="en-US" altLang="en-US" sz="1600" kern="0">
              <a:solidFill>
                <a:schemeClr val="bg1"/>
              </a:solidFill>
              <a:latin typeface="+mj-lt"/>
            </a:endParaRPr>
          </a:p>
          <a:p>
            <a:pPr>
              <a:buClr>
                <a:srgbClr val="00529B"/>
              </a:buClr>
              <a:buFont typeface="Wingdings" charset="2"/>
              <a:buChar char="Ø"/>
            </a:pPr>
            <a:endParaRPr lang="en-US" sz="2400" kern="0"/>
          </a:p>
        </p:txBody>
      </p:sp>
      <p:sp>
        <p:nvSpPr>
          <p:cNvPr id="6" name="Title 1"/>
          <p:cNvSpPr txBox="1">
            <a:spLocks/>
          </p:cNvSpPr>
          <p:nvPr/>
        </p:nvSpPr>
        <p:spPr bwMode="auto">
          <a:xfrm>
            <a:off x="0" y="582043"/>
            <a:ext cx="9144000" cy="1201444"/>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2800" b="1" kern="0">
                <a:solidFill>
                  <a:schemeClr val="bg1"/>
                </a:solidFill>
                <a:ea typeface="+mj-lt"/>
                <a:cs typeface="+mj-lt"/>
              </a:rPr>
              <a:t>Compression Molding Fabrication of C/C Composite Produced via Highly Processable BODA-Derived Precursor Resin System</a:t>
            </a:r>
            <a:endParaRPr lang="en-US" sz="2800">
              <a:solidFill>
                <a:schemeClr val="bg1"/>
              </a:solidFill>
              <a:cs typeface="Arial"/>
            </a:endParaRPr>
          </a:p>
        </p:txBody>
      </p:sp>
      <p:pic>
        <p:nvPicPr>
          <p:cNvPr id="3" name="Picture 2" descr="A black and white image of a molecule&#10;&#10;AI-generated content may be incorrect.">
            <a:extLst>
              <a:ext uri="{FF2B5EF4-FFF2-40B4-BE49-F238E27FC236}">
                <a16:creationId xmlns:a16="http://schemas.microsoft.com/office/drawing/2014/main" id="{23E9C1A6-5328-AD51-CE6E-B4982906F65E}"/>
              </a:ext>
            </a:extLst>
          </p:cNvPr>
          <p:cNvPicPr>
            <a:picLocks noChangeAspect="1"/>
          </p:cNvPicPr>
          <p:nvPr/>
        </p:nvPicPr>
        <p:blipFill>
          <a:blip r:embed="rId3"/>
          <a:stretch>
            <a:fillRect/>
          </a:stretch>
        </p:blipFill>
        <p:spPr>
          <a:xfrm>
            <a:off x="7204497" y="2923491"/>
            <a:ext cx="1562251" cy="1050383"/>
          </a:xfrm>
          <a:prstGeom prst="rect">
            <a:avLst/>
          </a:prstGeom>
        </p:spPr>
      </p:pic>
    </p:spTree>
    <p:extLst>
      <p:ext uri="{BB962C8B-B14F-4D97-AF65-F5344CB8AC3E}">
        <p14:creationId xmlns:p14="http://schemas.microsoft.com/office/powerpoint/2010/main" val="32406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7E9-4546-729A-B53A-550A2E75614A}"/>
              </a:ext>
            </a:extLst>
          </p:cNvPr>
          <p:cNvSpPr>
            <a:spLocks noGrp="1"/>
          </p:cNvSpPr>
          <p:nvPr>
            <p:ph type="title"/>
          </p:nvPr>
        </p:nvSpPr>
        <p:spPr/>
        <p:txBody>
          <a:bodyPr/>
          <a:lstStyle/>
          <a:p>
            <a:r>
              <a:rPr lang="en-US">
                <a:latin typeface="Helvetica"/>
                <a:cs typeface="Helvetica"/>
              </a:rPr>
              <a:t>Curing for Thermoset</a:t>
            </a:r>
            <a:endParaRPr lang="en-US"/>
          </a:p>
        </p:txBody>
      </p:sp>
      <p:sp>
        <p:nvSpPr>
          <p:cNvPr id="4" name="Slide Number Placeholder 3">
            <a:extLst>
              <a:ext uri="{FF2B5EF4-FFF2-40B4-BE49-F238E27FC236}">
                <a16:creationId xmlns:a16="http://schemas.microsoft.com/office/drawing/2014/main" id="{29F049DA-E81A-351F-935F-3DBCD298A77C}"/>
              </a:ext>
            </a:extLst>
          </p:cNvPr>
          <p:cNvSpPr>
            <a:spLocks noGrp="1"/>
          </p:cNvSpPr>
          <p:nvPr>
            <p:ph type="sldNum" sz="quarter" idx="12"/>
          </p:nvPr>
        </p:nvSpPr>
        <p:spPr/>
        <p:txBody>
          <a:bodyPr/>
          <a:lstStyle/>
          <a:p>
            <a:pPr>
              <a:defRPr/>
            </a:pPr>
            <a:fld id="{B586D440-F702-449A-AAC2-9ACFF17038B8}" type="slidenum">
              <a:rPr lang="en-US" smtClean="0"/>
              <a:pPr>
                <a:defRPr/>
              </a:pPr>
              <a:t>11</a:t>
            </a:fld>
            <a:endParaRPr lang="en-US"/>
          </a:p>
        </p:txBody>
      </p:sp>
      <p:pic>
        <p:nvPicPr>
          <p:cNvPr id="6" name="Picture 5" descr="A close up of a machine&#10;&#10;AI-generated content may be incorrect.">
            <a:extLst>
              <a:ext uri="{FF2B5EF4-FFF2-40B4-BE49-F238E27FC236}">
                <a16:creationId xmlns:a16="http://schemas.microsoft.com/office/drawing/2014/main" id="{2E8495F8-4F54-A73B-F5F8-D5BB2DCB9C7E}"/>
              </a:ext>
            </a:extLst>
          </p:cNvPr>
          <p:cNvPicPr>
            <a:picLocks noChangeAspect="1"/>
          </p:cNvPicPr>
          <p:nvPr/>
        </p:nvPicPr>
        <p:blipFill>
          <a:blip r:embed="rId2"/>
          <a:stretch>
            <a:fillRect/>
          </a:stretch>
        </p:blipFill>
        <p:spPr>
          <a:xfrm>
            <a:off x="3387912" y="1285432"/>
            <a:ext cx="5291582" cy="3042971"/>
          </a:xfrm>
          <a:prstGeom prst="rect">
            <a:avLst/>
          </a:prstGeom>
        </p:spPr>
      </p:pic>
      <p:sp>
        <p:nvSpPr>
          <p:cNvPr id="8" name="Rectangle 7">
            <a:extLst>
              <a:ext uri="{FF2B5EF4-FFF2-40B4-BE49-F238E27FC236}">
                <a16:creationId xmlns:a16="http://schemas.microsoft.com/office/drawing/2014/main" id="{8930437C-6805-7754-FDFB-370E634E328F}"/>
              </a:ext>
            </a:extLst>
          </p:cNvPr>
          <p:cNvSpPr/>
          <p:nvPr/>
        </p:nvSpPr>
        <p:spPr bwMode="auto">
          <a:xfrm>
            <a:off x="4682099" y="3518747"/>
            <a:ext cx="1820635" cy="31840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0" name="Rectangle 9">
            <a:extLst>
              <a:ext uri="{FF2B5EF4-FFF2-40B4-BE49-F238E27FC236}">
                <a16:creationId xmlns:a16="http://schemas.microsoft.com/office/drawing/2014/main" id="{4B1F8F5E-DCAE-D78F-F119-0AA4A94EB5AE}"/>
              </a:ext>
            </a:extLst>
          </p:cNvPr>
          <p:cNvSpPr/>
          <p:nvPr/>
        </p:nvSpPr>
        <p:spPr bwMode="auto">
          <a:xfrm>
            <a:off x="4265719" y="2484013"/>
            <a:ext cx="669472" cy="31840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36" name="Rectangle 35">
            <a:extLst>
              <a:ext uri="{FF2B5EF4-FFF2-40B4-BE49-F238E27FC236}">
                <a16:creationId xmlns:a16="http://schemas.microsoft.com/office/drawing/2014/main" id="{01CBF621-9F98-CE5C-A54E-E8AE1ED19BE6}"/>
              </a:ext>
            </a:extLst>
          </p:cNvPr>
          <p:cNvSpPr/>
          <p:nvPr/>
        </p:nvSpPr>
        <p:spPr bwMode="auto">
          <a:xfrm>
            <a:off x="5596498" y="1863409"/>
            <a:ext cx="1224643" cy="342902"/>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2" name="TextBox 11">
            <a:extLst>
              <a:ext uri="{FF2B5EF4-FFF2-40B4-BE49-F238E27FC236}">
                <a16:creationId xmlns:a16="http://schemas.microsoft.com/office/drawing/2014/main" id="{E2621647-18E1-DBA6-0CC2-2A1CED114966}"/>
              </a:ext>
            </a:extLst>
          </p:cNvPr>
          <p:cNvSpPr txBox="1"/>
          <p:nvPr/>
        </p:nvSpPr>
        <p:spPr>
          <a:xfrm>
            <a:off x="5592416" y="1875775"/>
            <a:ext cx="1224644" cy="339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b="1">
                <a:solidFill>
                  <a:srgbClr val="FF0000"/>
                </a:solidFill>
                <a:latin typeface="Arial"/>
                <a:ea typeface="ＭＳ Ｐゴシック"/>
                <a:cs typeface="Arial"/>
              </a:rPr>
              <a:t>Heat Press</a:t>
            </a:r>
            <a:endParaRPr lang="en-US"/>
          </a:p>
        </p:txBody>
      </p:sp>
      <p:sp>
        <p:nvSpPr>
          <p:cNvPr id="28" name="Arrow: Right 27">
            <a:extLst>
              <a:ext uri="{FF2B5EF4-FFF2-40B4-BE49-F238E27FC236}">
                <a16:creationId xmlns:a16="http://schemas.microsoft.com/office/drawing/2014/main" id="{CA2F7CEF-66C0-3A49-F882-6ECC39A75F65}"/>
              </a:ext>
            </a:extLst>
          </p:cNvPr>
          <p:cNvSpPr/>
          <p:nvPr/>
        </p:nvSpPr>
        <p:spPr bwMode="auto">
          <a:xfrm>
            <a:off x="4935845" y="2502954"/>
            <a:ext cx="504879" cy="264197"/>
          </a:xfrm>
          <a:prstGeom prst="rightArrow">
            <a:avLst/>
          </a:prstGeom>
          <a:solidFill>
            <a:srgbClr val="FF0000"/>
          </a:solidFill>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30" name="TextBox 29">
            <a:extLst>
              <a:ext uri="{FF2B5EF4-FFF2-40B4-BE49-F238E27FC236}">
                <a16:creationId xmlns:a16="http://schemas.microsoft.com/office/drawing/2014/main" id="{960470C3-2EE7-6409-B4C8-B50EDFC27ED4}"/>
              </a:ext>
            </a:extLst>
          </p:cNvPr>
          <p:cNvSpPr txBox="1"/>
          <p:nvPr/>
        </p:nvSpPr>
        <p:spPr>
          <a:xfrm>
            <a:off x="4282168" y="2479930"/>
            <a:ext cx="747031" cy="330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b="1">
                <a:solidFill>
                  <a:srgbClr val="FF0000"/>
                </a:solidFill>
                <a:latin typeface="Arial"/>
                <a:ea typeface="ＭＳ Ｐゴシック"/>
                <a:cs typeface="Arial"/>
              </a:rPr>
              <a:t>Mold</a:t>
            </a:r>
            <a:endParaRPr lang="en-US" sz="1550" b="1">
              <a:solidFill>
                <a:srgbClr val="FF0000"/>
              </a:solidFill>
            </a:endParaRPr>
          </a:p>
        </p:txBody>
      </p:sp>
      <p:sp>
        <p:nvSpPr>
          <p:cNvPr id="32" name="TextBox 31">
            <a:extLst>
              <a:ext uri="{FF2B5EF4-FFF2-40B4-BE49-F238E27FC236}">
                <a16:creationId xmlns:a16="http://schemas.microsoft.com/office/drawing/2014/main" id="{EB3B30BF-9055-7A9E-1F4A-580E228FF2A7}"/>
              </a:ext>
            </a:extLst>
          </p:cNvPr>
          <p:cNvSpPr txBox="1"/>
          <p:nvPr/>
        </p:nvSpPr>
        <p:spPr>
          <a:xfrm>
            <a:off x="4682099" y="3498101"/>
            <a:ext cx="1816552" cy="330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b="1">
                <a:solidFill>
                  <a:srgbClr val="FF0000"/>
                </a:solidFill>
                <a:latin typeface="Arial"/>
                <a:ea typeface="ＭＳ Ｐゴシック"/>
                <a:cs typeface="Arial"/>
              </a:rPr>
              <a:t>To thermocouple</a:t>
            </a:r>
            <a:endParaRPr lang="en-US" sz="1550" b="1">
              <a:solidFill>
                <a:srgbClr val="FF0000"/>
              </a:solidFill>
            </a:endParaRPr>
          </a:p>
        </p:txBody>
      </p:sp>
      <p:pic>
        <p:nvPicPr>
          <p:cNvPr id="43" name="Picture 42" descr="A diagram of different types of materials&#10;&#10;AI-generated content may be incorrect.">
            <a:extLst>
              <a:ext uri="{FF2B5EF4-FFF2-40B4-BE49-F238E27FC236}">
                <a16:creationId xmlns:a16="http://schemas.microsoft.com/office/drawing/2014/main" id="{A4649FB0-96E0-8737-E0F2-5A277D39D9E8}"/>
              </a:ext>
            </a:extLst>
          </p:cNvPr>
          <p:cNvPicPr>
            <a:picLocks noChangeAspect="1"/>
          </p:cNvPicPr>
          <p:nvPr/>
        </p:nvPicPr>
        <p:blipFill>
          <a:blip r:embed="rId3"/>
          <a:stretch>
            <a:fillRect/>
          </a:stretch>
        </p:blipFill>
        <p:spPr>
          <a:xfrm>
            <a:off x="685331" y="810122"/>
            <a:ext cx="2188208" cy="3905332"/>
          </a:xfrm>
          <a:prstGeom prst="rect">
            <a:avLst/>
          </a:prstGeom>
          <a:ln>
            <a:noFill/>
          </a:ln>
        </p:spPr>
      </p:pic>
      <p:sp>
        <p:nvSpPr>
          <p:cNvPr id="3" name="Rectangle 2">
            <a:extLst>
              <a:ext uri="{FF2B5EF4-FFF2-40B4-BE49-F238E27FC236}">
                <a16:creationId xmlns:a16="http://schemas.microsoft.com/office/drawing/2014/main" id="{87BD4AF8-53F8-1154-D1E3-EBA41985A3EA}"/>
              </a:ext>
            </a:extLst>
          </p:cNvPr>
          <p:cNvSpPr/>
          <p:nvPr/>
        </p:nvSpPr>
        <p:spPr bwMode="auto">
          <a:xfrm>
            <a:off x="1216958" y="984997"/>
            <a:ext cx="470649" cy="9413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5" name="Rectangle 4">
            <a:extLst>
              <a:ext uri="{FF2B5EF4-FFF2-40B4-BE49-F238E27FC236}">
                <a16:creationId xmlns:a16="http://schemas.microsoft.com/office/drawing/2014/main" id="{EE4861F4-57A1-6D61-880A-0BA978910021}"/>
              </a:ext>
            </a:extLst>
          </p:cNvPr>
          <p:cNvSpPr/>
          <p:nvPr/>
        </p:nvSpPr>
        <p:spPr bwMode="auto">
          <a:xfrm>
            <a:off x="1239856" y="1704415"/>
            <a:ext cx="451587" cy="16808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7" name="Rectangle 6">
            <a:extLst>
              <a:ext uri="{FF2B5EF4-FFF2-40B4-BE49-F238E27FC236}">
                <a16:creationId xmlns:a16="http://schemas.microsoft.com/office/drawing/2014/main" id="{E5A05CE1-A95C-3822-934F-EC49AB71A66F}"/>
              </a:ext>
            </a:extLst>
          </p:cNvPr>
          <p:cNvSpPr/>
          <p:nvPr/>
        </p:nvSpPr>
        <p:spPr bwMode="auto">
          <a:xfrm>
            <a:off x="1239855" y="2488879"/>
            <a:ext cx="397672" cy="18156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9" name="Rectangle 8">
            <a:extLst>
              <a:ext uri="{FF2B5EF4-FFF2-40B4-BE49-F238E27FC236}">
                <a16:creationId xmlns:a16="http://schemas.microsoft.com/office/drawing/2014/main" id="{134B33B9-4D6E-57C2-1C62-7488A3110273}"/>
              </a:ext>
            </a:extLst>
          </p:cNvPr>
          <p:cNvSpPr/>
          <p:nvPr/>
        </p:nvSpPr>
        <p:spPr bwMode="auto">
          <a:xfrm>
            <a:off x="865145" y="3456655"/>
            <a:ext cx="602549" cy="12226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1" name="Rectangle 10">
            <a:extLst>
              <a:ext uri="{FF2B5EF4-FFF2-40B4-BE49-F238E27FC236}">
                <a16:creationId xmlns:a16="http://schemas.microsoft.com/office/drawing/2014/main" id="{6F010E5C-77A0-485B-3F1A-0A35548C3181}"/>
              </a:ext>
            </a:extLst>
          </p:cNvPr>
          <p:cNvSpPr/>
          <p:nvPr/>
        </p:nvSpPr>
        <p:spPr bwMode="auto">
          <a:xfrm>
            <a:off x="940627" y="4243814"/>
            <a:ext cx="448892" cy="121436"/>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143219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CE4E-8804-F0EC-C059-319A52A759EC}"/>
              </a:ext>
            </a:extLst>
          </p:cNvPr>
          <p:cNvSpPr>
            <a:spLocks noGrp="1"/>
          </p:cNvSpPr>
          <p:nvPr>
            <p:ph type="title"/>
          </p:nvPr>
        </p:nvSpPr>
        <p:spPr/>
        <p:txBody>
          <a:bodyPr/>
          <a:lstStyle/>
          <a:p>
            <a:r>
              <a:rPr lang="en-US">
                <a:latin typeface="Helvetica"/>
                <a:cs typeface="Helvetica"/>
              </a:rPr>
              <a:t>Demolding and Carbonization</a:t>
            </a:r>
            <a:endParaRPr lang="en-US"/>
          </a:p>
        </p:txBody>
      </p:sp>
      <p:sp>
        <p:nvSpPr>
          <p:cNvPr id="3" name="Content Placeholder 2">
            <a:extLst>
              <a:ext uri="{FF2B5EF4-FFF2-40B4-BE49-F238E27FC236}">
                <a16:creationId xmlns:a16="http://schemas.microsoft.com/office/drawing/2014/main" id="{12D37175-7134-6AA8-B022-3D3C8375BE24}"/>
              </a:ext>
            </a:extLst>
          </p:cNvPr>
          <p:cNvSpPr>
            <a:spLocks noGrp="1"/>
          </p:cNvSpPr>
          <p:nvPr>
            <p:ph idx="1"/>
          </p:nvPr>
        </p:nvSpPr>
        <p:spPr>
          <a:xfrm>
            <a:off x="230886" y="1002030"/>
            <a:ext cx="8686800" cy="3363648"/>
          </a:xfrm>
        </p:spPr>
        <p:txBody>
          <a:bodyPr/>
          <a:lstStyle/>
          <a:p>
            <a:r>
              <a:rPr lang="en-US" sz="2000">
                <a:latin typeface="Helvetica"/>
                <a:cs typeface="Helvetica"/>
              </a:rPr>
              <a:t>Coupon pried from mold</a:t>
            </a:r>
          </a:p>
          <a:p>
            <a:r>
              <a:rPr lang="en-US" sz="2000">
                <a:latin typeface="Helvetica"/>
                <a:cs typeface="Helvetica"/>
              </a:rPr>
              <a:t>Cut to size</a:t>
            </a:r>
          </a:p>
          <a:p>
            <a:r>
              <a:rPr lang="en-US" sz="2000">
                <a:latin typeface="Helvetica"/>
                <a:cs typeface="Helvetica"/>
              </a:rPr>
              <a:t>Carbonized at 1000</a:t>
            </a:r>
            <a:r>
              <a:rPr lang="en-US" sz="2000">
                <a:latin typeface="Helvetica"/>
                <a:ea typeface="Roboto"/>
                <a:cs typeface="Roboto"/>
              </a:rPr>
              <a:t>°</a:t>
            </a:r>
            <a:r>
              <a:rPr lang="en-US" sz="2000">
                <a:latin typeface="Roboto"/>
                <a:ea typeface="Roboto"/>
                <a:cs typeface="Roboto"/>
              </a:rPr>
              <a:t>C</a:t>
            </a:r>
            <a:r>
              <a:rPr lang="en-US" sz="2000">
                <a:latin typeface="Helvetica"/>
                <a:cs typeface="Helvetica"/>
              </a:rPr>
              <a:t> </a:t>
            </a:r>
          </a:p>
          <a:p>
            <a:pPr marL="342900" lvl="1" indent="0">
              <a:buNone/>
            </a:pPr>
            <a:r>
              <a:rPr lang="en-US" sz="2000">
                <a:latin typeface="Helvetica"/>
                <a:cs typeface="Helvetica"/>
              </a:rPr>
              <a:t>in a tube furnace</a:t>
            </a:r>
            <a:endParaRPr lang="en-US" sz="2000"/>
          </a:p>
        </p:txBody>
      </p:sp>
      <p:sp>
        <p:nvSpPr>
          <p:cNvPr id="4" name="Slide Number Placeholder 3">
            <a:extLst>
              <a:ext uri="{FF2B5EF4-FFF2-40B4-BE49-F238E27FC236}">
                <a16:creationId xmlns:a16="http://schemas.microsoft.com/office/drawing/2014/main" id="{EE60CF37-E13D-5AED-AF95-4C4F47E274DC}"/>
              </a:ext>
            </a:extLst>
          </p:cNvPr>
          <p:cNvSpPr>
            <a:spLocks noGrp="1"/>
          </p:cNvSpPr>
          <p:nvPr>
            <p:ph type="sldNum" sz="quarter" idx="12"/>
          </p:nvPr>
        </p:nvSpPr>
        <p:spPr/>
        <p:txBody>
          <a:bodyPr/>
          <a:lstStyle/>
          <a:p>
            <a:pPr>
              <a:defRPr/>
            </a:pPr>
            <a:fld id="{B586D440-F702-449A-AAC2-9ACFF17038B8}" type="slidenum">
              <a:rPr lang="en-US" smtClean="0"/>
              <a:pPr>
                <a:defRPr/>
              </a:pPr>
              <a:t>12</a:t>
            </a:fld>
            <a:endParaRPr lang="en-US"/>
          </a:p>
        </p:txBody>
      </p:sp>
      <p:pic>
        <p:nvPicPr>
          <p:cNvPr id="5" name="Picture 4" descr="A metal frame with a black stripe&#10;&#10;AI-generated content may be incorrect.">
            <a:extLst>
              <a:ext uri="{FF2B5EF4-FFF2-40B4-BE49-F238E27FC236}">
                <a16:creationId xmlns:a16="http://schemas.microsoft.com/office/drawing/2014/main" id="{E1C86A49-9AFC-CC16-CA3F-F86312E47D6F}"/>
              </a:ext>
            </a:extLst>
          </p:cNvPr>
          <p:cNvPicPr>
            <a:picLocks noChangeAspect="1"/>
          </p:cNvPicPr>
          <p:nvPr/>
        </p:nvPicPr>
        <p:blipFill>
          <a:blip r:embed="rId2"/>
          <a:stretch>
            <a:fillRect/>
          </a:stretch>
        </p:blipFill>
        <p:spPr>
          <a:xfrm rot="16200000">
            <a:off x="1669052" y="1576016"/>
            <a:ext cx="1790819" cy="4008783"/>
          </a:xfrm>
          <a:prstGeom prst="rect">
            <a:avLst/>
          </a:prstGeom>
        </p:spPr>
      </p:pic>
      <p:pic>
        <p:nvPicPr>
          <p:cNvPr id="6" name="Picture 5" descr="A black strap on a wood surface&#10;&#10;AI-generated content may be incorrect.">
            <a:extLst>
              <a:ext uri="{FF2B5EF4-FFF2-40B4-BE49-F238E27FC236}">
                <a16:creationId xmlns:a16="http://schemas.microsoft.com/office/drawing/2014/main" id="{36A93E14-32B2-EBAA-9594-82A8116135E7}"/>
              </a:ext>
            </a:extLst>
          </p:cNvPr>
          <p:cNvPicPr>
            <a:picLocks noChangeAspect="1"/>
          </p:cNvPicPr>
          <p:nvPr/>
        </p:nvPicPr>
        <p:blipFill>
          <a:blip r:embed="rId3"/>
          <a:srcRect l="32530" t="5467" r="33714" b="15786"/>
          <a:stretch/>
        </p:blipFill>
        <p:spPr>
          <a:xfrm>
            <a:off x="6114340" y="902805"/>
            <a:ext cx="1159498" cy="3574835"/>
          </a:xfrm>
          <a:prstGeom prst="rect">
            <a:avLst/>
          </a:prstGeom>
        </p:spPr>
      </p:pic>
      <p:pic>
        <p:nvPicPr>
          <p:cNvPr id="7" name="Picture 6" descr="A ruler and a piece of fabric on a wood surface&#10;&#10;AI-generated content may be incorrect.">
            <a:extLst>
              <a:ext uri="{FF2B5EF4-FFF2-40B4-BE49-F238E27FC236}">
                <a16:creationId xmlns:a16="http://schemas.microsoft.com/office/drawing/2014/main" id="{8CAAC3EC-E618-E2A5-59AD-91C0FBB37C31}"/>
              </a:ext>
            </a:extLst>
          </p:cNvPr>
          <p:cNvPicPr>
            <a:picLocks noChangeAspect="1"/>
          </p:cNvPicPr>
          <p:nvPr/>
        </p:nvPicPr>
        <p:blipFill>
          <a:blip r:embed="rId4"/>
          <a:srcRect l="31047" t="15376" r="38889" b="9392"/>
          <a:stretch/>
        </p:blipFill>
        <p:spPr>
          <a:xfrm>
            <a:off x="4834582" y="902381"/>
            <a:ext cx="1143374" cy="3574932"/>
          </a:xfrm>
          <a:prstGeom prst="rect">
            <a:avLst/>
          </a:prstGeom>
        </p:spPr>
      </p:pic>
      <p:pic>
        <p:nvPicPr>
          <p:cNvPr id="8" name="Picture 7" descr="A hand holding a metal file&#10;&#10;AI-generated content may be incorrect.">
            <a:extLst>
              <a:ext uri="{FF2B5EF4-FFF2-40B4-BE49-F238E27FC236}">
                <a16:creationId xmlns:a16="http://schemas.microsoft.com/office/drawing/2014/main" id="{E7B492BF-9D99-3D40-6DCE-1C5D869E779C}"/>
              </a:ext>
            </a:extLst>
          </p:cNvPr>
          <p:cNvPicPr>
            <a:picLocks noChangeAspect="1"/>
          </p:cNvPicPr>
          <p:nvPr/>
        </p:nvPicPr>
        <p:blipFill>
          <a:blip r:embed="rId5"/>
          <a:srcRect l="29095" t="5161" r="21552" b="2617"/>
          <a:stretch/>
        </p:blipFill>
        <p:spPr>
          <a:xfrm>
            <a:off x="7389123" y="901479"/>
            <a:ext cx="1461914" cy="3572930"/>
          </a:xfrm>
          <a:prstGeom prst="rect">
            <a:avLst/>
          </a:prstGeom>
        </p:spPr>
      </p:pic>
      <p:sp>
        <p:nvSpPr>
          <p:cNvPr id="10" name="Arrow: Left 9">
            <a:extLst>
              <a:ext uri="{FF2B5EF4-FFF2-40B4-BE49-F238E27FC236}">
                <a16:creationId xmlns:a16="http://schemas.microsoft.com/office/drawing/2014/main" id="{6206AA14-52AA-2653-1132-282ADA95C4BE}"/>
              </a:ext>
            </a:extLst>
          </p:cNvPr>
          <p:cNvSpPr/>
          <p:nvPr/>
        </p:nvSpPr>
        <p:spPr bwMode="auto">
          <a:xfrm rot="10140000">
            <a:off x="4465973" y="3118104"/>
            <a:ext cx="490728" cy="457962"/>
          </a:xfrm>
          <a:prstGeom prst="leftArrow">
            <a:avLst/>
          </a:prstGeom>
          <a:solidFill>
            <a:srgbClr val="FF0000"/>
          </a:solidFill>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1" name="Arrow: Left 10">
            <a:extLst>
              <a:ext uri="{FF2B5EF4-FFF2-40B4-BE49-F238E27FC236}">
                <a16:creationId xmlns:a16="http://schemas.microsoft.com/office/drawing/2014/main" id="{03633E18-2DF8-1739-EB81-4D272CD01A22}"/>
              </a:ext>
            </a:extLst>
          </p:cNvPr>
          <p:cNvSpPr/>
          <p:nvPr/>
        </p:nvSpPr>
        <p:spPr bwMode="auto">
          <a:xfrm rot="10800000">
            <a:off x="5868053" y="2340864"/>
            <a:ext cx="490728" cy="457962"/>
          </a:xfrm>
          <a:prstGeom prst="leftArrow">
            <a:avLst/>
          </a:prstGeom>
          <a:solidFill>
            <a:srgbClr val="FF0000"/>
          </a:solidFill>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2" name="Arrow: Left 11">
            <a:extLst>
              <a:ext uri="{FF2B5EF4-FFF2-40B4-BE49-F238E27FC236}">
                <a16:creationId xmlns:a16="http://schemas.microsoft.com/office/drawing/2014/main" id="{7549A54E-7463-4A3B-FB65-E064A65E4FE5}"/>
              </a:ext>
            </a:extLst>
          </p:cNvPr>
          <p:cNvSpPr/>
          <p:nvPr/>
        </p:nvSpPr>
        <p:spPr bwMode="auto">
          <a:xfrm rot="10800000">
            <a:off x="7148213" y="2340864"/>
            <a:ext cx="490728" cy="457962"/>
          </a:xfrm>
          <a:prstGeom prst="leftArrow">
            <a:avLst/>
          </a:prstGeom>
          <a:solidFill>
            <a:srgbClr val="FF0000"/>
          </a:solidFill>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2725129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E644-E0E0-7D4E-32BE-9286F41E337A}"/>
              </a:ext>
            </a:extLst>
          </p:cNvPr>
          <p:cNvSpPr>
            <a:spLocks noGrp="1"/>
          </p:cNvSpPr>
          <p:nvPr>
            <p:ph type="title"/>
          </p:nvPr>
        </p:nvSpPr>
        <p:spPr/>
        <p:txBody>
          <a:bodyPr/>
          <a:lstStyle/>
          <a:p>
            <a:r>
              <a:rPr lang="en-US">
                <a:latin typeface="Helvetica"/>
                <a:cs typeface="Helvetica"/>
              </a:rPr>
              <a:t>Results</a:t>
            </a:r>
            <a:endParaRPr lang="en-US"/>
          </a:p>
        </p:txBody>
      </p:sp>
      <p:sp>
        <p:nvSpPr>
          <p:cNvPr id="4" name="Slide Number Placeholder 3">
            <a:extLst>
              <a:ext uri="{FF2B5EF4-FFF2-40B4-BE49-F238E27FC236}">
                <a16:creationId xmlns:a16="http://schemas.microsoft.com/office/drawing/2014/main" id="{5C319D23-EB94-5C9F-90DD-1CB596D43E68}"/>
              </a:ext>
            </a:extLst>
          </p:cNvPr>
          <p:cNvSpPr>
            <a:spLocks noGrp="1"/>
          </p:cNvSpPr>
          <p:nvPr>
            <p:ph type="sldNum" sz="quarter" idx="12"/>
          </p:nvPr>
        </p:nvSpPr>
        <p:spPr/>
        <p:txBody>
          <a:bodyPr/>
          <a:lstStyle/>
          <a:p>
            <a:pPr>
              <a:defRPr/>
            </a:pPr>
            <a:fld id="{B586D440-F702-449A-AAC2-9ACFF17038B8}" type="slidenum">
              <a:rPr lang="en-US" smtClean="0"/>
              <a:pPr>
                <a:defRPr/>
              </a:pPr>
              <a:t>13</a:t>
            </a:fld>
            <a:endParaRPr lang="en-US"/>
          </a:p>
        </p:txBody>
      </p:sp>
      <p:pic>
        <p:nvPicPr>
          <p:cNvPr id="5" name="Picture 4">
            <a:extLst>
              <a:ext uri="{FF2B5EF4-FFF2-40B4-BE49-F238E27FC236}">
                <a16:creationId xmlns:a16="http://schemas.microsoft.com/office/drawing/2014/main" id="{2BC03BA1-6380-9919-E65E-E59D56F70342}"/>
              </a:ext>
            </a:extLst>
          </p:cNvPr>
          <p:cNvPicPr>
            <a:picLocks noChangeAspect="1"/>
          </p:cNvPicPr>
          <p:nvPr/>
        </p:nvPicPr>
        <p:blipFill>
          <a:blip r:embed="rId2"/>
          <a:srcRect l="313" r="402" b="2601"/>
          <a:stretch/>
        </p:blipFill>
        <p:spPr>
          <a:xfrm>
            <a:off x="241756" y="1151176"/>
            <a:ext cx="4031675" cy="2756739"/>
          </a:xfrm>
          <a:prstGeom prst="rect">
            <a:avLst/>
          </a:prstGeom>
        </p:spPr>
      </p:pic>
      <p:pic>
        <p:nvPicPr>
          <p:cNvPr id="8" name="Picture 7" descr="A close-up of a metal surface&#10;&#10;AI-generated content may be incorrect.">
            <a:extLst>
              <a:ext uri="{FF2B5EF4-FFF2-40B4-BE49-F238E27FC236}">
                <a16:creationId xmlns:a16="http://schemas.microsoft.com/office/drawing/2014/main" id="{6AE83CF3-5D58-F62F-EB63-0A1529DA1A3C}"/>
              </a:ext>
            </a:extLst>
          </p:cNvPr>
          <p:cNvPicPr>
            <a:picLocks noChangeAspect="1"/>
          </p:cNvPicPr>
          <p:nvPr/>
        </p:nvPicPr>
        <p:blipFill>
          <a:blip r:embed="rId3"/>
          <a:stretch>
            <a:fillRect/>
          </a:stretch>
        </p:blipFill>
        <p:spPr>
          <a:xfrm rot="16200000">
            <a:off x="3319734" y="2185988"/>
            <a:ext cx="3019426" cy="942975"/>
          </a:xfrm>
          <a:prstGeom prst="rect">
            <a:avLst/>
          </a:prstGeom>
        </p:spPr>
      </p:pic>
      <p:pic>
        <p:nvPicPr>
          <p:cNvPr id="10" name="Picture 9" descr="A hand holding a black belt&#10;&#10;AI-generated content may be incorrect.">
            <a:extLst>
              <a:ext uri="{FF2B5EF4-FFF2-40B4-BE49-F238E27FC236}">
                <a16:creationId xmlns:a16="http://schemas.microsoft.com/office/drawing/2014/main" id="{B2CB4470-DC97-EC65-50D1-51DFD43905D2}"/>
              </a:ext>
            </a:extLst>
          </p:cNvPr>
          <p:cNvPicPr>
            <a:picLocks noChangeAspect="1"/>
          </p:cNvPicPr>
          <p:nvPr/>
        </p:nvPicPr>
        <p:blipFill>
          <a:blip r:embed="rId4"/>
          <a:stretch>
            <a:fillRect/>
          </a:stretch>
        </p:blipFill>
        <p:spPr>
          <a:xfrm>
            <a:off x="5582825" y="1151164"/>
            <a:ext cx="1076423" cy="2849336"/>
          </a:xfrm>
          <a:prstGeom prst="rect">
            <a:avLst/>
          </a:prstGeom>
        </p:spPr>
      </p:pic>
      <p:pic>
        <p:nvPicPr>
          <p:cNvPr id="11" name="Picture 10" descr="A group of black straps with white text&#10;&#10;AI-generated content may be incorrect.">
            <a:extLst>
              <a:ext uri="{FF2B5EF4-FFF2-40B4-BE49-F238E27FC236}">
                <a16:creationId xmlns:a16="http://schemas.microsoft.com/office/drawing/2014/main" id="{3D71B22A-1D85-8889-32FF-12374E2612D3}"/>
              </a:ext>
            </a:extLst>
          </p:cNvPr>
          <p:cNvPicPr>
            <a:picLocks noChangeAspect="1"/>
          </p:cNvPicPr>
          <p:nvPr/>
        </p:nvPicPr>
        <p:blipFill>
          <a:blip r:embed="rId5"/>
          <a:stretch>
            <a:fillRect/>
          </a:stretch>
        </p:blipFill>
        <p:spPr>
          <a:xfrm>
            <a:off x="6930010" y="1151164"/>
            <a:ext cx="2113679" cy="2849336"/>
          </a:xfrm>
          <a:prstGeom prst="rect">
            <a:avLst/>
          </a:prstGeom>
        </p:spPr>
      </p:pic>
      <p:sp>
        <p:nvSpPr>
          <p:cNvPr id="6" name="Arrow: Left 5">
            <a:extLst>
              <a:ext uri="{FF2B5EF4-FFF2-40B4-BE49-F238E27FC236}">
                <a16:creationId xmlns:a16="http://schemas.microsoft.com/office/drawing/2014/main" id="{8D87D8FD-C8E2-C63B-2F74-D51C58E8AB74}"/>
              </a:ext>
            </a:extLst>
          </p:cNvPr>
          <p:cNvSpPr/>
          <p:nvPr/>
        </p:nvSpPr>
        <p:spPr bwMode="auto">
          <a:xfrm rot="10800000">
            <a:off x="5227973" y="2340864"/>
            <a:ext cx="490728" cy="457962"/>
          </a:xfrm>
          <a:prstGeom prst="leftArrow">
            <a:avLst/>
          </a:prstGeom>
          <a:solidFill>
            <a:srgbClr val="FF0000"/>
          </a:solidFill>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7" name="Arrow: Left 6">
            <a:extLst>
              <a:ext uri="{FF2B5EF4-FFF2-40B4-BE49-F238E27FC236}">
                <a16:creationId xmlns:a16="http://schemas.microsoft.com/office/drawing/2014/main" id="{8800FD75-7AB0-11E9-6BCE-A1EACCCFBA9A}"/>
              </a:ext>
            </a:extLst>
          </p:cNvPr>
          <p:cNvSpPr/>
          <p:nvPr/>
        </p:nvSpPr>
        <p:spPr bwMode="auto">
          <a:xfrm rot="10800000">
            <a:off x="6538613" y="2340864"/>
            <a:ext cx="490728" cy="457962"/>
          </a:xfrm>
          <a:prstGeom prst="leftArrow">
            <a:avLst/>
          </a:prstGeom>
          <a:solidFill>
            <a:srgbClr val="FF0000"/>
          </a:solidFill>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292346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B65C-A323-87AF-24AE-117822283FF7}"/>
              </a:ext>
            </a:extLst>
          </p:cNvPr>
          <p:cNvSpPr>
            <a:spLocks noGrp="1"/>
          </p:cNvSpPr>
          <p:nvPr>
            <p:ph type="title"/>
          </p:nvPr>
        </p:nvSpPr>
        <p:spPr/>
        <p:txBody>
          <a:bodyPr/>
          <a:lstStyle/>
          <a:p>
            <a:r>
              <a:rPr lang="en-US">
                <a:latin typeface="Helvetica"/>
                <a:cs typeface="Helvetica"/>
              </a:rPr>
              <a:t>Challenges</a:t>
            </a:r>
            <a:endParaRPr lang="en-US"/>
          </a:p>
        </p:txBody>
      </p:sp>
      <p:sp>
        <p:nvSpPr>
          <p:cNvPr id="3" name="Content Placeholder 2">
            <a:extLst>
              <a:ext uri="{FF2B5EF4-FFF2-40B4-BE49-F238E27FC236}">
                <a16:creationId xmlns:a16="http://schemas.microsoft.com/office/drawing/2014/main" id="{BE0BF0A7-3C1B-E142-622D-CA5AD096B797}"/>
              </a:ext>
            </a:extLst>
          </p:cNvPr>
          <p:cNvSpPr>
            <a:spLocks noGrp="1"/>
          </p:cNvSpPr>
          <p:nvPr>
            <p:ph idx="1"/>
          </p:nvPr>
        </p:nvSpPr>
        <p:spPr>
          <a:xfrm>
            <a:off x="124206" y="3310890"/>
            <a:ext cx="3192780" cy="445188"/>
          </a:xfrm>
        </p:spPr>
        <p:txBody>
          <a:bodyPr/>
          <a:lstStyle/>
          <a:p>
            <a:r>
              <a:rPr lang="en-US" sz="1900">
                <a:latin typeface="Helvetica"/>
                <a:cs typeface="Helvetica"/>
              </a:rPr>
              <a:t>Demolding CTE Mismatch Buckling</a:t>
            </a:r>
            <a:endParaRPr lang="en-US" sz="1900"/>
          </a:p>
        </p:txBody>
      </p:sp>
      <p:sp>
        <p:nvSpPr>
          <p:cNvPr id="4" name="Slide Number Placeholder 3">
            <a:extLst>
              <a:ext uri="{FF2B5EF4-FFF2-40B4-BE49-F238E27FC236}">
                <a16:creationId xmlns:a16="http://schemas.microsoft.com/office/drawing/2014/main" id="{3EC41D46-57FB-7F12-8AF6-B5EE67E1268E}"/>
              </a:ext>
            </a:extLst>
          </p:cNvPr>
          <p:cNvSpPr>
            <a:spLocks noGrp="1"/>
          </p:cNvSpPr>
          <p:nvPr>
            <p:ph type="sldNum" sz="quarter" idx="12"/>
          </p:nvPr>
        </p:nvSpPr>
        <p:spPr/>
        <p:txBody>
          <a:bodyPr/>
          <a:lstStyle/>
          <a:p>
            <a:pPr>
              <a:defRPr/>
            </a:pPr>
            <a:fld id="{B586D440-F702-449A-AAC2-9ACFF17038B8}" type="slidenum">
              <a:rPr lang="en-US" smtClean="0"/>
              <a:pPr>
                <a:defRPr/>
              </a:pPr>
              <a:t>14</a:t>
            </a:fld>
            <a:endParaRPr lang="en-US"/>
          </a:p>
        </p:txBody>
      </p:sp>
      <p:pic>
        <p:nvPicPr>
          <p:cNvPr id="5" name="Picture 4" descr="A hand holding a metal object&#10;&#10;AI-generated content may be incorrect.">
            <a:extLst>
              <a:ext uri="{FF2B5EF4-FFF2-40B4-BE49-F238E27FC236}">
                <a16:creationId xmlns:a16="http://schemas.microsoft.com/office/drawing/2014/main" id="{AEC2356B-557A-39E3-993C-B6A1B5AB5372}"/>
              </a:ext>
            </a:extLst>
          </p:cNvPr>
          <p:cNvPicPr>
            <a:picLocks noChangeAspect="1"/>
          </p:cNvPicPr>
          <p:nvPr/>
        </p:nvPicPr>
        <p:blipFill>
          <a:blip r:embed="rId2"/>
          <a:srcRect l="1995" t="7250" r="3491" b="8269"/>
          <a:stretch/>
        </p:blipFill>
        <p:spPr>
          <a:xfrm>
            <a:off x="126907" y="1490309"/>
            <a:ext cx="3270024" cy="1667452"/>
          </a:xfrm>
          <a:prstGeom prst="rect">
            <a:avLst/>
          </a:prstGeom>
        </p:spPr>
      </p:pic>
      <p:sp>
        <p:nvSpPr>
          <p:cNvPr id="7" name="Oval 6">
            <a:extLst>
              <a:ext uri="{FF2B5EF4-FFF2-40B4-BE49-F238E27FC236}">
                <a16:creationId xmlns:a16="http://schemas.microsoft.com/office/drawing/2014/main" id="{FBF9639B-AF9C-D440-A2A7-98090E4C0F94}"/>
              </a:ext>
            </a:extLst>
          </p:cNvPr>
          <p:cNvSpPr/>
          <p:nvPr/>
        </p:nvSpPr>
        <p:spPr bwMode="auto">
          <a:xfrm>
            <a:off x="707163" y="1816554"/>
            <a:ext cx="2107406" cy="914400"/>
          </a:xfrm>
          <a:prstGeom prst="ellipse">
            <a:avLst/>
          </a:prstGeom>
          <a:noFill/>
          <a:ln w="285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pic>
        <p:nvPicPr>
          <p:cNvPr id="8" name="Picture 7" descr="A close-up of several pieces of fabric&#10;&#10;AI-generated content may be incorrect.">
            <a:extLst>
              <a:ext uri="{FF2B5EF4-FFF2-40B4-BE49-F238E27FC236}">
                <a16:creationId xmlns:a16="http://schemas.microsoft.com/office/drawing/2014/main" id="{17BC42FD-4381-B378-ED82-0E2FA6A62E2A}"/>
              </a:ext>
            </a:extLst>
          </p:cNvPr>
          <p:cNvPicPr>
            <a:picLocks noChangeAspect="1"/>
          </p:cNvPicPr>
          <p:nvPr/>
        </p:nvPicPr>
        <p:blipFill>
          <a:blip r:embed="rId3"/>
          <a:stretch>
            <a:fillRect/>
          </a:stretch>
        </p:blipFill>
        <p:spPr>
          <a:xfrm>
            <a:off x="3545885" y="1338806"/>
            <a:ext cx="2363561" cy="1819274"/>
          </a:xfrm>
          <a:prstGeom prst="rect">
            <a:avLst/>
          </a:prstGeom>
        </p:spPr>
      </p:pic>
      <p:pic>
        <p:nvPicPr>
          <p:cNvPr id="9" name="Picture 8" descr="A hand holding a black piece of wood&#10;&#10;AI-generated content may be incorrect.">
            <a:extLst>
              <a:ext uri="{FF2B5EF4-FFF2-40B4-BE49-F238E27FC236}">
                <a16:creationId xmlns:a16="http://schemas.microsoft.com/office/drawing/2014/main" id="{0E54243E-FC86-6EA2-F94A-DF80B0BD2371}"/>
              </a:ext>
            </a:extLst>
          </p:cNvPr>
          <p:cNvPicPr>
            <a:picLocks noChangeAspect="1"/>
          </p:cNvPicPr>
          <p:nvPr/>
        </p:nvPicPr>
        <p:blipFill>
          <a:blip r:embed="rId4"/>
          <a:stretch>
            <a:fillRect/>
          </a:stretch>
        </p:blipFill>
        <p:spPr>
          <a:xfrm>
            <a:off x="6104028" y="1357312"/>
            <a:ext cx="2505075" cy="1808390"/>
          </a:xfrm>
          <a:prstGeom prst="rect">
            <a:avLst/>
          </a:prstGeom>
        </p:spPr>
      </p:pic>
      <p:sp>
        <p:nvSpPr>
          <p:cNvPr id="10" name="Arrow: Left 9">
            <a:extLst>
              <a:ext uri="{FF2B5EF4-FFF2-40B4-BE49-F238E27FC236}">
                <a16:creationId xmlns:a16="http://schemas.microsoft.com/office/drawing/2014/main" id="{539D811B-97F1-003F-2B15-B48B2EFF31B2}"/>
              </a:ext>
            </a:extLst>
          </p:cNvPr>
          <p:cNvSpPr/>
          <p:nvPr/>
        </p:nvSpPr>
        <p:spPr bwMode="auto">
          <a:xfrm rot="1860000">
            <a:off x="8336933" y="2843784"/>
            <a:ext cx="749808" cy="313182"/>
          </a:xfrm>
          <a:prstGeom prst="leftArrow">
            <a:avLst/>
          </a:prstGeom>
          <a:solidFill>
            <a:srgbClr val="FF0000"/>
          </a:solidFill>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12" name="Content Placeholder 2">
            <a:extLst>
              <a:ext uri="{FF2B5EF4-FFF2-40B4-BE49-F238E27FC236}">
                <a16:creationId xmlns:a16="http://schemas.microsoft.com/office/drawing/2014/main" id="{792C13CC-B324-F013-A539-2711163B440A}"/>
              </a:ext>
            </a:extLst>
          </p:cNvPr>
          <p:cNvSpPr txBox="1">
            <a:spLocks/>
          </p:cNvSpPr>
          <p:nvPr/>
        </p:nvSpPr>
        <p:spPr bwMode="auto">
          <a:xfrm>
            <a:off x="3545586" y="3318510"/>
            <a:ext cx="2354580" cy="445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r>
              <a:rPr lang="en-US" sz="1900" kern="0">
                <a:latin typeface="Helvetica"/>
                <a:cs typeface="Helvetica"/>
              </a:rPr>
              <a:t>Resin starvation</a:t>
            </a:r>
          </a:p>
        </p:txBody>
      </p:sp>
      <p:sp>
        <p:nvSpPr>
          <p:cNvPr id="15" name="Content Placeholder 2">
            <a:extLst>
              <a:ext uri="{FF2B5EF4-FFF2-40B4-BE49-F238E27FC236}">
                <a16:creationId xmlns:a16="http://schemas.microsoft.com/office/drawing/2014/main" id="{919955E1-A38B-1782-C705-C7842B909C5C}"/>
              </a:ext>
            </a:extLst>
          </p:cNvPr>
          <p:cNvSpPr txBox="1">
            <a:spLocks/>
          </p:cNvSpPr>
          <p:nvPr/>
        </p:nvSpPr>
        <p:spPr bwMode="auto">
          <a:xfrm>
            <a:off x="6258305" y="3310889"/>
            <a:ext cx="2354580" cy="445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r>
              <a:rPr lang="en-US" sz="1900" kern="0">
                <a:latin typeface="Helvetica"/>
                <a:cs typeface="Helvetica"/>
              </a:rPr>
              <a:t>Delamination</a:t>
            </a:r>
          </a:p>
        </p:txBody>
      </p:sp>
    </p:spTree>
    <p:extLst>
      <p:ext uri="{BB962C8B-B14F-4D97-AF65-F5344CB8AC3E}">
        <p14:creationId xmlns:p14="http://schemas.microsoft.com/office/powerpoint/2010/main" val="580653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50B0-FEE5-2CC1-C4B9-756716FD9BC3}"/>
              </a:ext>
            </a:extLst>
          </p:cNvPr>
          <p:cNvSpPr>
            <a:spLocks noGrp="1"/>
          </p:cNvSpPr>
          <p:nvPr>
            <p:ph type="title"/>
          </p:nvPr>
        </p:nvSpPr>
        <p:spPr/>
        <p:txBody>
          <a:bodyPr/>
          <a:lstStyle/>
          <a:p>
            <a:r>
              <a:rPr lang="en-US">
                <a:latin typeface="Helvetica"/>
                <a:cs typeface="Helvetica"/>
              </a:rPr>
              <a:t>Conclusions</a:t>
            </a:r>
            <a:endParaRPr lang="en-US"/>
          </a:p>
        </p:txBody>
      </p:sp>
      <p:sp>
        <p:nvSpPr>
          <p:cNvPr id="3" name="Content Placeholder 2">
            <a:extLst>
              <a:ext uri="{FF2B5EF4-FFF2-40B4-BE49-F238E27FC236}">
                <a16:creationId xmlns:a16="http://schemas.microsoft.com/office/drawing/2014/main" id="{D617C84B-0B60-AAF7-5AF8-56B3E1911BFA}"/>
              </a:ext>
            </a:extLst>
          </p:cNvPr>
          <p:cNvSpPr>
            <a:spLocks noGrp="1"/>
          </p:cNvSpPr>
          <p:nvPr>
            <p:ph idx="1"/>
          </p:nvPr>
        </p:nvSpPr>
        <p:spPr>
          <a:xfrm>
            <a:off x="230886" y="803910"/>
            <a:ext cx="8686800" cy="3363648"/>
          </a:xfrm>
        </p:spPr>
        <p:txBody>
          <a:bodyPr/>
          <a:lstStyle/>
          <a:p>
            <a:r>
              <a:rPr lang="en-US" sz="2000">
                <a:latin typeface="Helvetica"/>
                <a:cs typeface="Helvetica"/>
              </a:rPr>
              <a:t>Novel Undergrad Student-Led C/C Composite Manufacturing Process</a:t>
            </a:r>
          </a:p>
          <a:p>
            <a:r>
              <a:rPr lang="en-US" sz="2000">
                <a:latin typeface="Helvetica"/>
                <a:cs typeface="Helvetica"/>
              </a:rPr>
              <a:t>Findings:</a:t>
            </a:r>
          </a:p>
          <a:p>
            <a:pPr lvl="1">
              <a:buFont typeface="Courier New" charset="2"/>
              <a:buChar char="o"/>
            </a:pPr>
            <a:r>
              <a:rPr lang="en-US" sz="1600">
                <a:latin typeface="Helvetica"/>
                <a:cs typeface="Helvetica"/>
              </a:rPr>
              <a:t>Machine-cut fiber layers</a:t>
            </a:r>
          </a:p>
          <a:p>
            <a:pPr lvl="1">
              <a:buFont typeface="Courier New" charset="2"/>
              <a:buChar char="o"/>
            </a:pPr>
            <a:r>
              <a:rPr lang="en-US" sz="1600">
                <a:latin typeface="Helvetica"/>
                <a:cs typeface="Helvetica"/>
              </a:rPr>
              <a:t>Evenly spread carbon precursor</a:t>
            </a:r>
          </a:p>
          <a:p>
            <a:pPr lvl="1">
              <a:buFont typeface="Courier New" charset="2"/>
              <a:buChar char="o"/>
            </a:pPr>
            <a:r>
              <a:rPr lang="en-US" sz="1600">
                <a:latin typeface="Helvetica"/>
                <a:cs typeface="Helvetica"/>
              </a:rPr>
              <a:t>Accurate temperature measurements within the mold</a:t>
            </a:r>
          </a:p>
          <a:p>
            <a:pPr lvl="1">
              <a:buFont typeface="Courier New" charset="2"/>
              <a:buChar char="o"/>
            </a:pPr>
            <a:r>
              <a:rPr lang="en-US" sz="1600">
                <a:latin typeface="Helvetica"/>
                <a:cs typeface="Helvetica"/>
              </a:rPr>
              <a:t>Demold part before cooled to room temperature</a:t>
            </a:r>
          </a:p>
          <a:p>
            <a:pPr lvl="1">
              <a:buFont typeface="Courier New" charset="2"/>
              <a:buChar char="o"/>
            </a:pPr>
            <a:r>
              <a:rPr lang="en-US" sz="1600">
                <a:latin typeface="Helvetica"/>
                <a:cs typeface="Helvetica"/>
              </a:rPr>
              <a:t>Fabricate large pieces</a:t>
            </a:r>
          </a:p>
          <a:p>
            <a:pPr lvl="1">
              <a:buFont typeface="Courier New" charset="2"/>
              <a:buChar char="o"/>
            </a:pPr>
            <a:r>
              <a:rPr lang="en-US" sz="1600">
                <a:latin typeface="Helvetica"/>
                <a:cs typeface="Helvetica"/>
              </a:rPr>
              <a:t>Fall-away mold design</a:t>
            </a:r>
            <a:endParaRPr lang="en-US" sz="1600"/>
          </a:p>
          <a:p>
            <a:r>
              <a:rPr lang="en-US" sz="2000">
                <a:latin typeface="Helvetica"/>
                <a:cs typeface="Helvetica"/>
              </a:rPr>
              <a:t>Future Work</a:t>
            </a:r>
            <a:endParaRPr lang="en-US" sz="1600"/>
          </a:p>
          <a:p>
            <a:pPr lvl="1">
              <a:buFont typeface="Courier New" charset="2"/>
              <a:buChar char="o"/>
            </a:pPr>
            <a:r>
              <a:rPr lang="en-US" sz="1600">
                <a:latin typeface="Helvetica"/>
                <a:cs typeface="Helvetica"/>
              </a:rPr>
              <a:t>Scanning Electron Microscopy</a:t>
            </a:r>
          </a:p>
          <a:p>
            <a:pPr lvl="1">
              <a:buFont typeface="Courier New" charset="2"/>
              <a:buChar char="o"/>
            </a:pPr>
            <a:r>
              <a:rPr lang="en-US" sz="1600">
                <a:latin typeface="Helvetica"/>
                <a:cs typeface="Helvetica"/>
              </a:rPr>
              <a:t>Porosity testing</a:t>
            </a:r>
          </a:p>
          <a:p>
            <a:pPr lvl="1">
              <a:buFont typeface="Courier New" charset="2"/>
              <a:buChar char="o"/>
            </a:pPr>
            <a:r>
              <a:rPr lang="en-US" sz="1600">
                <a:latin typeface="Helvetica"/>
                <a:cs typeface="Helvetica"/>
              </a:rPr>
              <a:t>Tensile testing</a:t>
            </a:r>
            <a:endParaRPr lang="en-US" sz="1600"/>
          </a:p>
        </p:txBody>
      </p:sp>
      <p:sp>
        <p:nvSpPr>
          <p:cNvPr id="4" name="Slide Number Placeholder 3">
            <a:extLst>
              <a:ext uri="{FF2B5EF4-FFF2-40B4-BE49-F238E27FC236}">
                <a16:creationId xmlns:a16="http://schemas.microsoft.com/office/drawing/2014/main" id="{DF89E3A0-EDAB-01DD-A3C8-91362C1F6D9D}"/>
              </a:ext>
            </a:extLst>
          </p:cNvPr>
          <p:cNvSpPr>
            <a:spLocks noGrp="1"/>
          </p:cNvSpPr>
          <p:nvPr>
            <p:ph type="sldNum" sz="quarter" idx="12"/>
          </p:nvPr>
        </p:nvSpPr>
        <p:spPr/>
        <p:txBody>
          <a:bodyPr/>
          <a:lstStyle/>
          <a:p>
            <a:pPr>
              <a:defRPr/>
            </a:pPr>
            <a:fld id="{B586D440-F702-449A-AAC2-9ACFF17038B8}" type="slidenum">
              <a:rPr lang="en-US" smtClean="0"/>
              <a:pPr>
                <a:defRPr/>
              </a:pPr>
              <a:t>15</a:t>
            </a:fld>
            <a:endParaRPr lang="en-US"/>
          </a:p>
        </p:txBody>
      </p:sp>
      <p:pic>
        <p:nvPicPr>
          <p:cNvPr id="6" name="Picture 5" descr="A hand holding a black belt&#10;&#10;AI-generated content may be incorrect.">
            <a:extLst>
              <a:ext uri="{FF2B5EF4-FFF2-40B4-BE49-F238E27FC236}">
                <a16:creationId xmlns:a16="http://schemas.microsoft.com/office/drawing/2014/main" id="{0063356B-17BB-323F-A82C-E47952458084}"/>
              </a:ext>
            </a:extLst>
          </p:cNvPr>
          <p:cNvPicPr>
            <a:picLocks noChangeAspect="1"/>
          </p:cNvPicPr>
          <p:nvPr/>
        </p:nvPicPr>
        <p:blipFill>
          <a:blip r:embed="rId2"/>
          <a:stretch>
            <a:fillRect/>
          </a:stretch>
        </p:blipFill>
        <p:spPr>
          <a:xfrm>
            <a:off x="7129816" y="1377793"/>
            <a:ext cx="1179884" cy="3125232"/>
          </a:xfrm>
          <a:prstGeom prst="rect">
            <a:avLst/>
          </a:prstGeom>
        </p:spPr>
      </p:pic>
    </p:spTree>
    <p:extLst>
      <p:ext uri="{BB962C8B-B14F-4D97-AF65-F5344CB8AC3E}">
        <p14:creationId xmlns:p14="http://schemas.microsoft.com/office/powerpoint/2010/main" val="381793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750FE-04FE-6D7B-ABCC-2E38DD0EED7C}"/>
              </a:ext>
            </a:extLst>
          </p:cNvPr>
          <p:cNvSpPr>
            <a:spLocks noGrp="1"/>
          </p:cNvSpPr>
          <p:nvPr>
            <p:ph type="title"/>
          </p:nvPr>
        </p:nvSpPr>
        <p:spPr/>
        <p:txBody>
          <a:bodyPr/>
          <a:lstStyle/>
          <a:p>
            <a:r>
              <a:rPr lang="en-US">
                <a:latin typeface="Helvetica"/>
                <a:cs typeface="Helvetica"/>
              </a:rPr>
              <a:t>Acknowledgments</a:t>
            </a:r>
            <a:endParaRPr lang="en-US"/>
          </a:p>
        </p:txBody>
      </p:sp>
      <p:sp>
        <p:nvSpPr>
          <p:cNvPr id="3" name="Content Placeholder 2">
            <a:extLst>
              <a:ext uri="{FF2B5EF4-FFF2-40B4-BE49-F238E27FC236}">
                <a16:creationId xmlns:a16="http://schemas.microsoft.com/office/drawing/2014/main" id="{600F05A3-3456-4DB8-F0D1-71356B4FFCE3}"/>
              </a:ext>
            </a:extLst>
          </p:cNvPr>
          <p:cNvSpPr>
            <a:spLocks noGrp="1"/>
          </p:cNvSpPr>
          <p:nvPr>
            <p:ph idx="1"/>
          </p:nvPr>
        </p:nvSpPr>
        <p:spPr>
          <a:xfrm>
            <a:off x="230886" y="895350"/>
            <a:ext cx="8686800" cy="3363648"/>
          </a:xfrm>
        </p:spPr>
        <p:txBody>
          <a:bodyPr/>
          <a:lstStyle/>
          <a:p>
            <a:r>
              <a:rPr lang="en-US" sz="2200">
                <a:latin typeface="Helvetica"/>
                <a:cs typeface="Helvetica"/>
              </a:rPr>
              <a:t>Ernesto Borrego Ph.D., Hand Technologies LLC</a:t>
            </a:r>
          </a:p>
          <a:p>
            <a:r>
              <a:rPr lang="en-US" sz="2200">
                <a:latin typeface="Helvetica"/>
                <a:cs typeface="Helvetica"/>
              </a:rPr>
              <a:t>Han-Gyu Kim, Ph.D., Mississippi State University</a:t>
            </a:r>
          </a:p>
          <a:p>
            <a:r>
              <a:rPr lang="en-US" sz="2200">
                <a:latin typeface="Helvetica"/>
                <a:cs typeface="Helvetica"/>
              </a:rPr>
              <a:t>Alejandro Martinez, Mississippi State University</a:t>
            </a:r>
            <a:endParaRPr lang="en-US" sz="2200"/>
          </a:p>
          <a:p>
            <a:r>
              <a:rPr lang="en-US" sz="2200">
                <a:latin typeface="Helvetica"/>
                <a:cs typeface="Helvetica"/>
              </a:rPr>
              <a:t>Matthew Roberson, Advanced Composites Institute</a:t>
            </a:r>
          </a:p>
          <a:p>
            <a:r>
              <a:rPr lang="en-US" sz="2200">
                <a:latin typeface="Helvetica"/>
                <a:cs typeface="Helvetica"/>
              </a:rPr>
              <a:t>Brandon Warner, Mississippi State University</a:t>
            </a:r>
          </a:p>
          <a:p>
            <a:endParaRPr lang="en-US"/>
          </a:p>
        </p:txBody>
      </p:sp>
      <p:sp>
        <p:nvSpPr>
          <p:cNvPr id="4" name="Slide Number Placeholder 3">
            <a:extLst>
              <a:ext uri="{FF2B5EF4-FFF2-40B4-BE49-F238E27FC236}">
                <a16:creationId xmlns:a16="http://schemas.microsoft.com/office/drawing/2014/main" id="{739175D8-0318-8E7B-18CA-4B5C1C3D0BCC}"/>
              </a:ext>
            </a:extLst>
          </p:cNvPr>
          <p:cNvSpPr>
            <a:spLocks noGrp="1"/>
          </p:cNvSpPr>
          <p:nvPr>
            <p:ph type="sldNum" sz="quarter" idx="12"/>
          </p:nvPr>
        </p:nvSpPr>
        <p:spPr/>
        <p:txBody>
          <a:bodyPr/>
          <a:lstStyle/>
          <a:p>
            <a:pPr>
              <a:defRPr/>
            </a:pPr>
            <a:fld id="{B586D440-F702-449A-AAC2-9ACFF17038B8}" type="slidenum">
              <a:rPr lang="en-US" smtClean="0"/>
              <a:pPr>
                <a:defRPr/>
              </a:pPr>
              <a:t>17</a:t>
            </a:fld>
            <a:endParaRPr lang="en-US"/>
          </a:p>
        </p:txBody>
      </p:sp>
      <p:pic>
        <p:nvPicPr>
          <p:cNvPr id="5" name="Picture 4" descr="A group of men posing for a picture&#10;&#10;AI-generated content may be incorrect.">
            <a:extLst>
              <a:ext uri="{FF2B5EF4-FFF2-40B4-BE49-F238E27FC236}">
                <a16:creationId xmlns:a16="http://schemas.microsoft.com/office/drawing/2014/main" id="{E1F09466-D0E2-C320-8521-EAD5A23086E7}"/>
              </a:ext>
            </a:extLst>
          </p:cNvPr>
          <p:cNvPicPr>
            <a:picLocks noChangeAspect="1"/>
          </p:cNvPicPr>
          <p:nvPr/>
        </p:nvPicPr>
        <p:blipFill>
          <a:blip r:embed="rId2"/>
          <a:stretch>
            <a:fillRect/>
          </a:stretch>
        </p:blipFill>
        <p:spPr>
          <a:xfrm>
            <a:off x="2596383" y="2926473"/>
            <a:ext cx="2473216" cy="1872156"/>
          </a:xfrm>
          <a:prstGeom prst="rect">
            <a:avLst/>
          </a:prstGeom>
        </p:spPr>
      </p:pic>
      <p:pic>
        <p:nvPicPr>
          <p:cNvPr id="6" name="Picture 5" descr="Two men in white overalls holding a tray of liquid&#10;&#10;AI-generated content may be incorrect.">
            <a:extLst>
              <a:ext uri="{FF2B5EF4-FFF2-40B4-BE49-F238E27FC236}">
                <a16:creationId xmlns:a16="http://schemas.microsoft.com/office/drawing/2014/main" id="{04052276-713A-2D60-299D-558139FCF106}"/>
              </a:ext>
            </a:extLst>
          </p:cNvPr>
          <p:cNvPicPr>
            <a:picLocks noChangeAspect="1"/>
          </p:cNvPicPr>
          <p:nvPr/>
        </p:nvPicPr>
        <p:blipFill>
          <a:blip r:embed="rId3"/>
          <a:srcRect l="19802" t="2084" r="7246" b="18172"/>
          <a:stretch/>
        </p:blipFill>
        <p:spPr>
          <a:xfrm>
            <a:off x="7095237" y="1233417"/>
            <a:ext cx="1819672" cy="2684330"/>
          </a:xfrm>
          <a:prstGeom prst="rect">
            <a:avLst/>
          </a:prstGeom>
        </p:spPr>
      </p:pic>
    </p:spTree>
    <p:extLst>
      <p:ext uri="{BB962C8B-B14F-4D97-AF65-F5344CB8AC3E}">
        <p14:creationId xmlns:p14="http://schemas.microsoft.com/office/powerpoint/2010/main" val="199159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D55B-A8B9-55A6-9613-DEB63CFFA774}"/>
              </a:ext>
            </a:extLst>
          </p:cNvPr>
          <p:cNvSpPr>
            <a:spLocks noGrp="1"/>
          </p:cNvSpPr>
          <p:nvPr>
            <p:ph type="title"/>
          </p:nvPr>
        </p:nvSpPr>
        <p:spPr/>
        <p:txBody>
          <a:bodyPr/>
          <a:lstStyle/>
          <a:p>
            <a:r>
              <a:rPr lang="en-US">
                <a:latin typeface="Helvetica"/>
                <a:cs typeface="Helvetica"/>
              </a:rPr>
              <a:t>References</a:t>
            </a:r>
            <a:endParaRPr lang="en-US"/>
          </a:p>
        </p:txBody>
      </p:sp>
      <p:sp>
        <p:nvSpPr>
          <p:cNvPr id="3" name="Content Placeholder 2">
            <a:extLst>
              <a:ext uri="{FF2B5EF4-FFF2-40B4-BE49-F238E27FC236}">
                <a16:creationId xmlns:a16="http://schemas.microsoft.com/office/drawing/2014/main" id="{83A1810E-FBAC-FFDB-EF25-996E6F3B91BB}"/>
              </a:ext>
            </a:extLst>
          </p:cNvPr>
          <p:cNvSpPr>
            <a:spLocks noGrp="1"/>
          </p:cNvSpPr>
          <p:nvPr>
            <p:ph idx="1"/>
          </p:nvPr>
        </p:nvSpPr>
        <p:spPr>
          <a:xfrm>
            <a:off x="230886" y="882541"/>
            <a:ext cx="8686800" cy="3570570"/>
          </a:xfrm>
        </p:spPr>
        <p:txBody>
          <a:bodyPr/>
          <a:lstStyle/>
          <a:p>
            <a:r>
              <a:rPr lang="en-US" sz="1000">
                <a:latin typeface="Helvetica"/>
                <a:cs typeface="Helvetica"/>
              </a:rPr>
              <a:t>[1] Agarwal, N., </a:t>
            </a:r>
            <a:r>
              <a:rPr lang="en-US" sz="1000" err="1">
                <a:latin typeface="Helvetica"/>
                <a:cs typeface="Helvetica"/>
              </a:rPr>
              <a:t>Rangamani</a:t>
            </a:r>
            <a:r>
              <a:rPr lang="en-US" sz="1000">
                <a:latin typeface="Helvetica"/>
                <a:cs typeface="Helvetica"/>
              </a:rPr>
              <a:t>, A., Bhavsar, K., </a:t>
            </a:r>
            <a:r>
              <a:rPr lang="en-US" sz="1000" err="1">
                <a:latin typeface="Helvetica"/>
                <a:cs typeface="Helvetica"/>
              </a:rPr>
              <a:t>Virnodkar</a:t>
            </a:r>
            <a:r>
              <a:rPr lang="en-US" sz="1000">
                <a:latin typeface="Helvetica"/>
                <a:cs typeface="Helvetica"/>
              </a:rPr>
              <a:t>, S. S., Fernandes, A. A. A., Chadha, U., Srivastava, D., Patterson, A. E., &amp; </a:t>
            </a:r>
            <a:r>
              <a:rPr lang="en-US" sz="1000" err="1">
                <a:latin typeface="Helvetica"/>
                <a:cs typeface="Helvetica"/>
              </a:rPr>
              <a:t>Rajasekharan</a:t>
            </a:r>
            <a:r>
              <a:rPr lang="en-US" sz="1000">
                <a:latin typeface="Helvetica"/>
                <a:cs typeface="Helvetica"/>
              </a:rPr>
              <a:t>, V. (2024). An overview of carbon-carbon composite materials and their applications. In </a:t>
            </a:r>
            <a:r>
              <a:rPr lang="en-US" sz="1000" i="1">
                <a:latin typeface="Helvetica"/>
                <a:cs typeface="Helvetica"/>
              </a:rPr>
              <a:t>Frontiers in Materials</a:t>
            </a:r>
            <a:r>
              <a:rPr lang="en-US" sz="1000">
                <a:latin typeface="Helvetica"/>
                <a:cs typeface="Helvetica"/>
              </a:rPr>
              <a:t> (Vol. 11). Frontiers Media SA. </a:t>
            </a:r>
            <a:r>
              <a:rPr lang="en-US" sz="1000">
                <a:latin typeface="Helvetica"/>
                <a:cs typeface="Helvetica"/>
                <a:hlinkClick r:id="rId2"/>
              </a:rPr>
              <a:t>https://doi.org/10.3389/fmats.2024.1374034</a:t>
            </a:r>
            <a:endParaRPr lang="en-US" sz="1000">
              <a:latin typeface="Helvetica"/>
              <a:cs typeface="Helvetica"/>
            </a:endParaRPr>
          </a:p>
          <a:p>
            <a:r>
              <a:rPr lang="en-US" sz="1000">
                <a:latin typeface="Helvetica"/>
                <a:cs typeface="Helvetica"/>
              </a:rPr>
              <a:t>[2] Borrego, E. I., </a:t>
            </a:r>
            <a:r>
              <a:rPr lang="en-US" sz="1000" err="1">
                <a:latin typeface="Helvetica"/>
                <a:cs typeface="Helvetica"/>
              </a:rPr>
              <a:t>Athukorale</a:t>
            </a:r>
            <a:r>
              <a:rPr lang="en-US" sz="1000">
                <a:latin typeface="Helvetica"/>
                <a:cs typeface="Helvetica"/>
              </a:rPr>
              <a:t>, S., Gorla, S., Duckworth, A. K., Baker, M., Rosales, J., Johnson, W. W., Kundu, S., </a:t>
            </a:r>
            <a:r>
              <a:rPr lang="en-US" sz="1000" err="1">
                <a:latin typeface="Helvetica"/>
                <a:cs typeface="Helvetica"/>
              </a:rPr>
              <a:t>Toghiani</a:t>
            </a:r>
            <a:r>
              <a:rPr lang="en-US" sz="1000">
                <a:latin typeface="Helvetica"/>
                <a:cs typeface="Helvetica"/>
              </a:rPr>
              <a:t>, H., </a:t>
            </a:r>
            <a:r>
              <a:rPr lang="en-US" sz="1000" err="1">
                <a:latin typeface="Helvetica"/>
                <a:cs typeface="Helvetica"/>
              </a:rPr>
              <a:t>Farajidizaji</a:t>
            </a:r>
            <a:r>
              <a:rPr lang="en-US" sz="1000">
                <a:latin typeface="Helvetica"/>
                <a:cs typeface="Helvetica"/>
              </a:rPr>
              <a:t>, B., Pittman, C. U., &amp; Smith, D. W. (2022). High carbon yielding and melt processable bis-ortho-</a:t>
            </a:r>
            <a:r>
              <a:rPr lang="en-US" sz="1000" err="1">
                <a:latin typeface="Helvetica"/>
                <a:cs typeface="Helvetica"/>
              </a:rPr>
              <a:t>diynylarene</a:t>
            </a:r>
            <a:r>
              <a:rPr lang="en-US" sz="1000">
                <a:latin typeface="Helvetica"/>
                <a:cs typeface="Helvetica"/>
              </a:rPr>
              <a:t> (BODA)-derived resins for rapid processing of dense carbon/carbon composites. </a:t>
            </a:r>
            <a:r>
              <a:rPr lang="en-US" sz="1000" i="1">
                <a:latin typeface="Helvetica"/>
                <a:cs typeface="Helvetica"/>
              </a:rPr>
              <a:t>Composites Part B: Engineering</a:t>
            </a:r>
            <a:r>
              <a:rPr lang="en-US" sz="1000">
                <a:latin typeface="Helvetica"/>
                <a:cs typeface="Helvetica"/>
              </a:rPr>
              <a:t>, </a:t>
            </a:r>
            <a:r>
              <a:rPr lang="en-US" sz="1000" i="1">
                <a:latin typeface="Helvetica"/>
                <a:cs typeface="Helvetica"/>
              </a:rPr>
              <a:t>242</a:t>
            </a:r>
            <a:r>
              <a:rPr lang="en-US" sz="1000">
                <a:latin typeface="Helvetica"/>
                <a:cs typeface="Helvetica"/>
              </a:rPr>
              <a:t>. </a:t>
            </a:r>
            <a:r>
              <a:rPr lang="en-US" sz="1000">
                <a:latin typeface="Helvetica"/>
                <a:cs typeface="Helvetica"/>
                <a:hlinkClick r:id="rId3"/>
              </a:rPr>
              <a:t>https://doi.org/10.1016/j.compositesb.2022.110080</a:t>
            </a:r>
            <a:endParaRPr lang="en-US" sz="1000">
              <a:latin typeface="Helvetica"/>
              <a:cs typeface="Helvetica"/>
            </a:endParaRPr>
          </a:p>
          <a:p>
            <a:r>
              <a:rPr lang="en-US" sz="1000">
                <a:latin typeface="Helvetica"/>
                <a:cs typeface="Helvetica"/>
              </a:rPr>
              <a:t>[3] Iacono, S. T., Perpall, M. W., Wapner, P. G., Hoffman, W. P., &amp; Smith, D. W. (2007). Carbonization and thermal expansion of glassy carbon derived from bis-ortho-</a:t>
            </a:r>
            <a:r>
              <a:rPr lang="en-US" sz="1000" err="1">
                <a:latin typeface="Helvetica"/>
                <a:cs typeface="Helvetica"/>
              </a:rPr>
              <a:t>diynylarenes</a:t>
            </a:r>
            <a:r>
              <a:rPr lang="en-US" sz="1000">
                <a:latin typeface="Helvetica"/>
                <a:cs typeface="Helvetica"/>
              </a:rPr>
              <a:t>. </a:t>
            </a:r>
            <a:r>
              <a:rPr lang="en-US" sz="1000" i="1">
                <a:latin typeface="Helvetica"/>
                <a:cs typeface="Helvetica"/>
              </a:rPr>
              <a:t>Carbon</a:t>
            </a:r>
            <a:r>
              <a:rPr lang="en-US" sz="1000">
                <a:latin typeface="Helvetica"/>
                <a:cs typeface="Helvetica"/>
              </a:rPr>
              <a:t>, </a:t>
            </a:r>
            <a:r>
              <a:rPr lang="en-US" sz="1000" i="1">
                <a:latin typeface="Helvetica"/>
                <a:cs typeface="Helvetica"/>
              </a:rPr>
              <a:t>45</a:t>
            </a:r>
            <a:r>
              <a:rPr lang="en-US" sz="1000">
                <a:latin typeface="Helvetica"/>
                <a:cs typeface="Helvetica"/>
              </a:rPr>
              <a:t>(5), 931–935. </a:t>
            </a:r>
            <a:r>
              <a:rPr lang="en-US" sz="1000">
                <a:latin typeface="Helvetica"/>
                <a:cs typeface="Helvetica"/>
                <a:hlinkClick r:id="rId4"/>
              </a:rPr>
              <a:t>https://doi.org/10.1016/j.carbon.2007.01.002</a:t>
            </a:r>
            <a:endParaRPr lang="en-US" sz="1000">
              <a:latin typeface="Helvetica"/>
              <a:cs typeface="Helvetica"/>
            </a:endParaRPr>
          </a:p>
          <a:p>
            <a:r>
              <a:rPr lang="en-US" sz="1000">
                <a:latin typeface="Helvetica"/>
                <a:cs typeface="Helvetica"/>
              </a:rPr>
              <a:t>[4] Natali, M., Kenny, J. M., &amp; Torre, L. (2016). Science and technology of polymeric ablative materials for thermal protection systems and propulsion devices: A review. In </a:t>
            </a:r>
            <a:r>
              <a:rPr lang="en-US" sz="1000" i="1">
                <a:latin typeface="Helvetica"/>
                <a:cs typeface="Helvetica"/>
              </a:rPr>
              <a:t>Progress in Materials Science</a:t>
            </a:r>
            <a:r>
              <a:rPr lang="en-US" sz="1000">
                <a:latin typeface="Helvetica"/>
                <a:cs typeface="Helvetica"/>
              </a:rPr>
              <a:t> (Vol. 84, pp. 192–275). Elsevier Ltd. </a:t>
            </a:r>
            <a:r>
              <a:rPr lang="en-US" sz="1000">
                <a:latin typeface="Helvetica"/>
                <a:cs typeface="Helvetica"/>
                <a:hlinkClick r:id="rId5"/>
              </a:rPr>
              <a:t>https://doi.org/10.1016/j.pmatsci.2016.08.003</a:t>
            </a:r>
            <a:endParaRPr lang="en-US" sz="1000">
              <a:latin typeface="Helvetica"/>
              <a:cs typeface="Helvetica"/>
            </a:endParaRPr>
          </a:p>
          <a:p>
            <a:r>
              <a:rPr lang="en-US" sz="1000">
                <a:latin typeface="Helvetica"/>
                <a:cs typeface="Helvetica"/>
              </a:rPr>
              <a:t>[5] </a:t>
            </a:r>
            <a:r>
              <a:rPr lang="en-US" sz="1000" err="1">
                <a:latin typeface="Helvetica"/>
                <a:cs typeface="Helvetica"/>
              </a:rPr>
              <a:t>Ohlhorst</a:t>
            </a:r>
            <a:r>
              <a:rPr lang="en-US" sz="1000">
                <a:latin typeface="Helvetica"/>
                <a:cs typeface="Helvetica"/>
              </a:rPr>
              <a:t>, C. W., Glass, D. E., Bruce, W., Lindell, M., Vaughn, W. L., Smith, R., </a:t>
            </a:r>
            <a:r>
              <a:rPr lang="en-US" sz="1000" err="1">
                <a:latin typeface="Helvetica"/>
                <a:cs typeface="Helvetica"/>
              </a:rPr>
              <a:t>Dirling</a:t>
            </a:r>
            <a:r>
              <a:rPr lang="en-US" sz="1000">
                <a:latin typeface="Helvetica"/>
                <a:cs typeface="Helvetica"/>
              </a:rPr>
              <a:t> Jr, R. B., </a:t>
            </a:r>
            <a:r>
              <a:rPr lang="en-US" sz="1000" err="1">
                <a:latin typeface="Helvetica"/>
                <a:cs typeface="Helvetica"/>
              </a:rPr>
              <a:t>Kowbel</a:t>
            </a:r>
            <a:r>
              <a:rPr lang="en-US" sz="1000">
                <a:latin typeface="Helvetica"/>
                <a:cs typeface="Helvetica"/>
              </a:rPr>
              <a:t>, W., Vice President MER Corp, S., &amp; J Sullivan, A. B. (n.d.). </a:t>
            </a:r>
            <a:r>
              <a:rPr lang="en-US" sz="1000" i="1">
                <a:latin typeface="Helvetica"/>
                <a:cs typeface="Helvetica"/>
              </a:rPr>
              <a:t>Cleared for Public Release DEVELOPMENT OF X-43A MACH 10 LEADING EDGES</a:t>
            </a:r>
            <a:r>
              <a:rPr lang="en-US" sz="1000">
                <a:latin typeface="Helvetica"/>
                <a:cs typeface="Helvetica"/>
              </a:rPr>
              <a:t>. Retrieved February 18, 2025, from </a:t>
            </a:r>
            <a:r>
              <a:rPr lang="en-US" sz="1000">
                <a:latin typeface="Helvetica"/>
                <a:cs typeface="Helvetica"/>
                <a:hlinkClick r:id="rId6"/>
              </a:rPr>
              <a:t>https://ntrs.nasa.gov/api/citations/20050240163/downloads/20050240163.pdf</a:t>
            </a:r>
            <a:endParaRPr lang="en-US" sz="1000">
              <a:latin typeface="Helvetica"/>
              <a:cs typeface="Helvetica"/>
            </a:endParaRPr>
          </a:p>
          <a:p>
            <a:r>
              <a:rPr lang="en-US" sz="1000" i="1">
                <a:latin typeface="Helvetica"/>
                <a:cs typeface="Helvetica"/>
              </a:rPr>
              <a:t>[6] Test Method for Tensile Properties of Polymer Matrix Composite Materials</a:t>
            </a:r>
            <a:r>
              <a:rPr lang="en-US" sz="1000">
                <a:latin typeface="Helvetica"/>
                <a:cs typeface="Helvetica"/>
              </a:rPr>
              <a:t>. (2014). ASTM International. </a:t>
            </a:r>
            <a:r>
              <a:rPr lang="en-US" sz="1000">
                <a:latin typeface="Helvetica"/>
                <a:cs typeface="Helvetica"/>
                <a:hlinkClick r:id="rId7"/>
              </a:rPr>
              <a:t>https://doi.org/10.1520/D3039_D3039M-14</a:t>
            </a:r>
            <a:endParaRPr lang="en-US" sz="1000">
              <a:latin typeface="Helvetica"/>
              <a:cs typeface="Helvetica"/>
            </a:endParaRPr>
          </a:p>
          <a:p>
            <a:r>
              <a:rPr lang="en-US" sz="1000">
                <a:latin typeface="Helvetica"/>
                <a:cs typeface="Helvetica"/>
              </a:rPr>
              <a:t>[7] Vasiliev, V. v., &amp; Morozov, E. v. (2018). Introduction-Advanced Mechanics of Composite Materials. </a:t>
            </a:r>
            <a:r>
              <a:rPr lang="en-US" sz="1000" i="1">
                <a:latin typeface="Helvetica"/>
                <a:cs typeface="Helvetica"/>
              </a:rPr>
              <a:t>Advanced Mechanics of Composite Materials and Structures</a:t>
            </a:r>
            <a:r>
              <a:rPr lang="en-US" sz="1000">
                <a:latin typeface="Helvetica"/>
                <a:cs typeface="Helvetica"/>
              </a:rPr>
              <a:t>, xvii–xxv. </a:t>
            </a:r>
            <a:r>
              <a:rPr lang="en-US" sz="1000">
                <a:latin typeface="Helvetica"/>
                <a:cs typeface="Helvetica"/>
                <a:hlinkClick r:id="rId8"/>
              </a:rPr>
              <a:t>https://doi.org/10.1016/B978-0-08-102209-2.00022-0</a:t>
            </a:r>
            <a:endParaRPr lang="en-US" sz="1000">
              <a:latin typeface="Helvetica"/>
              <a:cs typeface="Helvetica"/>
            </a:endParaRPr>
          </a:p>
          <a:p>
            <a:r>
              <a:rPr lang="en-US" sz="1000">
                <a:latin typeface="Helvetica"/>
                <a:cs typeface="Helvetica"/>
              </a:rPr>
              <a:t>[8] Wu, H., &amp; Koo, J. H. (2021). High-temperature polymers and their composites for extreme environments: a review. In </a:t>
            </a:r>
            <a:r>
              <a:rPr lang="en-US" sz="1000" i="1">
                <a:latin typeface="Helvetica"/>
                <a:cs typeface="Helvetica"/>
              </a:rPr>
              <a:t>AIAA SCITECH 2022 Forum</a:t>
            </a:r>
            <a:r>
              <a:rPr lang="en-US" sz="1000">
                <a:latin typeface="Helvetica"/>
                <a:cs typeface="Helvetica"/>
              </a:rPr>
              <a:t>. American Institute of Aeronautics and Astronautics. </a:t>
            </a:r>
            <a:r>
              <a:rPr lang="en-US" sz="1000">
                <a:latin typeface="Helvetica"/>
                <a:cs typeface="Helvetica"/>
                <a:hlinkClick r:id="rId9"/>
              </a:rPr>
              <a:t>https://doi.org/doi:10.2514/6.2022-1606</a:t>
            </a:r>
            <a:endParaRPr lang="en-US" sz="1000">
              <a:latin typeface="Helvetica"/>
              <a:cs typeface="Helvetica"/>
            </a:endParaRPr>
          </a:p>
          <a:p>
            <a:r>
              <a:rPr lang="en-US" sz="1000">
                <a:latin typeface="Helvetica"/>
                <a:cs typeface="Helvetica"/>
              </a:rPr>
              <a:t>[9] Di Gregorio, Luca; Ronchetti, Silvia; Onida, Barbara (2015). Phenolic resins emissions upon thermal degradation. In: </a:t>
            </a:r>
            <a:r>
              <a:rPr lang="en-US" sz="1000" err="1">
                <a:latin typeface="Helvetica"/>
                <a:cs typeface="Helvetica"/>
              </a:rPr>
              <a:t>EuroBrake</a:t>
            </a:r>
            <a:r>
              <a:rPr lang="en-US" sz="1000">
                <a:latin typeface="Helvetica"/>
                <a:cs typeface="Helvetica"/>
              </a:rPr>
              <a:t> 2015, Dresden Germany, 4-6 My 2015.</a:t>
            </a:r>
          </a:p>
        </p:txBody>
      </p:sp>
      <p:sp>
        <p:nvSpPr>
          <p:cNvPr id="4" name="Slide Number Placeholder 3">
            <a:extLst>
              <a:ext uri="{FF2B5EF4-FFF2-40B4-BE49-F238E27FC236}">
                <a16:creationId xmlns:a16="http://schemas.microsoft.com/office/drawing/2014/main" id="{95738E1E-4C5E-4B56-8B82-E2A29D1B21A4}"/>
              </a:ext>
            </a:extLst>
          </p:cNvPr>
          <p:cNvSpPr>
            <a:spLocks noGrp="1"/>
          </p:cNvSpPr>
          <p:nvPr>
            <p:ph type="sldNum" sz="quarter" idx="12"/>
          </p:nvPr>
        </p:nvSpPr>
        <p:spPr/>
        <p:txBody>
          <a:bodyPr/>
          <a:lstStyle/>
          <a:p>
            <a:pPr>
              <a:defRPr/>
            </a:pPr>
            <a:fld id="{B586D440-F702-449A-AAC2-9ACFF17038B8}" type="slidenum">
              <a:rPr lang="en-US" smtClean="0"/>
              <a:pPr>
                <a:defRPr/>
              </a:pPr>
              <a:t>19</a:t>
            </a:fld>
            <a:endParaRPr lang="en-US"/>
          </a:p>
        </p:txBody>
      </p:sp>
    </p:spTree>
    <p:extLst>
      <p:ext uri="{BB962C8B-B14F-4D97-AF65-F5344CB8AC3E}">
        <p14:creationId xmlns:p14="http://schemas.microsoft.com/office/powerpoint/2010/main" val="3080303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10416A-C6DF-6B2F-7725-6E41C3F37D6C}"/>
              </a:ext>
            </a:extLst>
          </p:cNvPr>
          <p:cNvSpPr txBox="1"/>
          <p:nvPr/>
        </p:nvSpPr>
        <p:spPr>
          <a:xfrm>
            <a:off x="688019" y="366203"/>
            <a:ext cx="34844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latin typeface="Helvetica"/>
                <a:ea typeface="ＭＳ Ｐゴシック"/>
                <a:cs typeface="Helvetica"/>
              </a:rPr>
              <a:t>Questions?</a:t>
            </a:r>
          </a:p>
        </p:txBody>
      </p:sp>
      <p:sp>
        <p:nvSpPr>
          <p:cNvPr id="3" name="TextBox 2">
            <a:extLst>
              <a:ext uri="{FF2B5EF4-FFF2-40B4-BE49-F238E27FC236}">
                <a16:creationId xmlns:a16="http://schemas.microsoft.com/office/drawing/2014/main" id="{889512F4-48E3-C41D-B616-953943F32ACF}"/>
              </a:ext>
            </a:extLst>
          </p:cNvPr>
          <p:cNvSpPr txBox="1"/>
          <p:nvPr/>
        </p:nvSpPr>
        <p:spPr>
          <a:xfrm>
            <a:off x="1987973" y="4679526"/>
            <a:ext cx="51722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a:ea typeface="ＭＳ Ｐゴシック"/>
                <a:cs typeface="Arial"/>
              </a:rPr>
              <a:t>Our website - https://seniorseminar25.github.io/</a:t>
            </a:r>
          </a:p>
        </p:txBody>
      </p:sp>
    </p:spTree>
    <p:extLst>
      <p:ext uri="{BB962C8B-B14F-4D97-AF65-F5344CB8AC3E}">
        <p14:creationId xmlns:p14="http://schemas.microsoft.com/office/powerpoint/2010/main" val="125662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28600" y="4572000"/>
            <a:ext cx="857250" cy="228600"/>
          </a:xfrm>
          <a:prstGeom prst="rect">
            <a:avLst/>
          </a:prstGeom>
        </p:spPr>
        <p:txBody>
          <a:bodyPr/>
          <a:lstStyle/>
          <a:p>
            <a:pPr>
              <a:defRPr/>
            </a:pPr>
            <a:fld id="{DF317779-8E6C-47D5-BE9C-F5E8CE6A8331}" type="slidenum">
              <a:rPr lang="en-US" smtClean="0"/>
              <a:pPr>
                <a:defRPr/>
              </a:pPr>
              <a:t>2</a:t>
            </a:fld>
            <a:endParaRPr lang="en-US"/>
          </a:p>
        </p:txBody>
      </p:sp>
      <p:sp>
        <p:nvSpPr>
          <p:cNvPr id="2" name="Rectangle 1"/>
          <p:cNvSpPr/>
          <p:nvPr/>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sp>
        <p:nvSpPr>
          <p:cNvPr id="6" name="Title 1"/>
          <p:cNvSpPr txBox="1">
            <a:spLocks/>
          </p:cNvSpPr>
          <p:nvPr/>
        </p:nvSpPr>
        <p:spPr bwMode="auto">
          <a:xfrm>
            <a:off x="0" y="11430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kern="0">
                <a:solidFill>
                  <a:schemeClr val="bg1"/>
                </a:solidFill>
              </a:rPr>
              <a:t>Introductions</a:t>
            </a:r>
          </a:p>
        </p:txBody>
      </p:sp>
      <p:pic>
        <p:nvPicPr>
          <p:cNvPr id="5" name="Picture 4" descr="A person with curly hair wearing glasses&#10;&#10;Description automatically generated">
            <a:extLst>
              <a:ext uri="{FF2B5EF4-FFF2-40B4-BE49-F238E27FC236}">
                <a16:creationId xmlns:a16="http://schemas.microsoft.com/office/drawing/2014/main" id="{4545EDF1-5F18-CBBA-E65D-0A32047DBA55}"/>
              </a:ext>
            </a:extLst>
          </p:cNvPr>
          <p:cNvPicPr>
            <a:picLocks noChangeAspect="1" noChangeArrowheads="1"/>
          </p:cNvPicPr>
          <p:nvPr/>
        </p:nvPicPr>
        <p:blipFill rotWithShape="1">
          <a:blip r:embed="rId3"/>
          <a:srcRect l="26023" t="-584" r="31264" b="16258"/>
          <a:stretch/>
        </p:blipFill>
        <p:spPr bwMode="auto">
          <a:xfrm>
            <a:off x="2911961" y="1235986"/>
            <a:ext cx="1410161" cy="2085303"/>
          </a:xfrm>
          <a:prstGeom prst="rect">
            <a:avLst/>
          </a:prstGeom>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B273FC1D-0053-D8A5-2CBC-BC8DE1D11ACB}"/>
              </a:ext>
            </a:extLst>
          </p:cNvPr>
          <p:cNvSpPr txBox="1">
            <a:spLocks/>
          </p:cNvSpPr>
          <p:nvPr/>
        </p:nvSpPr>
        <p:spPr>
          <a:xfrm>
            <a:off x="2676903" y="3427750"/>
            <a:ext cx="1883694" cy="928556"/>
          </a:xfrm>
          <a:prstGeom prst="rect">
            <a:avLst/>
          </a:prstGeom>
        </p:spPr>
        <p:txBody>
          <a:bodyPr wrap="square" lIns="91440" tIns="45720" rIns="91440" bIns="45720" anchor="t" anchorCtr="0">
            <a:noAutofit/>
          </a:bodyPr>
          <a:lstStyle>
            <a:defPPr>
              <a:defRPr lang="en-US"/>
            </a:defPPr>
            <a:lvl1pPr marL="0" indent="0" algn="l" defTabSz="457200" rtl="0" eaLnBrk="1" latinLnBrk="0" hangingPunct="1">
              <a:lnSpc>
                <a:spcPct val="90000"/>
              </a:lnSpc>
              <a:spcBef>
                <a:spcPct val="20000"/>
              </a:spcBef>
              <a:buFont typeface="Arial"/>
              <a:buNone/>
              <a:defRPr sz="3000" b="0" i="0" kern="1200" baseline="0">
                <a:solidFill>
                  <a:srgbClr val="FFFFF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803275">
              <a:lnSpc>
                <a:spcPct val="100000"/>
              </a:lnSpc>
              <a:spcBef>
                <a:spcPts val="0"/>
              </a:spcBef>
              <a:defRPr/>
            </a:pPr>
            <a:r>
              <a:rPr lang="en-US" sz="1400" b="1">
                <a:solidFill>
                  <a:schemeClr val="tx2"/>
                </a:solidFill>
                <a:latin typeface="Arial Black"/>
              </a:rPr>
              <a:t>Joshua Griffin</a:t>
            </a:r>
            <a:endParaRPr lang="en-US" sz="1400" i="0" u="none" strike="noStrike" kern="1200" cap="none" spc="0" normalizeH="0" baseline="0" noProof="0">
              <a:ln>
                <a:noFill/>
              </a:ln>
              <a:solidFill>
                <a:schemeClr val="tx2"/>
              </a:solidFill>
              <a:effectLst/>
              <a:uLnTx/>
              <a:uFillTx/>
              <a:latin typeface="Arial Black"/>
            </a:endParaRPr>
          </a:p>
          <a:p>
            <a:pPr marL="0" marR="0" lvl="0" indent="-803275" algn="l" defTabSz="457200">
              <a:lnSpc>
                <a:spcPct val="100000"/>
              </a:lnSpc>
              <a:spcBef>
                <a:spcPts val="0"/>
              </a:spcBef>
              <a:buNone/>
              <a:tabLst/>
              <a:defRPr/>
            </a:pPr>
            <a:r>
              <a:rPr kumimoji="0" lang="en-US" sz="1100" b="1" i="0" u="none" strike="noStrike" kern="1200" cap="none" spc="0" normalizeH="0" baseline="0" noProof="0">
                <a:ln>
                  <a:noFill/>
                </a:ln>
                <a:solidFill>
                  <a:schemeClr val="tx1"/>
                </a:solidFill>
                <a:uLnTx/>
                <a:uFillTx/>
                <a:latin typeface="Arial Black"/>
              </a:rPr>
              <a:t>Senior (Astronautics)</a:t>
            </a:r>
            <a:endParaRPr lang="en-US" sz="1100" i="0" u="none" strike="noStrike" kern="1200" cap="none" spc="0" normalizeH="0" baseline="0" noProof="0">
              <a:ln>
                <a:noFill/>
              </a:ln>
              <a:solidFill>
                <a:schemeClr val="tx1"/>
              </a:solidFill>
              <a:uLnTx/>
              <a:uFillTx/>
              <a:latin typeface="Arial Black"/>
            </a:endParaRPr>
          </a:p>
          <a:p>
            <a:pPr indent="-803275">
              <a:lnSpc>
                <a:spcPct val="100000"/>
              </a:lnSpc>
              <a:spcBef>
                <a:spcPts val="0"/>
              </a:spcBef>
              <a:defRPr/>
            </a:pPr>
            <a:r>
              <a:rPr lang="en-US" sz="1100">
                <a:solidFill>
                  <a:schemeClr val="tx1"/>
                </a:solidFill>
                <a:latin typeface="Calibri"/>
                <a:ea typeface="Calibri"/>
                <a:cs typeface="Calibri"/>
              </a:rPr>
              <a:t>Raleigh, NC</a:t>
            </a:r>
          </a:p>
          <a:p>
            <a:pPr indent="-803275">
              <a:lnSpc>
                <a:spcPct val="100000"/>
              </a:lnSpc>
              <a:spcBef>
                <a:spcPts val="0"/>
              </a:spcBef>
              <a:defRPr/>
            </a:pPr>
            <a:endParaRPr lang="en-US" sz="11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803275" algn="l" defTabSz="457200" rtl="0" eaLnBrk="1" fontAlgn="auto" latinLnBrk="0" hangingPunct="1">
              <a:lnSpc>
                <a:spcPct val="100000"/>
              </a:lnSpc>
              <a:spcBef>
                <a:spcPts val="0"/>
              </a:spcBef>
              <a:buClrTx/>
              <a:buSzTx/>
              <a:buFont typeface="Arial"/>
              <a:buNone/>
              <a:tabLst/>
              <a:defRPr/>
            </a:pPr>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indent="-803275">
              <a:lnSpc>
                <a:spcPct val="100000"/>
              </a:lnSpc>
              <a:spcBef>
                <a:spcPts val="0"/>
              </a:spcBef>
              <a:defRPr/>
            </a:pPr>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erson smiling for the camera&#10;&#10;Description automatically generated">
            <a:extLst>
              <a:ext uri="{FF2B5EF4-FFF2-40B4-BE49-F238E27FC236}">
                <a16:creationId xmlns:a16="http://schemas.microsoft.com/office/drawing/2014/main" id="{77461E6D-581F-CD62-9889-2CD4CFDE81AD}"/>
              </a:ext>
            </a:extLst>
          </p:cNvPr>
          <p:cNvPicPr>
            <a:picLocks noChangeAspect="1" noChangeArrowheads="1"/>
          </p:cNvPicPr>
          <p:nvPr/>
        </p:nvPicPr>
        <p:blipFill>
          <a:blip r:embed="rId4"/>
          <a:srcRect l="10940" t="411" r="34206" b="-205"/>
          <a:stretch/>
        </p:blipFill>
        <p:spPr bwMode="auto">
          <a:xfrm>
            <a:off x="964086" y="1240466"/>
            <a:ext cx="1512010" cy="2078441"/>
          </a:xfrm>
          <a:prstGeom prst="rect">
            <a:avLst/>
          </a:prstGeom>
          <a:ln>
            <a:solidFill>
              <a:schemeClr val="tx1"/>
            </a:solidFill>
          </a:ln>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2F7A96AB-A667-84E3-B268-700B56DDCAF4}"/>
              </a:ext>
            </a:extLst>
          </p:cNvPr>
          <p:cNvSpPr txBox="1">
            <a:spLocks/>
          </p:cNvSpPr>
          <p:nvPr/>
        </p:nvSpPr>
        <p:spPr>
          <a:xfrm>
            <a:off x="818338" y="3427751"/>
            <a:ext cx="1856539" cy="712163"/>
          </a:xfrm>
          <a:prstGeom prst="rect">
            <a:avLst/>
          </a:prstGeom>
        </p:spPr>
        <p:txBody>
          <a:bodyPr wrap="square" lIns="91440" tIns="45720" rIns="91440" bIns="45720" anchor="t" anchorCtr="0">
            <a:noAutofit/>
          </a:bodyPr>
          <a:lstStyle>
            <a:defPPr>
              <a:defRPr lang="en-US"/>
            </a:defPPr>
            <a:lvl1pPr marL="0" indent="0" algn="l" defTabSz="457200" rtl="0" eaLnBrk="1" latinLnBrk="0" hangingPunct="1">
              <a:lnSpc>
                <a:spcPct val="90000"/>
              </a:lnSpc>
              <a:spcBef>
                <a:spcPct val="20000"/>
              </a:spcBef>
              <a:buFont typeface="Arial"/>
              <a:buNone/>
              <a:defRPr sz="3000" b="0" i="0" kern="1200" baseline="0">
                <a:solidFill>
                  <a:srgbClr val="FFFFF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803275">
              <a:lnSpc>
                <a:spcPct val="100000"/>
              </a:lnSpc>
              <a:spcBef>
                <a:spcPts val="0"/>
              </a:spcBef>
              <a:defRPr/>
            </a:pPr>
            <a:r>
              <a:rPr lang="en-US" sz="1400" b="1">
                <a:solidFill>
                  <a:schemeClr val="tx2"/>
                </a:solidFill>
                <a:latin typeface="Arial Black"/>
                <a:ea typeface="Calibri"/>
                <a:cs typeface="Calibri"/>
              </a:rPr>
              <a:t>Josh Brown</a:t>
            </a:r>
            <a:endParaRPr lang="en-US" sz="1400">
              <a:solidFill>
                <a:schemeClr val="tx2"/>
              </a:solidFill>
              <a:latin typeface="Arial Black"/>
              <a:ea typeface="Calibri"/>
              <a:cs typeface="Calibri"/>
            </a:endParaRPr>
          </a:p>
          <a:p>
            <a:pPr indent="-803275">
              <a:lnSpc>
                <a:spcPct val="100000"/>
              </a:lnSpc>
              <a:spcBef>
                <a:spcPts val="0"/>
              </a:spcBef>
              <a:defRPr/>
            </a:pPr>
            <a:r>
              <a:rPr lang="en-US" sz="1100" b="1">
                <a:solidFill>
                  <a:schemeClr val="tx1"/>
                </a:solidFill>
                <a:latin typeface="Arial Black"/>
                <a:ea typeface="Calibri"/>
                <a:cs typeface="Calibri"/>
              </a:rPr>
              <a:t>Senior (Astronautics)</a:t>
            </a:r>
            <a:endParaRPr lang="en-US" sz="1100">
              <a:solidFill>
                <a:schemeClr val="tx1"/>
              </a:solidFill>
              <a:latin typeface="Arial Black"/>
              <a:ea typeface="Calibri"/>
              <a:cs typeface="Calibri"/>
            </a:endParaRPr>
          </a:p>
          <a:p>
            <a:pPr indent="-803275">
              <a:lnSpc>
                <a:spcPct val="100000"/>
              </a:lnSpc>
              <a:spcBef>
                <a:spcPts val="0"/>
              </a:spcBef>
              <a:defRPr/>
            </a:pPr>
            <a:r>
              <a:rPr lang="en-US" sz="1100">
                <a:solidFill>
                  <a:schemeClr val="tx1"/>
                </a:solidFill>
                <a:latin typeface="Calibri"/>
                <a:ea typeface="Calibri"/>
                <a:cs typeface="Calibri"/>
              </a:rPr>
              <a:t>Brookhaven, MS</a:t>
            </a:r>
          </a:p>
          <a:p>
            <a:pPr indent="-803275">
              <a:lnSpc>
                <a:spcPct val="100000"/>
              </a:lnSpc>
              <a:spcBef>
                <a:spcPts val="0"/>
              </a:spcBef>
              <a:defRPr/>
            </a:pPr>
            <a:endParaRPr lang="en-US" sz="1100">
              <a:solidFill>
                <a:schemeClr val="tx1"/>
              </a:solidFill>
              <a:latin typeface="Calibri"/>
              <a:ea typeface="Calibri"/>
              <a:cs typeface="Calibri"/>
            </a:endParaRPr>
          </a:p>
        </p:txBody>
      </p:sp>
      <p:pic>
        <p:nvPicPr>
          <p:cNvPr id="10" name="Picture 9" descr="A person with long hair wearing a maroon shirt&#10;&#10;Description automatically generated">
            <a:extLst>
              <a:ext uri="{FF2B5EF4-FFF2-40B4-BE49-F238E27FC236}">
                <a16:creationId xmlns:a16="http://schemas.microsoft.com/office/drawing/2014/main" id="{495044E4-D478-25AE-2B3C-75E2487B2C8C}"/>
              </a:ext>
            </a:extLst>
          </p:cNvPr>
          <p:cNvPicPr>
            <a:picLocks noChangeAspect="1"/>
          </p:cNvPicPr>
          <p:nvPr/>
        </p:nvPicPr>
        <p:blipFill>
          <a:blip r:embed="rId5"/>
          <a:srcRect l="20955" t="-821" r="28197" b="1027"/>
          <a:stretch/>
        </p:blipFill>
        <p:spPr>
          <a:xfrm>
            <a:off x="4724246" y="1240729"/>
            <a:ext cx="1429469" cy="2083990"/>
          </a:xfrm>
          <a:prstGeom prst="rect">
            <a:avLst/>
          </a:prstGeom>
          <a:effectLst>
            <a:innerShdw blurRad="63500" dist="50800" dir="13500000">
              <a:prstClr val="black">
                <a:alpha val="50000"/>
              </a:prstClr>
            </a:innerShdw>
          </a:effectLst>
        </p:spPr>
      </p:pic>
      <p:sp>
        <p:nvSpPr>
          <p:cNvPr id="11" name="Text Placeholder 1">
            <a:extLst>
              <a:ext uri="{FF2B5EF4-FFF2-40B4-BE49-F238E27FC236}">
                <a16:creationId xmlns:a16="http://schemas.microsoft.com/office/drawing/2014/main" id="{614D6CB2-E329-DD0B-D95D-624769A7C8B3}"/>
              </a:ext>
            </a:extLst>
          </p:cNvPr>
          <p:cNvSpPr txBox="1">
            <a:spLocks/>
          </p:cNvSpPr>
          <p:nvPr/>
        </p:nvSpPr>
        <p:spPr>
          <a:xfrm>
            <a:off x="4560347" y="3427749"/>
            <a:ext cx="2100084" cy="717714"/>
          </a:xfrm>
          <a:prstGeom prst="rect">
            <a:avLst/>
          </a:prstGeom>
        </p:spPr>
        <p:txBody>
          <a:bodyPr wrap="square" lIns="91440" tIns="45720" rIns="91440" bIns="45720" anchor="t" anchorCtr="0">
            <a:noAutofit/>
          </a:bodyPr>
          <a:lstStyle>
            <a:defPPr>
              <a:defRPr lang="en-US"/>
            </a:defPPr>
            <a:lvl1pPr marL="0" indent="0" algn="l" defTabSz="457200" rtl="0" eaLnBrk="1" latinLnBrk="0" hangingPunct="1">
              <a:lnSpc>
                <a:spcPct val="90000"/>
              </a:lnSpc>
              <a:spcBef>
                <a:spcPct val="20000"/>
              </a:spcBef>
              <a:buFont typeface="Arial"/>
              <a:buNone/>
              <a:defRPr sz="3000" b="0" i="0" kern="1200" baseline="0">
                <a:solidFill>
                  <a:srgbClr val="FFFFF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803275">
              <a:lnSpc>
                <a:spcPct val="100000"/>
              </a:lnSpc>
              <a:spcBef>
                <a:spcPts val="0"/>
              </a:spcBef>
              <a:defRPr/>
            </a:pPr>
            <a:r>
              <a:rPr lang="en-US" sz="1400" b="1">
                <a:solidFill>
                  <a:schemeClr val="tx2"/>
                </a:solidFill>
                <a:latin typeface="Arial Black"/>
                <a:ea typeface="Calibri"/>
                <a:cs typeface="Calibri"/>
              </a:rPr>
              <a:t>James Armstrong</a:t>
            </a:r>
            <a:endParaRPr lang="en-US" sz="1400">
              <a:solidFill>
                <a:schemeClr val="tx2"/>
              </a:solidFill>
              <a:latin typeface="Arial Black"/>
              <a:ea typeface="Calibri"/>
              <a:cs typeface="Calibri"/>
            </a:endParaRPr>
          </a:p>
          <a:p>
            <a:pPr indent="-803275">
              <a:lnSpc>
                <a:spcPct val="100000"/>
              </a:lnSpc>
              <a:spcBef>
                <a:spcPts val="0"/>
              </a:spcBef>
              <a:defRPr/>
            </a:pPr>
            <a:r>
              <a:rPr lang="en-US" sz="1100" b="1">
                <a:solidFill>
                  <a:schemeClr val="tx1"/>
                </a:solidFill>
                <a:latin typeface="Arial Black"/>
                <a:ea typeface="Calibri"/>
                <a:cs typeface="Calibri"/>
              </a:rPr>
              <a:t>Senior (Astronautics)</a:t>
            </a:r>
            <a:endParaRPr lang="en-US" sz="1100">
              <a:solidFill>
                <a:schemeClr val="tx1"/>
              </a:solidFill>
              <a:latin typeface="Arial Black"/>
              <a:ea typeface="Calibri"/>
              <a:cs typeface="Calibri"/>
            </a:endParaRPr>
          </a:p>
          <a:p>
            <a:pPr indent="-803275">
              <a:lnSpc>
                <a:spcPct val="100000"/>
              </a:lnSpc>
              <a:spcBef>
                <a:spcPts val="0"/>
              </a:spcBef>
              <a:defRPr/>
            </a:pPr>
            <a:r>
              <a:rPr lang="en-US" sz="1100">
                <a:solidFill>
                  <a:schemeClr val="tx1"/>
                </a:solidFill>
                <a:latin typeface="Calibri"/>
                <a:ea typeface="Calibri"/>
                <a:cs typeface="Calibri"/>
              </a:rPr>
              <a:t>Brandon, MS</a:t>
            </a:r>
          </a:p>
          <a:p>
            <a:pPr indent="-803275">
              <a:lnSpc>
                <a:spcPct val="100000"/>
              </a:lnSpc>
              <a:spcBef>
                <a:spcPts val="0"/>
              </a:spcBef>
              <a:defRPr/>
            </a:pPr>
            <a:endParaRPr lang="en-US" sz="11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C69D529-62A1-3752-7D2F-1635DBA67FFF}"/>
              </a:ext>
            </a:extLst>
          </p:cNvPr>
          <p:cNvSpPr txBox="1"/>
          <p:nvPr/>
        </p:nvSpPr>
        <p:spPr>
          <a:xfrm>
            <a:off x="6543538" y="3427346"/>
            <a:ext cx="2743200" cy="555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425"/>
              </a:lnSpc>
            </a:pPr>
            <a:r>
              <a:rPr lang="en-US" sz="1400" b="1">
                <a:latin typeface="Arial Black"/>
                <a:ea typeface="ＭＳ Ｐゴシック"/>
                <a:cs typeface="Segoe UI"/>
              </a:rPr>
              <a:t>Patrick Madden</a:t>
            </a:r>
            <a:endParaRPr lang="en-US" sz="1400">
              <a:latin typeface="Arial Black"/>
              <a:cs typeface="Segoe UI"/>
            </a:endParaRPr>
          </a:p>
          <a:p>
            <a:pPr>
              <a:lnSpc>
                <a:spcPts val="1125"/>
              </a:lnSpc>
            </a:pPr>
            <a:r>
              <a:rPr lang="en-US" sz="1100" b="1">
                <a:latin typeface="Arial Black"/>
                <a:ea typeface="ＭＳ Ｐゴシック"/>
                <a:cs typeface="Segoe UI"/>
              </a:rPr>
              <a:t>Senior (Astronautics)</a:t>
            </a:r>
            <a:r>
              <a:rPr lang="en-US" sz="1100">
                <a:latin typeface="Arial Black"/>
                <a:ea typeface="ＭＳ Ｐゴシック"/>
                <a:cs typeface="Segoe UI"/>
              </a:rPr>
              <a:t>​</a:t>
            </a:r>
          </a:p>
          <a:p>
            <a:pPr>
              <a:lnSpc>
                <a:spcPts val="1125"/>
              </a:lnSpc>
            </a:pPr>
            <a:r>
              <a:rPr lang="en-US" sz="1100">
                <a:latin typeface="Calibri"/>
                <a:ea typeface="ＭＳ Ｐゴシック"/>
                <a:cs typeface="Segoe UI"/>
              </a:rPr>
              <a:t>Manaus, </a:t>
            </a:r>
            <a:r>
              <a:rPr lang="en-US" sz="1100" err="1">
                <a:latin typeface="Calibri"/>
                <a:ea typeface="ＭＳ Ｐゴシック"/>
                <a:cs typeface="Segoe UI"/>
              </a:rPr>
              <a:t>Brasil</a:t>
            </a:r>
            <a:endParaRPr lang="en-US" sz="1100">
              <a:latin typeface="Calibri"/>
              <a:ea typeface="ＭＳ Ｐゴシック"/>
              <a:cs typeface="Segoe UI"/>
            </a:endParaRPr>
          </a:p>
        </p:txBody>
      </p:sp>
      <p:pic>
        <p:nvPicPr>
          <p:cNvPr id="15" name="Picture 14" descr="A person in a maroon shirt&#10;&#10;AI-generated content may be incorrect.">
            <a:extLst>
              <a:ext uri="{FF2B5EF4-FFF2-40B4-BE49-F238E27FC236}">
                <a16:creationId xmlns:a16="http://schemas.microsoft.com/office/drawing/2014/main" id="{D9FC10BC-FC73-A937-2261-50FFCF3D1BA4}"/>
              </a:ext>
            </a:extLst>
          </p:cNvPr>
          <p:cNvPicPr>
            <a:picLocks noChangeAspect="1"/>
          </p:cNvPicPr>
          <p:nvPr/>
        </p:nvPicPr>
        <p:blipFill>
          <a:blip r:embed="rId6"/>
          <a:stretch>
            <a:fillRect/>
          </a:stretch>
        </p:blipFill>
        <p:spPr>
          <a:xfrm>
            <a:off x="6664643" y="1251585"/>
            <a:ext cx="1514475" cy="2061210"/>
          </a:xfrm>
          <a:prstGeom prst="rect">
            <a:avLst/>
          </a:prstGeom>
        </p:spPr>
      </p:pic>
    </p:spTree>
    <p:extLst>
      <p:ext uri="{BB962C8B-B14F-4D97-AF65-F5344CB8AC3E}">
        <p14:creationId xmlns:p14="http://schemas.microsoft.com/office/powerpoint/2010/main" val="1591959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8A9ED-D983-9859-D40F-3AD4B620B1BF}"/>
              </a:ext>
            </a:extLst>
          </p:cNvPr>
          <p:cNvSpPr>
            <a:spLocks noGrp="1"/>
          </p:cNvSpPr>
          <p:nvPr>
            <p:ph type="title"/>
          </p:nvPr>
        </p:nvSpPr>
        <p:spPr/>
        <p:txBody>
          <a:bodyPr/>
          <a:lstStyle/>
          <a:p>
            <a:r>
              <a:rPr lang="en-US" dirty="0">
                <a:latin typeface="Helvetica"/>
                <a:cs typeface="Helvetica"/>
              </a:rPr>
              <a:t>What is Carbon/Carbon?</a:t>
            </a:r>
            <a:endParaRPr lang="en-US" dirty="0"/>
          </a:p>
        </p:txBody>
      </p:sp>
      <p:sp>
        <p:nvSpPr>
          <p:cNvPr id="3" name="Content Placeholder 2">
            <a:extLst>
              <a:ext uri="{FF2B5EF4-FFF2-40B4-BE49-F238E27FC236}">
                <a16:creationId xmlns:a16="http://schemas.microsoft.com/office/drawing/2014/main" id="{E99012DD-7743-3DC3-B576-DE08A78387A1}"/>
              </a:ext>
            </a:extLst>
          </p:cNvPr>
          <p:cNvSpPr>
            <a:spLocks noGrp="1"/>
          </p:cNvSpPr>
          <p:nvPr>
            <p:ph idx="1"/>
          </p:nvPr>
        </p:nvSpPr>
        <p:spPr>
          <a:xfrm>
            <a:off x="-670" y="976823"/>
            <a:ext cx="4563132" cy="3516377"/>
          </a:xfrm>
        </p:spPr>
        <p:txBody>
          <a:bodyPr/>
          <a:lstStyle/>
          <a:p>
            <a:pPr marL="0" indent="0">
              <a:buNone/>
            </a:pPr>
            <a:r>
              <a:rPr lang="en-US" b="1" u="sng" dirty="0">
                <a:latin typeface="Helvetica"/>
                <a:cs typeface="Helvetica"/>
              </a:rPr>
              <a:t>Carbon Fiber/Carbon Matrix</a:t>
            </a:r>
            <a:endParaRPr lang="en-US" b="1" u="sng"/>
          </a:p>
          <a:p>
            <a:pPr lvl="1">
              <a:buFont typeface="Courier New" charset="2"/>
              <a:buChar char="o"/>
            </a:pPr>
            <a:r>
              <a:rPr lang="en-US" dirty="0">
                <a:latin typeface="Helvetica"/>
                <a:cs typeface="Helvetica"/>
              </a:rPr>
              <a:t>Material Properties</a:t>
            </a:r>
            <a:endParaRPr lang="en-US" dirty="0">
              <a:cs typeface="Helvetica"/>
            </a:endParaRPr>
          </a:p>
          <a:p>
            <a:pPr lvl="2">
              <a:buFont typeface="Wingdings" charset="2"/>
              <a:buChar char="§"/>
            </a:pPr>
            <a:r>
              <a:rPr lang="en-US" dirty="0">
                <a:latin typeface="Helvetica"/>
                <a:cs typeface="Helvetica"/>
              </a:rPr>
              <a:t>High Specific Strength</a:t>
            </a:r>
            <a:endParaRPr lang="en-US" dirty="0">
              <a:cs typeface="Helvetica"/>
            </a:endParaRPr>
          </a:p>
          <a:p>
            <a:pPr lvl="2">
              <a:buFont typeface="Wingdings" charset="2"/>
              <a:buChar char="§"/>
            </a:pPr>
            <a:r>
              <a:rPr lang="en-US" dirty="0">
                <a:latin typeface="Helvetica"/>
                <a:cs typeface="Helvetica"/>
              </a:rPr>
              <a:t>High Thermal Stability</a:t>
            </a:r>
            <a:endParaRPr lang="en-US" dirty="0">
              <a:cs typeface="Helvetica"/>
            </a:endParaRPr>
          </a:p>
          <a:p>
            <a:pPr lvl="2">
              <a:buFont typeface="Wingdings" charset="2"/>
              <a:buChar char="§"/>
            </a:pPr>
            <a:r>
              <a:rPr lang="en-US" dirty="0">
                <a:latin typeface="Helvetica"/>
                <a:cs typeface="Helvetica"/>
              </a:rPr>
              <a:t>Low CTE</a:t>
            </a:r>
          </a:p>
          <a:p>
            <a:pPr lvl="1">
              <a:buFont typeface="Courier New" charset="2"/>
              <a:buChar char="o"/>
            </a:pPr>
            <a:r>
              <a:rPr lang="en-US" dirty="0">
                <a:latin typeface="Helvetica"/>
                <a:cs typeface="Helvetica"/>
              </a:rPr>
              <a:t>Applications</a:t>
            </a:r>
            <a:endParaRPr lang="en-US" dirty="0">
              <a:cs typeface="Helvetica"/>
            </a:endParaRPr>
          </a:p>
          <a:p>
            <a:pPr lvl="2">
              <a:buFont typeface="Wingdings" charset="2"/>
              <a:buChar char="§"/>
            </a:pPr>
            <a:r>
              <a:rPr lang="en-US" dirty="0">
                <a:latin typeface="Helvetica"/>
                <a:cs typeface="Helvetica"/>
              </a:rPr>
              <a:t>Leading Edge of Space Shuttle</a:t>
            </a:r>
          </a:p>
          <a:p>
            <a:pPr lvl="2">
              <a:buChar char="§"/>
            </a:pPr>
            <a:r>
              <a:rPr lang="en-US" dirty="0">
                <a:latin typeface="Helvetica"/>
                <a:cs typeface="Helvetica"/>
              </a:rPr>
              <a:t>High Performance Brakes</a:t>
            </a:r>
          </a:p>
          <a:p>
            <a:pPr lvl="2">
              <a:buChar char="§"/>
            </a:pPr>
            <a:r>
              <a:rPr lang="en-US" dirty="0">
                <a:latin typeface="Helvetica"/>
                <a:cs typeface="Helvetica"/>
              </a:rPr>
              <a:t>Rocket Motor Nozzle Throats</a:t>
            </a:r>
          </a:p>
          <a:p>
            <a:pPr lvl="2">
              <a:buChar char="§"/>
            </a:pPr>
            <a:r>
              <a:rPr lang="en-US" dirty="0">
                <a:latin typeface="Helvetica"/>
                <a:cs typeface="Helvetica"/>
              </a:rPr>
              <a:t>Nuclear Fusion</a:t>
            </a:r>
          </a:p>
          <a:p>
            <a:pPr marL="342900" lvl="1" indent="0">
              <a:buNone/>
            </a:pPr>
            <a:r>
              <a:rPr lang="en-US" dirty="0">
                <a:latin typeface="Helvetica"/>
                <a:cs typeface="Helvetica"/>
              </a:rPr>
              <a:t> </a:t>
            </a:r>
          </a:p>
        </p:txBody>
      </p:sp>
      <p:sp>
        <p:nvSpPr>
          <p:cNvPr id="4" name="Slide Number Placeholder 3">
            <a:extLst>
              <a:ext uri="{FF2B5EF4-FFF2-40B4-BE49-F238E27FC236}">
                <a16:creationId xmlns:a16="http://schemas.microsoft.com/office/drawing/2014/main" id="{F3BFF718-9A15-7A8F-F77F-5999CAFC1014}"/>
              </a:ext>
            </a:extLst>
          </p:cNvPr>
          <p:cNvSpPr>
            <a:spLocks noGrp="1"/>
          </p:cNvSpPr>
          <p:nvPr>
            <p:ph type="sldNum" sz="quarter" idx="12"/>
          </p:nvPr>
        </p:nvSpPr>
        <p:spPr/>
        <p:txBody>
          <a:bodyPr/>
          <a:lstStyle/>
          <a:p>
            <a:pPr>
              <a:defRPr/>
            </a:pPr>
            <a:fld id="{B586D440-F702-449A-AAC2-9ACFF17038B8}" type="slidenum">
              <a:rPr lang="en-US" smtClean="0"/>
              <a:pPr>
                <a:defRPr/>
              </a:pPr>
              <a:t>4</a:t>
            </a:fld>
            <a:endParaRPr lang="en-US"/>
          </a:p>
        </p:txBody>
      </p:sp>
      <p:pic>
        <p:nvPicPr>
          <p:cNvPr id="5" name="Picture 4">
            <a:extLst>
              <a:ext uri="{FF2B5EF4-FFF2-40B4-BE49-F238E27FC236}">
                <a16:creationId xmlns:a16="http://schemas.microsoft.com/office/drawing/2014/main" id="{C1DBFE9D-B106-37DC-F153-71F9BE499900}"/>
              </a:ext>
            </a:extLst>
          </p:cNvPr>
          <p:cNvPicPr>
            <a:picLocks noChangeAspect="1"/>
          </p:cNvPicPr>
          <p:nvPr/>
        </p:nvPicPr>
        <p:blipFill>
          <a:blip r:embed="rId2"/>
          <a:stretch>
            <a:fillRect/>
          </a:stretch>
        </p:blipFill>
        <p:spPr>
          <a:xfrm>
            <a:off x="4601559" y="889766"/>
            <a:ext cx="4315811" cy="2871295"/>
          </a:xfrm>
          <a:prstGeom prst="rect">
            <a:avLst/>
          </a:prstGeom>
        </p:spPr>
      </p:pic>
      <p:sp>
        <p:nvSpPr>
          <p:cNvPr id="6" name="TextBox 5">
            <a:extLst>
              <a:ext uri="{FF2B5EF4-FFF2-40B4-BE49-F238E27FC236}">
                <a16:creationId xmlns:a16="http://schemas.microsoft.com/office/drawing/2014/main" id="{74E4B20B-20D7-74A1-EA16-8C33A4BC060A}"/>
              </a:ext>
            </a:extLst>
          </p:cNvPr>
          <p:cNvSpPr txBox="1"/>
          <p:nvPr/>
        </p:nvSpPr>
        <p:spPr>
          <a:xfrm>
            <a:off x="4677037" y="3758814"/>
            <a:ext cx="4477129" cy="943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ea typeface="ＭＳ Ｐゴシック"/>
                <a:cs typeface="Arial"/>
              </a:rPr>
              <a:t>D. E. Glass, "Ceramic Matrix Composite (CMC) Thermal Protection Systems (TPS) and Hot Structures for Hypersonic Vehicles," 15th AIAA Space Planes and Hypersonic Systems and Technologies Conference, Dayton, OH, Apr. 28–May 1, 2008, AIAA-2008-2682.</a:t>
            </a:r>
          </a:p>
          <a:p>
            <a:endParaRPr lang="en-US" sz="1400"/>
          </a:p>
        </p:txBody>
      </p:sp>
    </p:spTree>
    <p:extLst>
      <p:ext uri="{BB962C8B-B14F-4D97-AF65-F5344CB8AC3E}">
        <p14:creationId xmlns:p14="http://schemas.microsoft.com/office/powerpoint/2010/main" val="1670488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E0436-A71D-133B-2AD6-0958F9D63D33}"/>
              </a:ext>
            </a:extLst>
          </p:cNvPr>
          <p:cNvSpPr>
            <a:spLocks noGrp="1"/>
          </p:cNvSpPr>
          <p:nvPr>
            <p:ph type="title"/>
          </p:nvPr>
        </p:nvSpPr>
        <p:spPr/>
        <p:txBody>
          <a:bodyPr/>
          <a:lstStyle/>
          <a:p>
            <a:r>
              <a:rPr lang="en-US">
                <a:latin typeface="Helvetica"/>
                <a:cs typeface="Helvetica"/>
              </a:rPr>
              <a:t>Carbon Matrices Are Expensive...</a:t>
            </a:r>
            <a:endParaRPr lang="en-US"/>
          </a:p>
        </p:txBody>
      </p:sp>
      <p:sp>
        <p:nvSpPr>
          <p:cNvPr id="3" name="Content Placeholder 2">
            <a:extLst>
              <a:ext uri="{FF2B5EF4-FFF2-40B4-BE49-F238E27FC236}">
                <a16:creationId xmlns:a16="http://schemas.microsoft.com/office/drawing/2014/main" id="{942002A3-D072-A56C-5DA5-C52E1875E2D0}"/>
              </a:ext>
            </a:extLst>
          </p:cNvPr>
          <p:cNvSpPr>
            <a:spLocks noGrp="1"/>
          </p:cNvSpPr>
          <p:nvPr>
            <p:ph idx="1"/>
          </p:nvPr>
        </p:nvSpPr>
        <p:spPr>
          <a:xfrm>
            <a:off x="2286" y="1346662"/>
            <a:ext cx="8686800" cy="3363648"/>
          </a:xfrm>
        </p:spPr>
        <p:txBody>
          <a:bodyPr/>
          <a:lstStyle/>
          <a:p>
            <a:r>
              <a:rPr lang="en-US">
                <a:latin typeface="Helvetica"/>
                <a:cs typeface="Helvetica"/>
              </a:rPr>
              <a:t>Carbon/Carbon (C/C) manufacturing</a:t>
            </a:r>
            <a:endParaRPr lang="en-US"/>
          </a:p>
          <a:p>
            <a:pPr lvl="1">
              <a:buFont typeface="Courier New,monospace" charset="2"/>
              <a:buChar char="o"/>
            </a:pPr>
            <a:r>
              <a:rPr lang="en-US">
                <a:latin typeface="Helvetica"/>
                <a:cs typeface="Helvetica"/>
              </a:rPr>
              <a:t>Long Manufacturing Time</a:t>
            </a:r>
          </a:p>
          <a:p>
            <a:pPr lvl="1">
              <a:buFont typeface="Courier New,monospace" charset="2"/>
              <a:buChar char="o"/>
            </a:pPr>
            <a:r>
              <a:rPr lang="en-US">
                <a:latin typeface="Helvetica"/>
                <a:cs typeface="Helvetica"/>
              </a:rPr>
              <a:t>Decades Old Precursor Technology</a:t>
            </a:r>
          </a:p>
          <a:p>
            <a:r>
              <a:rPr lang="en-US">
                <a:latin typeface="Helvetica"/>
                <a:cs typeface="Helvetica"/>
              </a:rPr>
              <a:t>Manufacturing Methods</a:t>
            </a:r>
          </a:p>
          <a:p>
            <a:pPr lvl="2">
              <a:buFont typeface="Wingdings,Sans-Serif" charset="2"/>
              <a:buChar char="§"/>
            </a:pPr>
            <a:r>
              <a:rPr lang="en-US">
                <a:latin typeface="Helvetica"/>
                <a:cs typeface="Helvetica"/>
              </a:rPr>
              <a:t>Chemical Vapor Deposition</a:t>
            </a:r>
          </a:p>
          <a:p>
            <a:pPr lvl="2">
              <a:buFont typeface="Wingdings,Sans-Serif" charset="2"/>
              <a:buChar char="§"/>
            </a:pPr>
            <a:r>
              <a:rPr lang="en-US">
                <a:latin typeface="Helvetica"/>
                <a:cs typeface="Helvetica"/>
              </a:rPr>
              <a:t>Mesophase Pitch</a:t>
            </a:r>
          </a:p>
          <a:p>
            <a:pPr lvl="2">
              <a:buFont typeface="Wingdings,Sans-Serif" charset="2"/>
              <a:buChar char="§"/>
            </a:pPr>
            <a:r>
              <a:rPr lang="en-US">
                <a:latin typeface="Helvetica"/>
                <a:cs typeface="Helvetica"/>
              </a:rPr>
              <a:t>Synthetic Precursor Resin</a:t>
            </a:r>
          </a:p>
          <a:p>
            <a:r>
              <a:rPr lang="en-US">
                <a:latin typeface="Helvetica"/>
                <a:cs typeface="Helvetica"/>
              </a:rPr>
              <a:t>Precursor resins have the greatest room for improvement</a:t>
            </a:r>
          </a:p>
          <a:p>
            <a:endParaRPr lang="en-US"/>
          </a:p>
          <a:p>
            <a:endParaRPr lang="en-US"/>
          </a:p>
        </p:txBody>
      </p:sp>
      <p:sp>
        <p:nvSpPr>
          <p:cNvPr id="4" name="Slide Number Placeholder 3">
            <a:extLst>
              <a:ext uri="{FF2B5EF4-FFF2-40B4-BE49-F238E27FC236}">
                <a16:creationId xmlns:a16="http://schemas.microsoft.com/office/drawing/2014/main" id="{68BBC8F2-5509-0C9F-AF80-AF0F08EA33EB}"/>
              </a:ext>
            </a:extLst>
          </p:cNvPr>
          <p:cNvSpPr>
            <a:spLocks noGrp="1"/>
          </p:cNvSpPr>
          <p:nvPr>
            <p:ph type="sldNum" sz="quarter" idx="12"/>
          </p:nvPr>
        </p:nvSpPr>
        <p:spPr/>
        <p:txBody>
          <a:bodyPr/>
          <a:lstStyle/>
          <a:p>
            <a:pPr>
              <a:defRPr/>
            </a:pPr>
            <a:fld id="{B586D440-F702-449A-AAC2-9ACFF17038B8}" type="slidenum">
              <a:rPr lang="en-US" smtClean="0"/>
              <a:pPr>
                <a:defRPr/>
              </a:pPr>
              <a:t>4</a:t>
            </a:fld>
            <a:endParaRPr lang="en-US"/>
          </a:p>
        </p:txBody>
      </p:sp>
      <p:sp>
        <p:nvSpPr>
          <p:cNvPr id="6" name="TextBox 5">
            <a:extLst>
              <a:ext uri="{FF2B5EF4-FFF2-40B4-BE49-F238E27FC236}">
                <a16:creationId xmlns:a16="http://schemas.microsoft.com/office/drawing/2014/main" id="{570EE79F-1750-09DB-4D7D-6FDA5995AADA}"/>
              </a:ext>
            </a:extLst>
          </p:cNvPr>
          <p:cNvSpPr txBox="1"/>
          <p:nvPr/>
        </p:nvSpPr>
        <p:spPr>
          <a:xfrm>
            <a:off x="5704609" y="3649904"/>
            <a:ext cx="28990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rial"/>
                <a:ea typeface="ＭＳ Ｐゴシック"/>
                <a:cs typeface="Arial"/>
              </a:rPr>
              <a:t>Di Gregorio, Luca; Ronchetti, Silvia; Onida, Barbara (2015).</a:t>
            </a:r>
            <a:endParaRPr lang="en-US" sz="1200" i="1"/>
          </a:p>
        </p:txBody>
      </p:sp>
      <p:sp>
        <p:nvSpPr>
          <p:cNvPr id="7" name="TextBox 6">
            <a:extLst>
              <a:ext uri="{FF2B5EF4-FFF2-40B4-BE49-F238E27FC236}">
                <a16:creationId xmlns:a16="http://schemas.microsoft.com/office/drawing/2014/main" id="{A0A1A488-9DBD-B457-D391-D4937389B992}"/>
              </a:ext>
            </a:extLst>
          </p:cNvPr>
          <p:cNvSpPr txBox="1"/>
          <p:nvPr/>
        </p:nvSpPr>
        <p:spPr>
          <a:xfrm>
            <a:off x="6384867" y="842703"/>
            <a:ext cx="29565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Helvetica"/>
                <a:ea typeface="ＭＳ Ｐゴシック"/>
                <a:cs typeface="Arial"/>
              </a:rPr>
              <a:t>Phenolic Resin TGA</a:t>
            </a:r>
            <a:endParaRPr lang="en-US" sz="1600" b="1">
              <a:latin typeface="Helvetica"/>
            </a:endParaRPr>
          </a:p>
        </p:txBody>
      </p:sp>
      <p:pic>
        <p:nvPicPr>
          <p:cNvPr id="8" name="Picture 7" descr="A graph of a temperature&#10;&#10;AI-generated content may be incorrect.">
            <a:extLst>
              <a:ext uri="{FF2B5EF4-FFF2-40B4-BE49-F238E27FC236}">
                <a16:creationId xmlns:a16="http://schemas.microsoft.com/office/drawing/2014/main" id="{2D346C0A-4EC7-4CD8-5E44-917693EC6AC0}"/>
              </a:ext>
            </a:extLst>
          </p:cNvPr>
          <p:cNvPicPr>
            <a:picLocks noChangeAspect="1"/>
          </p:cNvPicPr>
          <p:nvPr/>
        </p:nvPicPr>
        <p:blipFill>
          <a:blip r:embed="rId2"/>
          <a:stretch>
            <a:fillRect/>
          </a:stretch>
        </p:blipFill>
        <p:spPr>
          <a:xfrm>
            <a:off x="5705320" y="1179368"/>
            <a:ext cx="3193782" cy="2473037"/>
          </a:xfrm>
          <a:prstGeom prst="rect">
            <a:avLst/>
          </a:prstGeom>
        </p:spPr>
      </p:pic>
      <p:sp>
        <p:nvSpPr>
          <p:cNvPr id="9" name="TextBox 8">
            <a:extLst>
              <a:ext uri="{FF2B5EF4-FFF2-40B4-BE49-F238E27FC236}">
                <a16:creationId xmlns:a16="http://schemas.microsoft.com/office/drawing/2014/main" id="{D26710AB-B888-77DC-1DB7-CFCF18C8403E}"/>
              </a:ext>
            </a:extLst>
          </p:cNvPr>
          <p:cNvSpPr txBox="1"/>
          <p:nvPr/>
        </p:nvSpPr>
        <p:spPr>
          <a:xfrm>
            <a:off x="7863207" y="1785655"/>
            <a:ext cx="9320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latin typeface="Arial"/>
                <a:ea typeface="ＭＳ Ｐゴシック"/>
                <a:cs typeface="Arial"/>
              </a:rPr>
              <a:t>~60%</a:t>
            </a:r>
            <a:endParaRPr lang="en-US">
              <a:latin typeface="Arial"/>
              <a:ea typeface="ＭＳ Ｐゴシック"/>
              <a:cs typeface="Arial"/>
            </a:endParaRPr>
          </a:p>
          <a:p>
            <a:pPr algn="l"/>
            <a:r>
              <a:rPr lang="en-US" b="1">
                <a:latin typeface="Arial"/>
                <a:ea typeface="ＭＳ Ｐゴシック"/>
                <a:cs typeface="Arial"/>
              </a:rPr>
              <a:t>~53%</a:t>
            </a:r>
            <a:endParaRPr lang="en-US" b="1">
              <a:solidFill>
                <a:srgbClr val="FF0000"/>
              </a:solidFill>
            </a:endParaRPr>
          </a:p>
        </p:txBody>
      </p:sp>
    </p:spTree>
    <p:extLst>
      <p:ext uri="{BB962C8B-B14F-4D97-AF65-F5344CB8AC3E}">
        <p14:creationId xmlns:p14="http://schemas.microsoft.com/office/powerpoint/2010/main" val="381298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BC1B-4368-CFC9-EB25-7686667CB42F}"/>
              </a:ext>
            </a:extLst>
          </p:cNvPr>
          <p:cNvSpPr>
            <a:spLocks noGrp="1"/>
          </p:cNvSpPr>
          <p:nvPr>
            <p:ph type="title"/>
          </p:nvPr>
        </p:nvSpPr>
        <p:spPr/>
        <p:txBody>
          <a:bodyPr/>
          <a:lstStyle/>
          <a:p>
            <a:r>
              <a:rPr lang="en-US">
                <a:latin typeface="Helvetica"/>
                <a:cs typeface="Helvetica"/>
              </a:rPr>
              <a:t>Bis - </a:t>
            </a:r>
            <a:r>
              <a:rPr lang="en-US" i="1">
                <a:latin typeface="Helvetica"/>
                <a:cs typeface="Helvetica"/>
              </a:rPr>
              <a:t>ortho – </a:t>
            </a:r>
            <a:r>
              <a:rPr lang="en-US" err="1">
                <a:latin typeface="Helvetica"/>
                <a:cs typeface="Helvetica"/>
              </a:rPr>
              <a:t>diynylarene</a:t>
            </a:r>
            <a:r>
              <a:rPr lang="en-US">
                <a:latin typeface="Helvetica"/>
                <a:cs typeface="Helvetica"/>
              </a:rPr>
              <a:t> (BODA)</a:t>
            </a:r>
            <a:endParaRPr lang="en-US" err="1"/>
          </a:p>
        </p:txBody>
      </p:sp>
      <p:sp>
        <p:nvSpPr>
          <p:cNvPr id="3" name="Content Placeholder 2">
            <a:extLst>
              <a:ext uri="{FF2B5EF4-FFF2-40B4-BE49-F238E27FC236}">
                <a16:creationId xmlns:a16="http://schemas.microsoft.com/office/drawing/2014/main" id="{667B6010-A000-6CF5-17C4-0D97F6EACD57}"/>
              </a:ext>
            </a:extLst>
          </p:cNvPr>
          <p:cNvSpPr>
            <a:spLocks noGrp="1"/>
          </p:cNvSpPr>
          <p:nvPr>
            <p:ph idx="1"/>
          </p:nvPr>
        </p:nvSpPr>
        <p:spPr>
          <a:xfrm>
            <a:off x="-2153" y="1090659"/>
            <a:ext cx="8686800" cy="3363648"/>
          </a:xfrm>
        </p:spPr>
        <p:txBody>
          <a:bodyPr/>
          <a:lstStyle/>
          <a:p>
            <a:r>
              <a:rPr lang="en-US">
                <a:latin typeface="Helvetica"/>
                <a:cs typeface="Helvetica"/>
              </a:rPr>
              <a:t>BODA-derived resins (BDR) have high char yield and high oxidative stability as a </a:t>
            </a:r>
            <a:r>
              <a:rPr lang="en-US" dirty="0">
                <a:latin typeface="Helvetica"/>
                <a:cs typeface="Helvetica"/>
              </a:rPr>
              <a:t>polymer</a:t>
            </a:r>
            <a:endParaRPr lang="en-US" dirty="0"/>
          </a:p>
          <a:p>
            <a:r>
              <a:rPr lang="en-US" dirty="0">
                <a:latin typeface="Helvetica"/>
                <a:cs typeface="Helvetica"/>
              </a:rPr>
              <a:t>Properties allow for </a:t>
            </a:r>
            <a:r>
              <a:rPr lang="en-US" b="1">
                <a:latin typeface="Helvetica"/>
                <a:cs typeface="Helvetica"/>
              </a:rPr>
              <a:t>one-step</a:t>
            </a:r>
            <a:r>
              <a:rPr lang="en-US" dirty="0">
                <a:latin typeface="Helvetica"/>
                <a:cs typeface="Helvetica"/>
              </a:rPr>
              <a:t> infusion and carbonization greatly reducing processing time for a finished C/C part.</a:t>
            </a:r>
            <a:endParaRPr lang="en-US" dirty="0">
              <a:cs typeface="Helvetica"/>
            </a:endParaRPr>
          </a:p>
          <a:p>
            <a:pPr marL="0" indent="0">
              <a:buNone/>
            </a:pPr>
            <a:endParaRPr lang="en-US"/>
          </a:p>
          <a:p>
            <a:endParaRPr lang="en-US"/>
          </a:p>
          <a:p>
            <a:endParaRPr lang="en-US"/>
          </a:p>
        </p:txBody>
      </p:sp>
      <p:sp>
        <p:nvSpPr>
          <p:cNvPr id="4" name="Slide Number Placeholder 3">
            <a:extLst>
              <a:ext uri="{FF2B5EF4-FFF2-40B4-BE49-F238E27FC236}">
                <a16:creationId xmlns:a16="http://schemas.microsoft.com/office/drawing/2014/main" id="{F9A8EC28-EFEC-DBBB-2DF9-A8904C2C1686}"/>
              </a:ext>
            </a:extLst>
          </p:cNvPr>
          <p:cNvSpPr>
            <a:spLocks noGrp="1"/>
          </p:cNvSpPr>
          <p:nvPr>
            <p:ph type="sldNum" sz="quarter" idx="12"/>
          </p:nvPr>
        </p:nvSpPr>
        <p:spPr/>
        <p:txBody>
          <a:bodyPr/>
          <a:lstStyle/>
          <a:p>
            <a:pPr>
              <a:defRPr/>
            </a:pPr>
            <a:fld id="{B586D440-F702-449A-AAC2-9ACFF17038B8}" type="slidenum">
              <a:rPr lang="en-US" smtClean="0"/>
              <a:pPr>
                <a:defRPr/>
              </a:pPr>
              <a:t>6</a:t>
            </a:fld>
            <a:endParaRPr lang="en-US"/>
          </a:p>
        </p:txBody>
      </p:sp>
      <p:pic>
        <p:nvPicPr>
          <p:cNvPr id="7" name="Picture 6" descr="A diagram of a chemical formula&#10;&#10;AI-generated content may be incorrect.">
            <a:extLst>
              <a:ext uri="{FF2B5EF4-FFF2-40B4-BE49-F238E27FC236}">
                <a16:creationId xmlns:a16="http://schemas.microsoft.com/office/drawing/2014/main" id="{443C0C59-4259-2376-1618-57B1B76665C7}"/>
              </a:ext>
            </a:extLst>
          </p:cNvPr>
          <p:cNvPicPr>
            <a:picLocks noChangeAspect="1"/>
          </p:cNvPicPr>
          <p:nvPr/>
        </p:nvPicPr>
        <p:blipFill>
          <a:blip r:embed="rId3"/>
          <a:stretch>
            <a:fillRect/>
          </a:stretch>
        </p:blipFill>
        <p:spPr>
          <a:xfrm>
            <a:off x="621437" y="2985350"/>
            <a:ext cx="3322527" cy="1331755"/>
          </a:xfrm>
          <a:prstGeom prst="rect">
            <a:avLst/>
          </a:prstGeom>
        </p:spPr>
      </p:pic>
      <p:pic>
        <p:nvPicPr>
          <p:cNvPr id="8" name="Picture 7" descr="A graph of different temperature&#10;&#10;AI-generated content may be incorrect.">
            <a:extLst>
              <a:ext uri="{FF2B5EF4-FFF2-40B4-BE49-F238E27FC236}">
                <a16:creationId xmlns:a16="http://schemas.microsoft.com/office/drawing/2014/main" id="{7E8D97B9-E2C8-FC8F-AC22-A2B88A46F599}"/>
              </a:ext>
            </a:extLst>
          </p:cNvPr>
          <p:cNvPicPr>
            <a:picLocks noChangeAspect="1"/>
          </p:cNvPicPr>
          <p:nvPr/>
        </p:nvPicPr>
        <p:blipFill>
          <a:blip r:embed="rId4"/>
          <a:stretch>
            <a:fillRect/>
          </a:stretch>
        </p:blipFill>
        <p:spPr>
          <a:xfrm>
            <a:off x="4867070" y="2641106"/>
            <a:ext cx="2632322" cy="2158386"/>
          </a:xfrm>
          <a:prstGeom prst="rect">
            <a:avLst/>
          </a:prstGeom>
        </p:spPr>
      </p:pic>
      <p:sp>
        <p:nvSpPr>
          <p:cNvPr id="10" name="TextBox 9">
            <a:extLst>
              <a:ext uri="{FF2B5EF4-FFF2-40B4-BE49-F238E27FC236}">
                <a16:creationId xmlns:a16="http://schemas.microsoft.com/office/drawing/2014/main" id="{0FF1A6ED-9A19-9A78-C632-18947CF29FFF}"/>
              </a:ext>
            </a:extLst>
          </p:cNvPr>
          <p:cNvSpPr txBox="1"/>
          <p:nvPr/>
        </p:nvSpPr>
        <p:spPr>
          <a:xfrm>
            <a:off x="7496082" y="3717524"/>
            <a:ext cx="17422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Helvetica"/>
                <a:ea typeface="ＭＳ Ｐゴシック"/>
                <a:cs typeface="Arial"/>
              </a:rPr>
              <a:t>10</a:t>
            </a:r>
            <a:r>
              <a:rPr lang="en-US" i="1">
                <a:solidFill>
                  <a:srgbClr val="000000"/>
                </a:solidFill>
                <a:latin typeface="Helvetica"/>
                <a:ea typeface="ＭＳ Ｐゴシック"/>
                <a:cs typeface="Arial"/>
              </a:rPr>
              <a:t>°C/min under </a:t>
            </a:r>
            <a:r>
              <a:rPr lang="en-US" i="1" err="1">
                <a:solidFill>
                  <a:srgbClr val="000000"/>
                </a:solidFill>
                <a:latin typeface="Helvetica"/>
                <a:ea typeface="ＭＳ Ｐゴシック"/>
                <a:cs typeface="Arial"/>
              </a:rPr>
              <a:t>Ar</a:t>
            </a:r>
            <a:r>
              <a:rPr lang="en-US" i="1">
                <a:solidFill>
                  <a:srgbClr val="000000"/>
                </a:solidFill>
                <a:latin typeface="Helvetica"/>
                <a:ea typeface="ＭＳ Ｐゴシック"/>
                <a:cs typeface="Arial"/>
              </a:rPr>
              <a:t> flow</a:t>
            </a:r>
            <a:endParaRPr lang="en-US" i="1">
              <a:solidFill>
                <a:srgbClr val="000000"/>
              </a:solidFill>
              <a:latin typeface="Helvetica"/>
            </a:endParaRPr>
          </a:p>
        </p:txBody>
      </p:sp>
      <p:sp>
        <p:nvSpPr>
          <p:cNvPr id="11" name="TextBox 10">
            <a:extLst>
              <a:ext uri="{FF2B5EF4-FFF2-40B4-BE49-F238E27FC236}">
                <a16:creationId xmlns:a16="http://schemas.microsoft.com/office/drawing/2014/main" id="{D1F0B9D8-C673-DD0E-5BBF-6B4D04AABD66}"/>
              </a:ext>
            </a:extLst>
          </p:cNvPr>
          <p:cNvSpPr txBox="1"/>
          <p:nvPr/>
        </p:nvSpPr>
        <p:spPr>
          <a:xfrm>
            <a:off x="621436" y="4266829"/>
            <a:ext cx="34400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Helvetica"/>
                <a:ea typeface="ＭＳ Ｐゴシック"/>
                <a:cs typeface="Arial"/>
              </a:rPr>
              <a:t>Borrego et. Al (2022)</a:t>
            </a:r>
            <a:endParaRPr lang="en-US" sz="1400">
              <a:latin typeface="Helvetica"/>
            </a:endParaRPr>
          </a:p>
        </p:txBody>
      </p:sp>
      <p:sp>
        <p:nvSpPr>
          <p:cNvPr id="6" name="TextBox 5">
            <a:extLst>
              <a:ext uri="{FF2B5EF4-FFF2-40B4-BE49-F238E27FC236}">
                <a16:creationId xmlns:a16="http://schemas.microsoft.com/office/drawing/2014/main" id="{C1F77B87-FCFB-7243-BCEA-ACFA918B4BBB}"/>
              </a:ext>
            </a:extLst>
          </p:cNvPr>
          <p:cNvSpPr txBox="1"/>
          <p:nvPr/>
        </p:nvSpPr>
        <p:spPr>
          <a:xfrm>
            <a:off x="7412749" y="2983624"/>
            <a:ext cx="14967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Helvetica"/>
                <a:ea typeface="ＭＳ Ｐゴシック"/>
                <a:cs typeface="Arial"/>
              </a:rPr>
              <a:t> BODA-Resin</a:t>
            </a:r>
            <a:endParaRPr lang="en-US">
              <a:ea typeface="ＭＳ Ｐゴシック"/>
            </a:endParaRPr>
          </a:p>
          <a:p>
            <a:r>
              <a:rPr lang="en-US" sz="1600" b="1">
                <a:latin typeface="Helvetica"/>
                <a:ea typeface="ＭＳ Ｐゴシック"/>
                <a:cs typeface="Arial"/>
              </a:rPr>
              <a:t> TGA</a:t>
            </a:r>
            <a:r>
              <a:rPr lang="en-US" sz="1600">
                <a:latin typeface="Helvetica"/>
                <a:ea typeface="ＭＳ Ｐゴシック"/>
                <a:cs typeface="Helvetica"/>
              </a:rPr>
              <a:t>​</a:t>
            </a:r>
            <a:endParaRPr lang="en-US">
              <a:ea typeface="ＭＳ Ｐゴシック"/>
            </a:endParaRPr>
          </a:p>
        </p:txBody>
      </p:sp>
    </p:spTree>
    <p:extLst>
      <p:ext uri="{BB962C8B-B14F-4D97-AF65-F5344CB8AC3E}">
        <p14:creationId xmlns:p14="http://schemas.microsoft.com/office/powerpoint/2010/main" val="425012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B3A9-7507-B7CF-9B50-46FECD1485D0}"/>
              </a:ext>
            </a:extLst>
          </p:cNvPr>
          <p:cNvSpPr>
            <a:spLocks noGrp="1"/>
          </p:cNvSpPr>
          <p:nvPr>
            <p:ph type="title"/>
          </p:nvPr>
        </p:nvSpPr>
        <p:spPr/>
        <p:txBody>
          <a:bodyPr/>
          <a:lstStyle/>
          <a:p>
            <a:r>
              <a:rPr lang="en-US">
                <a:latin typeface="Helvetica"/>
                <a:cs typeface="Helvetica"/>
              </a:rPr>
              <a:t>Composite manufacturing w/BODA</a:t>
            </a:r>
            <a:endParaRPr lang="en-US"/>
          </a:p>
        </p:txBody>
      </p:sp>
      <p:sp>
        <p:nvSpPr>
          <p:cNvPr id="3" name="Content Placeholder 2">
            <a:extLst>
              <a:ext uri="{FF2B5EF4-FFF2-40B4-BE49-F238E27FC236}">
                <a16:creationId xmlns:a16="http://schemas.microsoft.com/office/drawing/2014/main" id="{AB1A9776-4CA6-8AE9-C21A-A8D406538450}"/>
              </a:ext>
            </a:extLst>
          </p:cNvPr>
          <p:cNvSpPr>
            <a:spLocks noGrp="1"/>
          </p:cNvSpPr>
          <p:nvPr>
            <p:ph idx="1"/>
          </p:nvPr>
        </p:nvSpPr>
        <p:spPr>
          <a:xfrm>
            <a:off x="230886" y="1578931"/>
            <a:ext cx="8686800" cy="3363648"/>
          </a:xfrm>
        </p:spPr>
        <p:txBody>
          <a:bodyPr/>
          <a:lstStyle/>
          <a:p>
            <a:r>
              <a:rPr lang="en-US">
                <a:latin typeface="Helvetica"/>
                <a:cs typeface="Helvetica"/>
              </a:rPr>
              <a:t>BDR has limited composite manufacturing (TRL 4-5).</a:t>
            </a:r>
            <a:endParaRPr lang="en-US"/>
          </a:p>
          <a:p>
            <a:endParaRPr lang="en-US">
              <a:latin typeface="Helvetica"/>
              <a:cs typeface="Helvetica"/>
            </a:endParaRPr>
          </a:p>
          <a:p>
            <a:r>
              <a:rPr lang="en-US">
                <a:latin typeface="Helvetica"/>
                <a:cs typeface="Helvetica"/>
              </a:rPr>
              <a:t>Create a process for compression molding BDR C/C parts</a:t>
            </a:r>
            <a:endParaRPr lang="en-US"/>
          </a:p>
          <a:p>
            <a:endParaRPr lang="en-US">
              <a:latin typeface="Helvetica"/>
              <a:cs typeface="Helvetica"/>
            </a:endParaRPr>
          </a:p>
          <a:p>
            <a:r>
              <a:rPr lang="en-US">
                <a:latin typeface="Helvetica"/>
                <a:cs typeface="Helvetica"/>
              </a:rPr>
              <a:t>Get hands-on composite manufacturing experience</a:t>
            </a:r>
            <a:endParaRPr lang="en-US"/>
          </a:p>
          <a:p>
            <a:endParaRPr lang="en-US"/>
          </a:p>
        </p:txBody>
      </p:sp>
      <p:sp>
        <p:nvSpPr>
          <p:cNvPr id="4" name="Slide Number Placeholder 3">
            <a:extLst>
              <a:ext uri="{FF2B5EF4-FFF2-40B4-BE49-F238E27FC236}">
                <a16:creationId xmlns:a16="http://schemas.microsoft.com/office/drawing/2014/main" id="{254B1A9B-0FB4-E1B8-25D1-7CD92E9BCD17}"/>
              </a:ext>
            </a:extLst>
          </p:cNvPr>
          <p:cNvSpPr>
            <a:spLocks noGrp="1"/>
          </p:cNvSpPr>
          <p:nvPr>
            <p:ph type="sldNum" sz="quarter" idx="12"/>
          </p:nvPr>
        </p:nvSpPr>
        <p:spPr/>
        <p:txBody>
          <a:bodyPr/>
          <a:lstStyle/>
          <a:p>
            <a:pPr>
              <a:defRPr/>
            </a:pPr>
            <a:fld id="{B586D440-F702-449A-AAC2-9ACFF17038B8}" type="slidenum">
              <a:rPr lang="en-US" smtClean="0"/>
              <a:pPr>
                <a:defRPr/>
              </a:pPr>
              <a:t>7</a:t>
            </a:fld>
            <a:endParaRPr lang="en-US"/>
          </a:p>
        </p:txBody>
      </p:sp>
    </p:spTree>
    <p:extLst>
      <p:ext uri="{BB962C8B-B14F-4D97-AF65-F5344CB8AC3E}">
        <p14:creationId xmlns:p14="http://schemas.microsoft.com/office/powerpoint/2010/main" val="323477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4137B-A842-7454-6872-549E4661E78B}"/>
              </a:ext>
            </a:extLst>
          </p:cNvPr>
          <p:cNvSpPr>
            <a:spLocks noGrp="1"/>
          </p:cNvSpPr>
          <p:nvPr>
            <p:ph type="title"/>
          </p:nvPr>
        </p:nvSpPr>
        <p:spPr/>
        <p:txBody>
          <a:bodyPr/>
          <a:lstStyle/>
          <a:p>
            <a:r>
              <a:rPr lang="en-US">
                <a:latin typeface="Helvetica"/>
                <a:cs typeface="Helvetica"/>
              </a:rPr>
              <a:t>Overview</a:t>
            </a:r>
            <a:endParaRPr lang="en-US"/>
          </a:p>
        </p:txBody>
      </p:sp>
      <p:sp>
        <p:nvSpPr>
          <p:cNvPr id="3" name="Content Placeholder 2">
            <a:extLst>
              <a:ext uri="{FF2B5EF4-FFF2-40B4-BE49-F238E27FC236}">
                <a16:creationId xmlns:a16="http://schemas.microsoft.com/office/drawing/2014/main" id="{BFD79734-334C-F317-268C-55C105DFC729}"/>
              </a:ext>
            </a:extLst>
          </p:cNvPr>
          <p:cNvSpPr>
            <a:spLocks noGrp="1"/>
          </p:cNvSpPr>
          <p:nvPr>
            <p:ph idx="1"/>
          </p:nvPr>
        </p:nvSpPr>
        <p:spPr>
          <a:xfrm>
            <a:off x="157734" y="890778"/>
            <a:ext cx="8686800" cy="3363648"/>
          </a:xfrm>
        </p:spPr>
        <p:txBody>
          <a:bodyPr/>
          <a:lstStyle/>
          <a:p>
            <a:r>
              <a:rPr lang="en-US" dirty="0">
                <a:latin typeface="Helvetica"/>
                <a:cs typeface="Helvetica"/>
              </a:rPr>
              <a:t> "One-step powder-melt infusion and compression molding"</a:t>
            </a:r>
            <a:endParaRPr lang="en-US" dirty="0">
              <a:cs typeface="Helvetica"/>
            </a:endParaRPr>
          </a:p>
          <a:p>
            <a:pPr lvl="1">
              <a:buFont typeface="Courier New" charset="2"/>
              <a:buChar char="o"/>
            </a:pPr>
            <a:r>
              <a:rPr lang="en-US" dirty="0">
                <a:latin typeface="Helvetica"/>
                <a:cs typeface="Helvetica"/>
              </a:rPr>
              <a:t>Mold (designed for ASTM D3039 coupons and fabricated)</a:t>
            </a:r>
          </a:p>
          <a:p>
            <a:pPr lvl="1">
              <a:buFont typeface="Courier New" charset="2"/>
              <a:buChar char="o"/>
            </a:pPr>
            <a:r>
              <a:rPr lang="en-US" dirty="0">
                <a:latin typeface="Helvetica"/>
                <a:cs typeface="Helvetica"/>
              </a:rPr>
              <a:t>Fiber and Resin Layup</a:t>
            </a:r>
          </a:p>
          <a:p>
            <a:pPr lvl="1">
              <a:buFont typeface="Courier New" charset="2"/>
              <a:buChar char="o"/>
            </a:pPr>
            <a:r>
              <a:rPr lang="en-US" dirty="0">
                <a:latin typeface="Helvetica"/>
                <a:cs typeface="Helvetica"/>
              </a:rPr>
              <a:t>Cure schedule </a:t>
            </a:r>
            <a:endParaRPr lang="en-US"/>
          </a:p>
          <a:p>
            <a:pPr lvl="2">
              <a:buFont typeface="Wingdings" charset="2"/>
              <a:buChar char="§"/>
            </a:pPr>
            <a:r>
              <a:rPr lang="en-US">
                <a:latin typeface="Helvetica"/>
                <a:cs typeface="Helvetica"/>
              </a:rPr>
              <a:t>Co-developed</a:t>
            </a:r>
            <a:r>
              <a:rPr lang="en-US" dirty="0">
                <a:latin typeface="Helvetica"/>
                <a:cs typeface="Helvetica"/>
              </a:rPr>
              <a:t> by chemists, iteratively improved by and for ASE students and instrument capability</a:t>
            </a:r>
            <a:endParaRPr lang="en-US"/>
          </a:p>
          <a:p>
            <a:pPr lvl="1">
              <a:buFont typeface="Courier New" charset="2"/>
              <a:buChar char="o"/>
            </a:pPr>
            <a:r>
              <a:rPr lang="en-US" dirty="0">
                <a:latin typeface="Helvetica"/>
                <a:cs typeface="Helvetica"/>
              </a:rPr>
              <a:t>Demolding</a:t>
            </a:r>
            <a:endParaRPr lang="en-US" dirty="0"/>
          </a:p>
          <a:p>
            <a:pPr lvl="1">
              <a:buFont typeface="Courier New" charset="2"/>
              <a:buChar char="o"/>
            </a:pPr>
            <a:r>
              <a:rPr lang="en-US" dirty="0">
                <a:latin typeface="Helvetica"/>
                <a:cs typeface="Helvetica"/>
              </a:rPr>
              <a:t>Processing</a:t>
            </a:r>
          </a:p>
          <a:p>
            <a:pPr lvl="1">
              <a:buFont typeface="Courier New" charset="2"/>
              <a:buChar char="o"/>
            </a:pPr>
            <a:r>
              <a:rPr lang="en-US" dirty="0">
                <a:latin typeface="Helvetica"/>
                <a:cs typeface="Helvetica"/>
              </a:rPr>
              <a:t>Carbonization</a:t>
            </a:r>
            <a:endParaRPr lang="en-US" dirty="0"/>
          </a:p>
          <a:p>
            <a:pPr lvl="1">
              <a:buFont typeface="Courier New" charset="2"/>
              <a:buChar char="o"/>
            </a:pPr>
            <a:endParaRPr lang="en-US"/>
          </a:p>
        </p:txBody>
      </p:sp>
      <p:sp>
        <p:nvSpPr>
          <p:cNvPr id="4" name="Slide Number Placeholder 3">
            <a:extLst>
              <a:ext uri="{FF2B5EF4-FFF2-40B4-BE49-F238E27FC236}">
                <a16:creationId xmlns:a16="http://schemas.microsoft.com/office/drawing/2014/main" id="{835FC04C-91A7-4C9B-8B98-2F269155B8F7}"/>
              </a:ext>
            </a:extLst>
          </p:cNvPr>
          <p:cNvSpPr>
            <a:spLocks noGrp="1"/>
          </p:cNvSpPr>
          <p:nvPr>
            <p:ph type="sldNum" sz="quarter" idx="12"/>
          </p:nvPr>
        </p:nvSpPr>
        <p:spPr/>
        <p:txBody>
          <a:bodyPr/>
          <a:lstStyle/>
          <a:p>
            <a:pPr>
              <a:defRPr/>
            </a:pPr>
            <a:fld id="{B586D440-F702-449A-AAC2-9ACFF17038B8}" type="slidenum">
              <a:rPr lang="en-US" smtClean="0"/>
              <a:pPr>
                <a:defRPr/>
              </a:pPr>
              <a:t>8</a:t>
            </a:fld>
            <a:endParaRPr lang="en-US"/>
          </a:p>
        </p:txBody>
      </p:sp>
    </p:spTree>
    <p:extLst>
      <p:ext uri="{BB962C8B-B14F-4D97-AF65-F5344CB8AC3E}">
        <p14:creationId xmlns:p14="http://schemas.microsoft.com/office/powerpoint/2010/main" val="1542929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FDAE-B007-E138-C039-070945681067}"/>
              </a:ext>
            </a:extLst>
          </p:cNvPr>
          <p:cNvSpPr>
            <a:spLocks noGrp="1"/>
          </p:cNvSpPr>
          <p:nvPr>
            <p:ph type="title"/>
          </p:nvPr>
        </p:nvSpPr>
        <p:spPr/>
        <p:txBody>
          <a:bodyPr/>
          <a:lstStyle/>
          <a:p>
            <a:r>
              <a:rPr lang="en-US">
                <a:latin typeface="Helvetica"/>
                <a:cs typeface="Helvetica"/>
              </a:rPr>
              <a:t>Mold Design</a:t>
            </a:r>
            <a:endParaRPr lang="en-US"/>
          </a:p>
        </p:txBody>
      </p:sp>
      <p:sp>
        <p:nvSpPr>
          <p:cNvPr id="3" name="Content Placeholder 2">
            <a:extLst>
              <a:ext uri="{FF2B5EF4-FFF2-40B4-BE49-F238E27FC236}">
                <a16:creationId xmlns:a16="http://schemas.microsoft.com/office/drawing/2014/main" id="{FE2CF327-3039-EA10-BE14-415DAA5C7E95}"/>
              </a:ext>
            </a:extLst>
          </p:cNvPr>
          <p:cNvSpPr>
            <a:spLocks noGrp="1"/>
          </p:cNvSpPr>
          <p:nvPr>
            <p:ph idx="1"/>
          </p:nvPr>
        </p:nvSpPr>
        <p:spPr/>
        <p:txBody>
          <a:bodyPr/>
          <a:lstStyle/>
          <a:p>
            <a:r>
              <a:rPr lang="en-US">
                <a:latin typeface="Helvetica"/>
                <a:cs typeface="Helvetica"/>
              </a:rPr>
              <a:t>Mold Design Features:</a:t>
            </a:r>
          </a:p>
          <a:p>
            <a:pPr lvl="1">
              <a:buFont typeface="Courier New" charset="2"/>
              <a:buChar char="o"/>
            </a:pPr>
            <a:r>
              <a:rPr lang="en-US">
                <a:latin typeface="Helvetica"/>
                <a:cs typeface="Helvetica"/>
              </a:rPr>
              <a:t>Draft angle</a:t>
            </a:r>
          </a:p>
          <a:p>
            <a:pPr lvl="1">
              <a:buFont typeface="Courier New" charset="2"/>
              <a:buChar char="o"/>
            </a:pPr>
            <a:r>
              <a:rPr lang="en-US">
                <a:latin typeface="Helvetica"/>
                <a:cs typeface="Helvetica"/>
              </a:rPr>
              <a:t>Male and female mold</a:t>
            </a:r>
          </a:p>
          <a:p>
            <a:pPr lvl="1">
              <a:buFont typeface="Courier New" charset="2"/>
              <a:buChar char="o"/>
            </a:pPr>
            <a:r>
              <a:rPr lang="en-US">
                <a:latin typeface="Helvetica"/>
                <a:cs typeface="Helvetica"/>
              </a:rPr>
              <a:t>Thermocouple port</a:t>
            </a:r>
            <a:endParaRPr lang="en-US">
              <a:cs typeface="Helvetica"/>
            </a:endParaRPr>
          </a:p>
          <a:p>
            <a:pPr lvl="1">
              <a:buFont typeface="Courier New" charset="2"/>
              <a:buChar char="o"/>
            </a:pPr>
            <a:r>
              <a:rPr lang="en-US">
                <a:latin typeface="Helvetica"/>
                <a:cs typeface="Helvetica"/>
              </a:rPr>
              <a:t>Access pieces</a:t>
            </a:r>
            <a:endParaRPr lang="en-US">
              <a:cs typeface="Helvetica"/>
            </a:endParaRPr>
          </a:p>
        </p:txBody>
      </p:sp>
      <p:sp>
        <p:nvSpPr>
          <p:cNvPr id="4" name="Slide Number Placeholder 3">
            <a:extLst>
              <a:ext uri="{FF2B5EF4-FFF2-40B4-BE49-F238E27FC236}">
                <a16:creationId xmlns:a16="http://schemas.microsoft.com/office/drawing/2014/main" id="{A6E5DD8C-F0FD-38C4-57CA-795307D059D6}"/>
              </a:ext>
            </a:extLst>
          </p:cNvPr>
          <p:cNvSpPr>
            <a:spLocks noGrp="1"/>
          </p:cNvSpPr>
          <p:nvPr>
            <p:ph type="sldNum" sz="quarter" idx="12"/>
          </p:nvPr>
        </p:nvSpPr>
        <p:spPr/>
        <p:txBody>
          <a:bodyPr/>
          <a:lstStyle/>
          <a:p>
            <a:pPr>
              <a:defRPr/>
            </a:pPr>
            <a:fld id="{B586D440-F702-449A-AAC2-9ACFF17038B8}" type="slidenum">
              <a:rPr lang="en-US" smtClean="0"/>
              <a:pPr>
                <a:defRPr/>
              </a:pPr>
              <a:t>9</a:t>
            </a:fld>
            <a:endParaRPr lang="en-US"/>
          </a:p>
        </p:txBody>
      </p:sp>
      <p:pic>
        <p:nvPicPr>
          <p:cNvPr id="5" name="Picture 4" descr="A red box with a handle&#10;&#10;AI-generated content may be incorrect.">
            <a:extLst>
              <a:ext uri="{FF2B5EF4-FFF2-40B4-BE49-F238E27FC236}">
                <a16:creationId xmlns:a16="http://schemas.microsoft.com/office/drawing/2014/main" id="{1CBE01C2-152B-8B91-1C1E-3F8DDA192860}"/>
              </a:ext>
            </a:extLst>
          </p:cNvPr>
          <p:cNvPicPr>
            <a:picLocks noChangeAspect="1"/>
          </p:cNvPicPr>
          <p:nvPr/>
        </p:nvPicPr>
        <p:blipFill>
          <a:blip r:embed="rId2"/>
          <a:stretch>
            <a:fillRect/>
          </a:stretch>
        </p:blipFill>
        <p:spPr>
          <a:xfrm>
            <a:off x="3945255" y="1621859"/>
            <a:ext cx="4972050" cy="1323975"/>
          </a:xfrm>
          <a:prstGeom prst="rect">
            <a:avLst/>
          </a:prstGeom>
        </p:spPr>
      </p:pic>
      <p:pic>
        <p:nvPicPr>
          <p:cNvPr id="6" name="Picture 5" descr="A green square with a hole in the center&#10;&#10;AI-generated content may be incorrect.">
            <a:extLst>
              <a:ext uri="{FF2B5EF4-FFF2-40B4-BE49-F238E27FC236}">
                <a16:creationId xmlns:a16="http://schemas.microsoft.com/office/drawing/2014/main" id="{ECA5B879-B873-6F12-404D-E4E380A86609}"/>
              </a:ext>
            </a:extLst>
          </p:cNvPr>
          <p:cNvPicPr>
            <a:picLocks noChangeAspect="1"/>
          </p:cNvPicPr>
          <p:nvPr/>
        </p:nvPicPr>
        <p:blipFill>
          <a:blip r:embed="rId3"/>
          <a:stretch>
            <a:fillRect/>
          </a:stretch>
        </p:blipFill>
        <p:spPr>
          <a:xfrm>
            <a:off x="7551876" y="3061046"/>
            <a:ext cx="1362075" cy="1323975"/>
          </a:xfrm>
          <a:prstGeom prst="rect">
            <a:avLst/>
          </a:prstGeom>
        </p:spPr>
      </p:pic>
      <p:pic>
        <p:nvPicPr>
          <p:cNvPr id="7" name="Picture 6" descr="A blue rectangular object with black lines&#10;&#10;AI-generated content may be incorrect.">
            <a:extLst>
              <a:ext uri="{FF2B5EF4-FFF2-40B4-BE49-F238E27FC236}">
                <a16:creationId xmlns:a16="http://schemas.microsoft.com/office/drawing/2014/main" id="{A509027C-BE3C-1B42-9520-0550C409CE2E}"/>
              </a:ext>
            </a:extLst>
          </p:cNvPr>
          <p:cNvPicPr>
            <a:picLocks noChangeAspect="1"/>
          </p:cNvPicPr>
          <p:nvPr/>
        </p:nvPicPr>
        <p:blipFill>
          <a:blip r:embed="rId4"/>
          <a:stretch>
            <a:fillRect/>
          </a:stretch>
        </p:blipFill>
        <p:spPr>
          <a:xfrm>
            <a:off x="3007622" y="3080096"/>
            <a:ext cx="4338016" cy="1302439"/>
          </a:xfrm>
          <a:prstGeom prst="rect">
            <a:avLst/>
          </a:prstGeom>
        </p:spPr>
      </p:pic>
    </p:spTree>
    <p:extLst>
      <p:ext uri="{BB962C8B-B14F-4D97-AF65-F5344CB8AC3E}">
        <p14:creationId xmlns:p14="http://schemas.microsoft.com/office/powerpoint/2010/main" val="2707831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ABCA-3791-24F8-6B6C-08AD123B2002}"/>
              </a:ext>
            </a:extLst>
          </p:cNvPr>
          <p:cNvSpPr>
            <a:spLocks noGrp="1"/>
          </p:cNvSpPr>
          <p:nvPr>
            <p:ph type="title"/>
          </p:nvPr>
        </p:nvSpPr>
        <p:spPr/>
        <p:txBody>
          <a:bodyPr/>
          <a:lstStyle/>
          <a:p>
            <a:r>
              <a:rPr lang="en-US">
                <a:latin typeface="Helvetica"/>
                <a:cs typeface="Helvetica"/>
              </a:rPr>
              <a:t>Mold Prep and Fiber/Resin Layup</a:t>
            </a:r>
            <a:endParaRPr lang="en-US"/>
          </a:p>
        </p:txBody>
      </p:sp>
      <p:sp>
        <p:nvSpPr>
          <p:cNvPr id="4" name="Slide Number Placeholder 3">
            <a:extLst>
              <a:ext uri="{FF2B5EF4-FFF2-40B4-BE49-F238E27FC236}">
                <a16:creationId xmlns:a16="http://schemas.microsoft.com/office/drawing/2014/main" id="{B56BA73E-48E3-5443-16AA-6CFD3B3FEDB3}"/>
              </a:ext>
            </a:extLst>
          </p:cNvPr>
          <p:cNvSpPr>
            <a:spLocks noGrp="1"/>
          </p:cNvSpPr>
          <p:nvPr>
            <p:ph type="sldNum" sz="quarter" idx="12"/>
          </p:nvPr>
        </p:nvSpPr>
        <p:spPr/>
        <p:txBody>
          <a:bodyPr/>
          <a:lstStyle/>
          <a:p>
            <a:pPr>
              <a:defRPr/>
            </a:pPr>
            <a:fld id="{B586D440-F702-449A-AAC2-9ACFF17038B8}" type="slidenum">
              <a:rPr lang="en-US" smtClean="0"/>
              <a:pPr>
                <a:defRPr/>
              </a:pPr>
              <a:t>10</a:t>
            </a:fld>
            <a:endParaRPr lang="en-US"/>
          </a:p>
        </p:txBody>
      </p:sp>
      <p:pic>
        <p:nvPicPr>
          <p:cNvPr id="6" name="Picture 5" descr="A person holding a piece of yellow substance&#10;&#10;AI-generated content may be incorrect.">
            <a:extLst>
              <a:ext uri="{FF2B5EF4-FFF2-40B4-BE49-F238E27FC236}">
                <a16:creationId xmlns:a16="http://schemas.microsoft.com/office/drawing/2014/main" id="{E6B3BAC2-9A87-72C9-7D6A-249C0A3355ED}"/>
              </a:ext>
            </a:extLst>
          </p:cNvPr>
          <p:cNvPicPr>
            <a:picLocks noChangeAspect="1"/>
          </p:cNvPicPr>
          <p:nvPr/>
        </p:nvPicPr>
        <p:blipFill>
          <a:blip r:embed="rId3"/>
          <a:stretch>
            <a:fillRect/>
          </a:stretch>
        </p:blipFill>
        <p:spPr>
          <a:xfrm>
            <a:off x="4571526" y="1604333"/>
            <a:ext cx="3960607" cy="2898507"/>
          </a:xfrm>
          <a:prstGeom prst="rect">
            <a:avLst/>
          </a:prstGeom>
        </p:spPr>
      </p:pic>
      <p:pic>
        <p:nvPicPr>
          <p:cNvPr id="7" name="Picture 6" descr="A diagram of different types of powder&#10;&#10;AI-generated content may be incorrect.">
            <a:extLst>
              <a:ext uri="{FF2B5EF4-FFF2-40B4-BE49-F238E27FC236}">
                <a16:creationId xmlns:a16="http://schemas.microsoft.com/office/drawing/2014/main" id="{947A27C6-5B8C-A347-B8A7-6941F0655331}"/>
              </a:ext>
            </a:extLst>
          </p:cNvPr>
          <p:cNvPicPr>
            <a:picLocks noChangeAspect="1"/>
          </p:cNvPicPr>
          <p:nvPr/>
        </p:nvPicPr>
        <p:blipFill>
          <a:blip r:embed="rId4"/>
          <a:srcRect l="2699" r="2699"/>
          <a:stretch/>
        </p:blipFill>
        <p:spPr>
          <a:xfrm>
            <a:off x="337924" y="1606010"/>
            <a:ext cx="3894756" cy="2897873"/>
          </a:xfrm>
          <a:prstGeom prst="rect">
            <a:avLst/>
          </a:prstGeom>
          <a:ln>
            <a:noFill/>
          </a:ln>
        </p:spPr>
      </p:pic>
      <p:sp>
        <p:nvSpPr>
          <p:cNvPr id="10" name="TextBox 9">
            <a:extLst>
              <a:ext uri="{FF2B5EF4-FFF2-40B4-BE49-F238E27FC236}">
                <a16:creationId xmlns:a16="http://schemas.microsoft.com/office/drawing/2014/main" id="{68F74CB8-1068-106A-09BD-FE70B5D53A42}"/>
              </a:ext>
            </a:extLst>
          </p:cNvPr>
          <p:cNvSpPr txBox="1"/>
          <p:nvPr/>
        </p:nvSpPr>
        <p:spPr>
          <a:xfrm>
            <a:off x="339941" y="976420"/>
            <a:ext cx="85619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a:latin typeface="Helvetica"/>
                <a:ea typeface="ＭＳ Ｐゴシック"/>
                <a:cs typeface="Helvetica"/>
              </a:rPr>
              <a:t>Mold prepped with 5 layers of Loctite Frekote 900-NC</a:t>
            </a:r>
            <a:endParaRPr lang="en-US"/>
          </a:p>
        </p:txBody>
      </p:sp>
    </p:spTree>
    <p:extLst>
      <p:ext uri="{BB962C8B-B14F-4D97-AF65-F5344CB8AC3E}">
        <p14:creationId xmlns:p14="http://schemas.microsoft.com/office/powerpoint/2010/main" val="77643483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thout blue 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F5DCE2B5CE4244B4CF2134D4DD19A5" ma:contentTypeVersion="12" ma:contentTypeDescription="Create a new document." ma:contentTypeScope="" ma:versionID="b695acfd45d38fe397358903c83baf4f">
  <xsd:schema xmlns:xsd="http://www.w3.org/2001/XMLSchema" xmlns:xs="http://www.w3.org/2001/XMLSchema" xmlns:p="http://schemas.microsoft.com/office/2006/metadata/properties" xmlns:ns2="60d23a94-cb90-4522-a455-a4e56604c02e" xmlns:ns3="5aa3dcb8-596b-40fe-bbee-1d71136254ab" targetNamespace="http://schemas.microsoft.com/office/2006/metadata/properties" ma:root="true" ma:fieldsID="e8a5fa0704aa225147b33da95da1bb9f" ns2:_="" ns3:_="">
    <xsd:import namespace="60d23a94-cb90-4522-a455-a4e56604c02e"/>
    <xsd:import namespace="5aa3dcb8-596b-40fe-bbee-1d71136254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d23a94-cb90-4522-a455-a4e56604c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2011f1f-c1f6-43e5-98b2-4e6fd79a0b5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a3dcb8-596b-40fe-bbee-1d71136254a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cc38a6-6e7e-42a1-9136-430ec74ab07a}" ma:internalName="TaxCatchAll" ma:showField="CatchAllData" ma:web="5aa3dcb8-596b-40fe-bbee-1d71136254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axCatchAll xmlns="5aa3dcb8-596b-40fe-bbee-1d71136254ab" xsi:nil="true"/>
    <lcf76f155ced4ddcb4097134ff3c332f xmlns="60d23a94-cb90-4522-a455-a4e56604c0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C21697-E68A-463F-8281-DC6391893FD3}">
  <ds:schemaRefs>
    <ds:schemaRef ds:uri="5aa3dcb8-596b-40fe-bbee-1d71136254ab"/>
    <ds:schemaRef ds:uri="60d23a94-cb90-4522-a455-a4e56604c0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F3348E-F4F4-4BE8-8083-AA7D450E2FAD}">
  <ds:schemaRefs>
    <ds:schemaRef ds:uri="http://schemas.microsoft.com/sharepoint/v3/contenttype/forms"/>
  </ds:schemaRefs>
</ds:datastoreItem>
</file>

<file path=customXml/itemProps3.xml><?xml version="1.0" encoding="utf-8"?>
<ds:datastoreItem xmlns:ds="http://schemas.openxmlformats.org/officeDocument/2006/customXml" ds:itemID="{A414BE1A-A2C4-4862-8AD0-8BDC37D6A979}">
  <ds:schemaRefs>
    <ds:schemaRef ds:uri="5aa3dcb8-596b-40fe-bbee-1d71136254ab"/>
    <ds:schemaRef ds:uri="60d23a94-cb90-4522-a455-a4e56604c02e"/>
    <ds:schemaRef ds:uri="8840c030-5dde-41b3-9ddd-06e8e0ef51bc"/>
    <ds:schemaRef ds:uri="db962d0c-5ba1-488e-9617-42eb96731c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17</Slides>
  <Notes>4</Notes>
  <HiddenSlides>0</HiddenSlide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Blank Presentation</vt:lpstr>
      <vt:lpstr>Without blue banner</vt:lpstr>
      <vt:lpstr>PowerPoint Presentation</vt:lpstr>
      <vt:lpstr>PowerPoint Presentation</vt:lpstr>
      <vt:lpstr>What is Carbon/Carbon?</vt:lpstr>
      <vt:lpstr>Carbon Matrices Are Expensive...</vt:lpstr>
      <vt:lpstr>Bis - ortho – diynylarene (BODA)</vt:lpstr>
      <vt:lpstr>Composite manufacturing w/BODA</vt:lpstr>
      <vt:lpstr>Overview</vt:lpstr>
      <vt:lpstr>Mold Design</vt:lpstr>
      <vt:lpstr>Mold Prep and Fiber/Resin Layup</vt:lpstr>
      <vt:lpstr>Curing for Thermoset</vt:lpstr>
      <vt:lpstr>Demolding and Carbonization</vt:lpstr>
      <vt:lpstr>Results</vt:lpstr>
      <vt:lpstr>Challenges</vt:lpstr>
      <vt:lpstr>Conclusions</vt:lpstr>
      <vt:lpstr>Acknowledgments</vt:lpstr>
      <vt:lpstr>References</vt:lpstr>
      <vt:lpstr>PowerPoint Presentation</vt:lpstr>
    </vt:vector>
  </TitlesOfParts>
  <Company>Bill Seymore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Seymore</dc:creator>
  <cp:revision>151</cp:revision>
  <cp:lastPrinted>2018-09-25T14:02:34Z</cp:lastPrinted>
  <dcterms:modified xsi:type="dcterms:W3CDTF">2025-04-03T00:16:50Z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0x01010006F5DCE2B5CE4244B4CF2134D4DD19A5</vt:lpwstr>
  </property>
  <property fmtid="{D5CDD505-2E9C-101B-9397-08002B2CF9AE}" pid="3" name="MediaServiceImageTags">
    <vt:lpwstr/>
  </property>
</Properties>
</file>