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715" r:id="rId2"/>
  </p:sldMasterIdLst>
  <p:notesMasterIdLst>
    <p:notesMasterId r:id="rId28"/>
  </p:notesMasterIdLst>
  <p:handoutMasterIdLst>
    <p:handoutMasterId r:id="rId29"/>
  </p:handoutMasterIdLst>
  <p:sldIdLst>
    <p:sldId id="306" r:id="rId3"/>
    <p:sldId id="1564" r:id="rId4"/>
    <p:sldId id="279" r:id="rId5"/>
    <p:sldId id="264" r:id="rId6"/>
    <p:sldId id="301" r:id="rId7"/>
    <p:sldId id="304" r:id="rId8"/>
    <p:sldId id="266" r:id="rId9"/>
    <p:sldId id="1569" r:id="rId10"/>
    <p:sldId id="267" r:id="rId11"/>
    <p:sldId id="258" r:id="rId12"/>
    <p:sldId id="293" r:id="rId13"/>
    <p:sldId id="259" r:id="rId14"/>
    <p:sldId id="294" r:id="rId15"/>
    <p:sldId id="275" r:id="rId16"/>
    <p:sldId id="276" r:id="rId17"/>
    <p:sldId id="277" r:id="rId18"/>
    <p:sldId id="278" r:id="rId19"/>
    <p:sldId id="260" r:id="rId20"/>
    <p:sldId id="272" r:id="rId21"/>
    <p:sldId id="273" r:id="rId22"/>
    <p:sldId id="274" r:id="rId23"/>
    <p:sldId id="412" r:id="rId24"/>
    <p:sldId id="1570" r:id="rId25"/>
    <p:sldId id="281" r:id="rId26"/>
    <p:sldId id="290" r:id="rId27"/>
  </p:sldIdLst>
  <p:sldSz cx="12192000" cy="6858000"/>
  <p:notesSz cx="7315200" cy="9601200"/>
  <p:embeddedFontLst>
    <p:embeddedFont>
      <p:font typeface="Cambria Math" panose="02040503050406030204" pitchFamily="18" charset="0"/>
      <p:regular r:id="rId30"/>
    </p:embeddedFont>
    <p:embeddedFont>
      <p:font typeface="Garamond" panose="02020404030301010803" pitchFamily="18" charset="0"/>
      <p:regular r:id="rId31"/>
      <p:bold r:id="rId32"/>
      <p: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en Samples" initials="S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44D"/>
    <a:srgbClr val="8091B2"/>
    <a:srgbClr val="54668A"/>
    <a:srgbClr val="3B5384"/>
    <a:srgbClr val="5E7EAE"/>
    <a:srgbClr val="ADA7FB"/>
    <a:srgbClr val="6BABF9"/>
    <a:srgbClr val="86BAFA"/>
    <a:srgbClr val="DD550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8" autoAdjust="0"/>
    <p:restoredTop sz="83793" autoAdjust="0"/>
  </p:normalViewPr>
  <p:slideViewPr>
    <p:cSldViewPr>
      <p:cViewPr>
        <p:scale>
          <a:sx n="70" d="100"/>
          <a:sy n="70" d="100"/>
        </p:scale>
        <p:origin x="91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6"/>
    </p:cViewPr>
  </p:sorterViewPr>
  <p:notesViewPr>
    <p:cSldViewPr>
      <p:cViewPr varScale="1">
        <p:scale>
          <a:sx n="94" d="100"/>
          <a:sy n="94" d="100"/>
        </p:scale>
        <p:origin x="2694" y="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696A4-C4E4-4694-A531-F376288CC65E}" type="doc">
      <dgm:prSet loTypeId="urn:microsoft.com/office/officeart/2018/2/layout/IconCircle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9F12D88-AB93-41D7-BD05-2310E93F56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Simpler and cheaper than many liquid systems</a:t>
          </a:r>
        </a:p>
      </dgm:t>
    </dgm:pt>
    <dgm:pt modelId="{07C0C45E-BCCB-4AF5-B755-210E1A8A124F}" type="parTrans" cxnId="{F51F5945-BFBA-4CF2-9FA7-FDC197FA5FC5}">
      <dgm:prSet/>
      <dgm:spPr/>
      <dgm:t>
        <a:bodyPr/>
        <a:lstStyle/>
        <a:p>
          <a:endParaRPr lang="en-US"/>
        </a:p>
      </dgm:t>
    </dgm:pt>
    <dgm:pt modelId="{873B5397-F1DD-435E-A0D4-16DC70A7E3A0}" type="sibTrans" cxnId="{F51F5945-BFBA-4CF2-9FA7-FDC197FA5F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857099F-57BE-45EA-A28F-F72D04694E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Safety benefits due to non-reactive storage</a:t>
          </a:r>
        </a:p>
      </dgm:t>
    </dgm:pt>
    <dgm:pt modelId="{F11C2A6D-FB9C-4CC9-9A2B-6770AA95B936}" type="parTrans" cxnId="{090A97CD-8EC3-427A-9AAF-8F3C16EC9501}">
      <dgm:prSet/>
      <dgm:spPr/>
      <dgm:t>
        <a:bodyPr/>
        <a:lstStyle/>
        <a:p>
          <a:endParaRPr lang="en-US"/>
        </a:p>
      </dgm:t>
    </dgm:pt>
    <dgm:pt modelId="{F1B9E863-37DB-4AD4-84E1-D1CA96F8BF12}" type="sibTrans" cxnId="{090A97CD-8EC3-427A-9AAF-8F3C16EC950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9C8E33-47F0-414C-883A-5D9BC279CC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Throttling and restart capabilities</a:t>
          </a:r>
        </a:p>
      </dgm:t>
    </dgm:pt>
    <dgm:pt modelId="{A9401CE6-190F-46E5-AC45-6F95C54648EB}" type="parTrans" cxnId="{201299F0-7CEA-44ED-848F-9CB660FC5EB0}">
      <dgm:prSet/>
      <dgm:spPr/>
      <dgm:t>
        <a:bodyPr/>
        <a:lstStyle/>
        <a:p>
          <a:endParaRPr lang="en-US"/>
        </a:p>
      </dgm:t>
    </dgm:pt>
    <dgm:pt modelId="{A6516B86-0EB6-4E88-8E7E-6C30C61566E7}" type="sibTrans" cxnId="{201299F0-7CEA-44ED-848F-9CB660FC5EB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C572C7-ED44-4EE9-B6DA-3118D5DB68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Applications in research, STEM, and interplanetary missions</a:t>
          </a:r>
          <a:endParaRPr lang="en-US" dirty="0"/>
        </a:p>
      </dgm:t>
    </dgm:pt>
    <dgm:pt modelId="{7564B693-5E9D-4E92-B6BD-C3030A57D090}" type="parTrans" cxnId="{256953EF-01FA-4C47-85B9-CBA62603AE09}">
      <dgm:prSet/>
      <dgm:spPr/>
      <dgm:t>
        <a:bodyPr/>
        <a:lstStyle/>
        <a:p>
          <a:endParaRPr lang="en-US"/>
        </a:p>
      </dgm:t>
    </dgm:pt>
    <dgm:pt modelId="{9793EB95-B80E-421E-AE62-706F9F0E8768}" type="sibTrans" cxnId="{256953EF-01FA-4C47-85B9-CBA62603AE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52DB29C-9603-438D-8A79-62ECC35299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Higher specific impulse than solids</a:t>
          </a:r>
        </a:p>
      </dgm:t>
    </dgm:pt>
    <dgm:pt modelId="{4A3E61A7-4C2C-4C99-AA55-24155BCBC2DE}" type="parTrans" cxnId="{5D4E15CE-3810-4C60-8EAC-B88405959A1E}">
      <dgm:prSet/>
      <dgm:spPr/>
      <dgm:t>
        <a:bodyPr/>
        <a:lstStyle/>
        <a:p>
          <a:endParaRPr lang="en-US"/>
        </a:p>
      </dgm:t>
    </dgm:pt>
    <dgm:pt modelId="{08D654A6-7200-4258-8AE4-7DCA4F689B7D}" type="sibTrans" cxnId="{5D4E15CE-3810-4C60-8EAC-B88405959A1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3D6562D-796E-42D9-A43E-5845062C9A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Ease in manufacturing</a:t>
          </a:r>
        </a:p>
      </dgm:t>
    </dgm:pt>
    <dgm:pt modelId="{41B85F85-C560-4F29-BFD2-C2F70CB457E0}" type="parTrans" cxnId="{776D8403-F6A4-4941-BD0C-78FC92847E2A}">
      <dgm:prSet/>
      <dgm:spPr/>
      <dgm:t>
        <a:bodyPr/>
        <a:lstStyle/>
        <a:p>
          <a:endParaRPr lang="en-US"/>
        </a:p>
      </dgm:t>
    </dgm:pt>
    <dgm:pt modelId="{244F3005-4295-4655-A355-FAA8E0630700}" type="sibTrans" cxnId="{776D8403-F6A4-4941-BD0C-78FC92847E2A}">
      <dgm:prSet/>
      <dgm:spPr/>
      <dgm:t>
        <a:bodyPr/>
        <a:lstStyle/>
        <a:p>
          <a:endParaRPr lang="en-US"/>
        </a:p>
      </dgm:t>
    </dgm:pt>
    <dgm:pt modelId="{A9A2815C-3073-4110-8EBA-B2E0D29CF09D}" type="pres">
      <dgm:prSet presAssocID="{FE7696A4-C4E4-4694-A531-F376288CC65E}" presName="root" presStyleCnt="0">
        <dgm:presLayoutVars>
          <dgm:dir/>
          <dgm:resizeHandles val="exact"/>
        </dgm:presLayoutVars>
      </dgm:prSet>
      <dgm:spPr/>
    </dgm:pt>
    <dgm:pt modelId="{149EFD10-6B01-4364-86D0-B2178AC80EAE}" type="pres">
      <dgm:prSet presAssocID="{FE7696A4-C4E4-4694-A531-F376288CC65E}" presName="container" presStyleCnt="0">
        <dgm:presLayoutVars>
          <dgm:dir/>
          <dgm:resizeHandles val="exact"/>
        </dgm:presLayoutVars>
      </dgm:prSet>
      <dgm:spPr/>
    </dgm:pt>
    <dgm:pt modelId="{33CDBD7D-6FAB-4327-98F8-2FFFFD85FF98}" type="pres">
      <dgm:prSet presAssocID="{89F12D88-AB93-41D7-BD05-2310E93F5694}" presName="compNode" presStyleCnt="0"/>
      <dgm:spPr/>
    </dgm:pt>
    <dgm:pt modelId="{B5179A68-E96D-4134-B6D4-026E81818A96}" type="pres">
      <dgm:prSet presAssocID="{89F12D88-AB93-41D7-BD05-2310E93F5694}" presName="iconBgRect" presStyleLbl="bgShp" presStyleIdx="0" presStyleCnt="6"/>
      <dgm:spPr/>
    </dgm:pt>
    <dgm:pt modelId="{7882DC88-7833-4E82-8839-8D44DC5F172E}" type="pres">
      <dgm:prSet presAssocID="{89F12D88-AB93-41D7-BD05-2310E93F569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E5BAADD2-48FA-43D0-8D4B-8AFEE04AD6F2}" type="pres">
      <dgm:prSet presAssocID="{89F12D88-AB93-41D7-BD05-2310E93F5694}" presName="spaceRect" presStyleCnt="0"/>
      <dgm:spPr/>
    </dgm:pt>
    <dgm:pt modelId="{45228623-9E48-41DD-B385-166524105F9B}" type="pres">
      <dgm:prSet presAssocID="{89F12D88-AB93-41D7-BD05-2310E93F5694}" presName="textRect" presStyleLbl="revTx" presStyleIdx="0" presStyleCnt="6">
        <dgm:presLayoutVars>
          <dgm:chMax val="1"/>
          <dgm:chPref val="1"/>
        </dgm:presLayoutVars>
      </dgm:prSet>
      <dgm:spPr/>
    </dgm:pt>
    <dgm:pt modelId="{4A621A5B-6A83-4FDE-ADF7-AA52988813FD}" type="pres">
      <dgm:prSet presAssocID="{873B5397-F1DD-435E-A0D4-16DC70A7E3A0}" presName="sibTrans" presStyleLbl="sibTrans2D1" presStyleIdx="0" presStyleCnt="0"/>
      <dgm:spPr/>
    </dgm:pt>
    <dgm:pt modelId="{BEDDA05D-8E1D-40C5-9C36-F4E696D7316C}" type="pres">
      <dgm:prSet presAssocID="{C857099F-57BE-45EA-A28F-F72D04694EAD}" presName="compNode" presStyleCnt="0"/>
      <dgm:spPr/>
    </dgm:pt>
    <dgm:pt modelId="{F8144A5F-40A4-41F5-A070-DBCF924AF0CB}" type="pres">
      <dgm:prSet presAssocID="{C857099F-57BE-45EA-A28F-F72D04694EAD}" presName="iconBgRect" presStyleLbl="bgShp" presStyleIdx="1" presStyleCnt="6"/>
      <dgm:spPr/>
    </dgm:pt>
    <dgm:pt modelId="{2115A65D-74B5-4430-A6AF-444DA1237717}" type="pres">
      <dgm:prSet presAssocID="{C857099F-57BE-45EA-A28F-F72D04694EA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C6521303-684F-43D7-8CD1-42416B7975A7}" type="pres">
      <dgm:prSet presAssocID="{C857099F-57BE-45EA-A28F-F72D04694EAD}" presName="spaceRect" presStyleCnt="0"/>
      <dgm:spPr/>
    </dgm:pt>
    <dgm:pt modelId="{E738E454-04D8-472A-8BC6-2527166966D4}" type="pres">
      <dgm:prSet presAssocID="{C857099F-57BE-45EA-A28F-F72D04694EAD}" presName="textRect" presStyleLbl="revTx" presStyleIdx="1" presStyleCnt="6">
        <dgm:presLayoutVars>
          <dgm:chMax val="1"/>
          <dgm:chPref val="1"/>
        </dgm:presLayoutVars>
      </dgm:prSet>
      <dgm:spPr/>
    </dgm:pt>
    <dgm:pt modelId="{F9E3F25F-ED1E-4F23-BD70-ABE4F4E12EC8}" type="pres">
      <dgm:prSet presAssocID="{F1B9E863-37DB-4AD4-84E1-D1CA96F8BF12}" presName="sibTrans" presStyleLbl="sibTrans2D1" presStyleIdx="0" presStyleCnt="0"/>
      <dgm:spPr/>
    </dgm:pt>
    <dgm:pt modelId="{6F2E63B9-D497-4C23-86E7-F94604FC7640}" type="pres">
      <dgm:prSet presAssocID="{AD9C8E33-47F0-414C-883A-5D9BC279CCDD}" presName="compNode" presStyleCnt="0"/>
      <dgm:spPr/>
    </dgm:pt>
    <dgm:pt modelId="{008E0186-E805-419F-8742-D276BA3BD053}" type="pres">
      <dgm:prSet presAssocID="{AD9C8E33-47F0-414C-883A-5D9BC279CCDD}" presName="iconBgRect" presStyleLbl="bgShp" presStyleIdx="2" presStyleCnt="6"/>
      <dgm:spPr/>
    </dgm:pt>
    <dgm:pt modelId="{6B1E2DD3-FC63-4129-B1E4-8E9A01BB7814}" type="pres">
      <dgm:prSet presAssocID="{AD9C8E33-47F0-414C-883A-5D9BC279CCD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347F0B4-1544-4C96-99DC-EC9CD0C40742}" type="pres">
      <dgm:prSet presAssocID="{AD9C8E33-47F0-414C-883A-5D9BC279CCDD}" presName="spaceRect" presStyleCnt="0"/>
      <dgm:spPr/>
    </dgm:pt>
    <dgm:pt modelId="{30C89CD9-68D6-4553-8FE1-F4A3E7580A82}" type="pres">
      <dgm:prSet presAssocID="{AD9C8E33-47F0-414C-883A-5D9BC279CCDD}" presName="textRect" presStyleLbl="revTx" presStyleIdx="2" presStyleCnt="6">
        <dgm:presLayoutVars>
          <dgm:chMax val="1"/>
          <dgm:chPref val="1"/>
        </dgm:presLayoutVars>
      </dgm:prSet>
      <dgm:spPr/>
    </dgm:pt>
    <dgm:pt modelId="{3F71EC5C-C81C-438B-A98B-A5566675700F}" type="pres">
      <dgm:prSet presAssocID="{A6516B86-0EB6-4E88-8E7E-6C30C61566E7}" presName="sibTrans" presStyleLbl="sibTrans2D1" presStyleIdx="0" presStyleCnt="0"/>
      <dgm:spPr/>
    </dgm:pt>
    <dgm:pt modelId="{1FC90632-A76F-4188-86D1-790C22846C6B}" type="pres">
      <dgm:prSet presAssocID="{AAC572C7-ED44-4EE9-B6DA-3118D5DB68C9}" presName="compNode" presStyleCnt="0"/>
      <dgm:spPr/>
    </dgm:pt>
    <dgm:pt modelId="{A0F1A027-C09E-4B3A-BCEA-981047CF8803}" type="pres">
      <dgm:prSet presAssocID="{AAC572C7-ED44-4EE9-B6DA-3118D5DB68C9}" presName="iconBgRect" presStyleLbl="bgShp" presStyleIdx="3" presStyleCnt="6"/>
      <dgm:spPr/>
    </dgm:pt>
    <dgm:pt modelId="{25F37059-6631-4F68-A31A-C9AABC27E897}" type="pres">
      <dgm:prSet presAssocID="{AAC572C7-ED44-4EE9-B6DA-3118D5DB68C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441D0F56-D685-4F83-B1C5-57E0A197178E}" type="pres">
      <dgm:prSet presAssocID="{AAC572C7-ED44-4EE9-B6DA-3118D5DB68C9}" presName="spaceRect" presStyleCnt="0"/>
      <dgm:spPr/>
    </dgm:pt>
    <dgm:pt modelId="{D40CC310-2FE0-40F7-90A1-F221F9C6D7D1}" type="pres">
      <dgm:prSet presAssocID="{AAC572C7-ED44-4EE9-B6DA-3118D5DB68C9}" presName="textRect" presStyleLbl="revTx" presStyleIdx="3" presStyleCnt="6">
        <dgm:presLayoutVars>
          <dgm:chMax val="1"/>
          <dgm:chPref val="1"/>
        </dgm:presLayoutVars>
      </dgm:prSet>
      <dgm:spPr/>
    </dgm:pt>
    <dgm:pt modelId="{0FAB7662-5938-4905-9B54-CAE4F3F33313}" type="pres">
      <dgm:prSet presAssocID="{9793EB95-B80E-421E-AE62-706F9F0E8768}" presName="sibTrans" presStyleLbl="sibTrans2D1" presStyleIdx="0" presStyleCnt="0"/>
      <dgm:spPr/>
    </dgm:pt>
    <dgm:pt modelId="{6085B619-F725-4BD3-86B8-1D49DD14C0E1}" type="pres">
      <dgm:prSet presAssocID="{152DB29C-9603-438D-8A79-62ECC35299C6}" presName="compNode" presStyleCnt="0"/>
      <dgm:spPr/>
    </dgm:pt>
    <dgm:pt modelId="{B4835FC0-89AE-4BF6-A4FC-FCEE65F25E4E}" type="pres">
      <dgm:prSet presAssocID="{152DB29C-9603-438D-8A79-62ECC35299C6}" presName="iconBgRect" presStyleLbl="bgShp" presStyleIdx="4" presStyleCnt="6"/>
      <dgm:spPr/>
    </dgm:pt>
    <dgm:pt modelId="{B2DEC4B9-5ED8-49A5-92C1-DF5005564242}" type="pres">
      <dgm:prSet presAssocID="{152DB29C-9603-438D-8A79-62ECC35299C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</dgm:pt>
    <dgm:pt modelId="{385E0B6F-11A1-4819-AC2D-09A00BC1E222}" type="pres">
      <dgm:prSet presAssocID="{152DB29C-9603-438D-8A79-62ECC35299C6}" presName="spaceRect" presStyleCnt="0"/>
      <dgm:spPr/>
    </dgm:pt>
    <dgm:pt modelId="{33C9A86A-A02B-4369-88E0-1E1492C243C7}" type="pres">
      <dgm:prSet presAssocID="{152DB29C-9603-438D-8A79-62ECC35299C6}" presName="textRect" presStyleLbl="revTx" presStyleIdx="4" presStyleCnt="6">
        <dgm:presLayoutVars>
          <dgm:chMax val="1"/>
          <dgm:chPref val="1"/>
        </dgm:presLayoutVars>
      </dgm:prSet>
      <dgm:spPr/>
    </dgm:pt>
    <dgm:pt modelId="{41145592-239F-4812-B667-625F16CA1B36}" type="pres">
      <dgm:prSet presAssocID="{08D654A6-7200-4258-8AE4-7DCA4F689B7D}" presName="sibTrans" presStyleLbl="sibTrans2D1" presStyleIdx="0" presStyleCnt="0"/>
      <dgm:spPr/>
    </dgm:pt>
    <dgm:pt modelId="{2E0A89A2-F371-488B-8C21-4870BE61A562}" type="pres">
      <dgm:prSet presAssocID="{23D6562D-796E-42D9-A43E-5845062C9A20}" presName="compNode" presStyleCnt="0"/>
      <dgm:spPr/>
    </dgm:pt>
    <dgm:pt modelId="{F4879C73-6E04-41E6-9865-5A806B555A39}" type="pres">
      <dgm:prSet presAssocID="{23D6562D-796E-42D9-A43E-5845062C9A20}" presName="iconBgRect" presStyleLbl="bgShp" presStyleIdx="5" presStyleCnt="6"/>
      <dgm:spPr/>
    </dgm:pt>
    <dgm:pt modelId="{47FE95F6-70B4-466F-80C0-EF5F08795A81}" type="pres">
      <dgm:prSet presAssocID="{23D6562D-796E-42D9-A43E-5845062C9A2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 Hand with solid fill"/>
        </a:ext>
      </dgm:extLst>
    </dgm:pt>
    <dgm:pt modelId="{25D3C08A-9A25-4CA4-914B-8C8BDA9EC887}" type="pres">
      <dgm:prSet presAssocID="{23D6562D-796E-42D9-A43E-5845062C9A20}" presName="spaceRect" presStyleCnt="0"/>
      <dgm:spPr/>
    </dgm:pt>
    <dgm:pt modelId="{2B412539-35A1-4F25-8CAC-102205F487FD}" type="pres">
      <dgm:prSet presAssocID="{23D6562D-796E-42D9-A43E-5845062C9A2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76D8403-F6A4-4941-BD0C-78FC92847E2A}" srcId="{FE7696A4-C4E4-4694-A531-F376288CC65E}" destId="{23D6562D-796E-42D9-A43E-5845062C9A20}" srcOrd="5" destOrd="0" parTransId="{41B85F85-C560-4F29-BFD2-C2F70CB457E0}" sibTransId="{244F3005-4295-4655-A355-FAA8E0630700}"/>
    <dgm:cxn modelId="{51305408-2467-4EF3-B80E-E211E280D68B}" type="presOf" srcId="{873B5397-F1DD-435E-A0D4-16DC70A7E3A0}" destId="{4A621A5B-6A83-4FDE-ADF7-AA52988813FD}" srcOrd="0" destOrd="0" presId="urn:microsoft.com/office/officeart/2018/2/layout/IconCircleList"/>
    <dgm:cxn modelId="{41D23E1C-4DB4-41F2-B1BD-F8D0A47E7C74}" type="presOf" srcId="{89F12D88-AB93-41D7-BD05-2310E93F5694}" destId="{45228623-9E48-41DD-B385-166524105F9B}" srcOrd="0" destOrd="0" presId="urn:microsoft.com/office/officeart/2018/2/layout/IconCircleList"/>
    <dgm:cxn modelId="{D66E281D-BE97-4F99-A4C4-AD61BF2126D3}" type="presOf" srcId="{C857099F-57BE-45EA-A28F-F72D04694EAD}" destId="{E738E454-04D8-472A-8BC6-2527166966D4}" srcOrd="0" destOrd="0" presId="urn:microsoft.com/office/officeart/2018/2/layout/IconCircleList"/>
    <dgm:cxn modelId="{2DF84829-7D69-4B07-90F1-807AA271009A}" type="presOf" srcId="{152DB29C-9603-438D-8A79-62ECC35299C6}" destId="{33C9A86A-A02B-4369-88E0-1E1492C243C7}" srcOrd="0" destOrd="0" presId="urn:microsoft.com/office/officeart/2018/2/layout/IconCircleList"/>
    <dgm:cxn modelId="{86C24938-E8F1-4F57-A033-052774F52343}" type="presOf" srcId="{FE7696A4-C4E4-4694-A531-F376288CC65E}" destId="{A9A2815C-3073-4110-8EBA-B2E0D29CF09D}" srcOrd="0" destOrd="0" presId="urn:microsoft.com/office/officeart/2018/2/layout/IconCircleList"/>
    <dgm:cxn modelId="{3AE64945-A2B0-4E4F-9361-66A364C481E7}" type="presOf" srcId="{AD9C8E33-47F0-414C-883A-5D9BC279CCDD}" destId="{30C89CD9-68D6-4553-8FE1-F4A3E7580A82}" srcOrd="0" destOrd="0" presId="urn:microsoft.com/office/officeart/2018/2/layout/IconCircleList"/>
    <dgm:cxn modelId="{F51F5945-BFBA-4CF2-9FA7-FDC197FA5FC5}" srcId="{FE7696A4-C4E4-4694-A531-F376288CC65E}" destId="{89F12D88-AB93-41D7-BD05-2310E93F5694}" srcOrd="0" destOrd="0" parTransId="{07C0C45E-BCCB-4AF5-B755-210E1A8A124F}" sibTransId="{873B5397-F1DD-435E-A0D4-16DC70A7E3A0}"/>
    <dgm:cxn modelId="{8F8A7749-A912-4B29-9B50-360437D73531}" type="presOf" srcId="{08D654A6-7200-4258-8AE4-7DCA4F689B7D}" destId="{41145592-239F-4812-B667-625F16CA1B36}" srcOrd="0" destOrd="0" presId="urn:microsoft.com/office/officeart/2018/2/layout/IconCircleList"/>
    <dgm:cxn modelId="{61EAA552-D3C9-4C1C-8B19-C0BFA3ED351C}" type="presOf" srcId="{A6516B86-0EB6-4E88-8E7E-6C30C61566E7}" destId="{3F71EC5C-C81C-438B-A98B-A5566675700F}" srcOrd="0" destOrd="0" presId="urn:microsoft.com/office/officeart/2018/2/layout/IconCircleList"/>
    <dgm:cxn modelId="{996DFD5A-317D-49A6-B4AB-43BA5697AB38}" type="presOf" srcId="{23D6562D-796E-42D9-A43E-5845062C9A20}" destId="{2B412539-35A1-4F25-8CAC-102205F487FD}" srcOrd="0" destOrd="0" presId="urn:microsoft.com/office/officeart/2018/2/layout/IconCircleList"/>
    <dgm:cxn modelId="{AFFC2B8D-45FE-45F2-A0AB-50D3515A0F54}" type="presOf" srcId="{AAC572C7-ED44-4EE9-B6DA-3118D5DB68C9}" destId="{D40CC310-2FE0-40F7-90A1-F221F9C6D7D1}" srcOrd="0" destOrd="0" presId="urn:microsoft.com/office/officeart/2018/2/layout/IconCircleList"/>
    <dgm:cxn modelId="{090A97CD-8EC3-427A-9AAF-8F3C16EC9501}" srcId="{FE7696A4-C4E4-4694-A531-F376288CC65E}" destId="{C857099F-57BE-45EA-A28F-F72D04694EAD}" srcOrd="1" destOrd="0" parTransId="{F11C2A6D-FB9C-4CC9-9A2B-6770AA95B936}" sibTransId="{F1B9E863-37DB-4AD4-84E1-D1CA96F8BF12}"/>
    <dgm:cxn modelId="{5D4E15CE-3810-4C60-8EAC-B88405959A1E}" srcId="{FE7696A4-C4E4-4694-A531-F376288CC65E}" destId="{152DB29C-9603-438D-8A79-62ECC35299C6}" srcOrd="4" destOrd="0" parTransId="{4A3E61A7-4C2C-4C99-AA55-24155BCBC2DE}" sibTransId="{08D654A6-7200-4258-8AE4-7DCA4F689B7D}"/>
    <dgm:cxn modelId="{256953EF-01FA-4C47-85B9-CBA62603AE09}" srcId="{FE7696A4-C4E4-4694-A531-F376288CC65E}" destId="{AAC572C7-ED44-4EE9-B6DA-3118D5DB68C9}" srcOrd="3" destOrd="0" parTransId="{7564B693-5E9D-4E92-B6BD-C3030A57D090}" sibTransId="{9793EB95-B80E-421E-AE62-706F9F0E8768}"/>
    <dgm:cxn modelId="{201299F0-7CEA-44ED-848F-9CB660FC5EB0}" srcId="{FE7696A4-C4E4-4694-A531-F376288CC65E}" destId="{AD9C8E33-47F0-414C-883A-5D9BC279CCDD}" srcOrd="2" destOrd="0" parTransId="{A9401CE6-190F-46E5-AC45-6F95C54648EB}" sibTransId="{A6516B86-0EB6-4E88-8E7E-6C30C61566E7}"/>
    <dgm:cxn modelId="{379B16F1-2853-4848-8240-0ABC9A472A92}" type="presOf" srcId="{F1B9E863-37DB-4AD4-84E1-D1CA96F8BF12}" destId="{F9E3F25F-ED1E-4F23-BD70-ABE4F4E12EC8}" srcOrd="0" destOrd="0" presId="urn:microsoft.com/office/officeart/2018/2/layout/IconCircleList"/>
    <dgm:cxn modelId="{5AE84BF3-1AC2-407F-BB7B-EEA345775DCD}" type="presOf" srcId="{9793EB95-B80E-421E-AE62-706F9F0E8768}" destId="{0FAB7662-5938-4905-9B54-CAE4F3F33313}" srcOrd="0" destOrd="0" presId="urn:microsoft.com/office/officeart/2018/2/layout/IconCircleList"/>
    <dgm:cxn modelId="{5144C693-C1E8-4C7D-BE66-5C6178B8238D}" type="presParOf" srcId="{A9A2815C-3073-4110-8EBA-B2E0D29CF09D}" destId="{149EFD10-6B01-4364-86D0-B2178AC80EAE}" srcOrd="0" destOrd="0" presId="urn:microsoft.com/office/officeart/2018/2/layout/IconCircleList"/>
    <dgm:cxn modelId="{F4594483-E25C-495C-AF65-7530AA17395E}" type="presParOf" srcId="{149EFD10-6B01-4364-86D0-B2178AC80EAE}" destId="{33CDBD7D-6FAB-4327-98F8-2FFFFD85FF98}" srcOrd="0" destOrd="0" presId="urn:microsoft.com/office/officeart/2018/2/layout/IconCircleList"/>
    <dgm:cxn modelId="{249659BA-EDB3-42E5-8A02-FADE7BFD4E5A}" type="presParOf" srcId="{33CDBD7D-6FAB-4327-98F8-2FFFFD85FF98}" destId="{B5179A68-E96D-4134-B6D4-026E81818A96}" srcOrd="0" destOrd="0" presId="urn:microsoft.com/office/officeart/2018/2/layout/IconCircleList"/>
    <dgm:cxn modelId="{8552BF74-9513-4A6F-9269-2AF81A183BFB}" type="presParOf" srcId="{33CDBD7D-6FAB-4327-98F8-2FFFFD85FF98}" destId="{7882DC88-7833-4E82-8839-8D44DC5F172E}" srcOrd="1" destOrd="0" presId="urn:microsoft.com/office/officeart/2018/2/layout/IconCircleList"/>
    <dgm:cxn modelId="{A35631B3-FEC0-4FAF-AD1D-FEA9115BCFB5}" type="presParOf" srcId="{33CDBD7D-6FAB-4327-98F8-2FFFFD85FF98}" destId="{E5BAADD2-48FA-43D0-8D4B-8AFEE04AD6F2}" srcOrd="2" destOrd="0" presId="urn:microsoft.com/office/officeart/2018/2/layout/IconCircleList"/>
    <dgm:cxn modelId="{47E8E356-60F2-4486-A6B6-54E80ECE2D2D}" type="presParOf" srcId="{33CDBD7D-6FAB-4327-98F8-2FFFFD85FF98}" destId="{45228623-9E48-41DD-B385-166524105F9B}" srcOrd="3" destOrd="0" presId="urn:microsoft.com/office/officeart/2018/2/layout/IconCircleList"/>
    <dgm:cxn modelId="{0B386F7B-238F-4096-A31C-72EFBD225BE8}" type="presParOf" srcId="{149EFD10-6B01-4364-86D0-B2178AC80EAE}" destId="{4A621A5B-6A83-4FDE-ADF7-AA52988813FD}" srcOrd="1" destOrd="0" presId="urn:microsoft.com/office/officeart/2018/2/layout/IconCircleList"/>
    <dgm:cxn modelId="{F6BC23AC-78CE-466B-BAFD-F72DC9867337}" type="presParOf" srcId="{149EFD10-6B01-4364-86D0-B2178AC80EAE}" destId="{BEDDA05D-8E1D-40C5-9C36-F4E696D7316C}" srcOrd="2" destOrd="0" presId="urn:microsoft.com/office/officeart/2018/2/layout/IconCircleList"/>
    <dgm:cxn modelId="{D54DC471-03BF-4F6C-B570-E8A5DB27A006}" type="presParOf" srcId="{BEDDA05D-8E1D-40C5-9C36-F4E696D7316C}" destId="{F8144A5F-40A4-41F5-A070-DBCF924AF0CB}" srcOrd="0" destOrd="0" presId="urn:microsoft.com/office/officeart/2018/2/layout/IconCircleList"/>
    <dgm:cxn modelId="{A242343F-EF0A-45B4-8C06-D9CCCC8B5B66}" type="presParOf" srcId="{BEDDA05D-8E1D-40C5-9C36-F4E696D7316C}" destId="{2115A65D-74B5-4430-A6AF-444DA1237717}" srcOrd="1" destOrd="0" presId="urn:microsoft.com/office/officeart/2018/2/layout/IconCircleList"/>
    <dgm:cxn modelId="{ED8DE66F-C56F-402D-A0C0-A1E3207FEF49}" type="presParOf" srcId="{BEDDA05D-8E1D-40C5-9C36-F4E696D7316C}" destId="{C6521303-684F-43D7-8CD1-42416B7975A7}" srcOrd="2" destOrd="0" presId="urn:microsoft.com/office/officeart/2018/2/layout/IconCircleList"/>
    <dgm:cxn modelId="{ED37F274-B7FD-43DC-8A2E-52B7A97C885D}" type="presParOf" srcId="{BEDDA05D-8E1D-40C5-9C36-F4E696D7316C}" destId="{E738E454-04D8-472A-8BC6-2527166966D4}" srcOrd="3" destOrd="0" presId="urn:microsoft.com/office/officeart/2018/2/layout/IconCircleList"/>
    <dgm:cxn modelId="{018307FF-7F4F-43F0-B1CD-6D15AAD33CF1}" type="presParOf" srcId="{149EFD10-6B01-4364-86D0-B2178AC80EAE}" destId="{F9E3F25F-ED1E-4F23-BD70-ABE4F4E12EC8}" srcOrd="3" destOrd="0" presId="urn:microsoft.com/office/officeart/2018/2/layout/IconCircleList"/>
    <dgm:cxn modelId="{45DFFF4B-2A55-454A-A206-52A5CAD6CB13}" type="presParOf" srcId="{149EFD10-6B01-4364-86D0-B2178AC80EAE}" destId="{6F2E63B9-D497-4C23-86E7-F94604FC7640}" srcOrd="4" destOrd="0" presId="urn:microsoft.com/office/officeart/2018/2/layout/IconCircleList"/>
    <dgm:cxn modelId="{94C29F86-964A-4CE4-804D-DA267BB87799}" type="presParOf" srcId="{6F2E63B9-D497-4C23-86E7-F94604FC7640}" destId="{008E0186-E805-419F-8742-D276BA3BD053}" srcOrd="0" destOrd="0" presId="urn:microsoft.com/office/officeart/2018/2/layout/IconCircleList"/>
    <dgm:cxn modelId="{89B05C12-C14C-4876-9AA0-9AAAF8847736}" type="presParOf" srcId="{6F2E63B9-D497-4C23-86E7-F94604FC7640}" destId="{6B1E2DD3-FC63-4129-B1E4-8E9A01BB7814}" srcOrd="1" destOrd="0" presId="urn:microsoft.com/office/officeart/2018/2/layout/IconCircleList"/>
    <dgm:cxn modelId="{1D4D0D36-4E53-4D52-9192-2E9FAB765604}" type="presParOf" srcId="{6F2E63B9-D497-4C23-86E7-F94604FC7640}" destId="{A347F0B4-1544-4C96-99DC-EC9CD0C40742}" srcOrd="2" destOrd="0" presId="urn:microsoft.com/office/officeart/2018/2/layout/IconCircleList"/>
    <dgm:cxn modelId="{D82F6FBA-3541-4F27-94A5-BE73E6195EE2}" type="presParOf" srcId="{6F2E63B9-D497-4C23-86E7-F94604FC7640}" destId="{30C89CD9-68D6-4553-8FE1-F4A3E7580A82}" srcOrd="3" destOrd="0" presId="urn:microsoft.com/office/officeart/2018/2/layout/IconCircleList"/>
    <dgm:cxn modelId="{65B31CE8-0482-4048-B0C1-74DC1C113508}" type="presParOf" srcId="{149EFD10-6B01-4364-86D0-B2178AC80EAE}" destId="{3F71EC5C-C81C-438B-A98B-A5566675700F}" srcOrd="5" destOrd="0" presId="urn:microsoft.com/office/officeart/2018/2/layout/IconCircleList"/>
    <dgm:cxn modelId="{377419EB-B953-4D98-80A2-1B02DB62F402}" type="presParOf" srcId="{149EFD10-6B01-4364-86D0-B2178AC80EAE}" destId="{1FC90632-A76F-4188-86D1-790C22846C6B}" srcOrd="6" destOrd="0" presId="urn:microsoft.com/office/officeart/2018/2/layout/IconCircleList"/>
    <dgm:cxn modelId="{EE80E675-0A6E-4462-9CA3-E1490319A29A}" type="presParOf" srcId="{1FC90632-A76F-4188-86D1-790C22846C6B}" destId="{A0F1A027-C09E-4B3A-BCEA-981047CF8803}" srcOrd="0" destOrd="0" presId="urn:microsoft.com/office/officeart/2018/2/layout/IconCircleList"/>
    <dgm:cxn modelId="{E3906C01-4126-40D0-8FC5-5DCC035FCA67}" type="presParOf" srcId="{1FC90632-A76F-4188-86D1-790C22846C6B}" destId="{25F37059-6631-4F68-A31A-C9AABC27E897}" srcOrd="1" destOrd="0" presId="urn:microsoft.com/office/officeart/2018/2/layout/IconCircleList"/>
    <dgm:cxn modelId="{79711BD6-6A4D-4C98-93F2-D29118CCCA31}" type="presParOf" srcId="{1FC90632-A76F-4188-86D1-790C22846C6B}" destId="{441D0F56-D685-4F83-B1C5-57E0A197178E}" srcOrd="2" destOrd="0" presId="urn:microsoft.com/office/officeart/2018/2/layout/IconCircleList"/>
    <dgm:cxn modelId="{C294DE63-749D-44F4-96EC-8BE8FEFC28F1}" type="presParOf" srcId="{1FC90632-A76F-4188-86D1-790C22846C6B}" destId="{D40CC310-2FE0-40F7-90A1-F221F9C6D7D1}" srcOrd="3" destOrd="0" presId="urn:microsoft.com/office/officeart/2018/2/layout/IconCircleList"/>
    <dgm:cxn modelId="{CC0465AD-3F53-4EFF-AE95-1576BFE31674}" type="presParOf" srcId="{149EFD10-6B01-4364-86D0-B2178AC80EAE}" destId="{0FAB7662-5938-4905-9B54-CAE4F3F33313}" srcOrd="7" destOrd="0" presId="urn:microsoft.com/office/officeart/2018/2/layout/IconCircleList"/>
    <dgm:cxn modelId="{FAA0A25F-B906-4296-BE46-8757F4074FE2}" type="presParOf" srcId="{149EFD10-6B01-4364-86D0-B2178AC80EAE}" destId="{6085B619-F725-4BD3-86B8-1D49DD14C0E1}" srcOrd="8" destOrd="0" presId="urn:microsoft.com/office/officeart/2018/2/layout/IconCircleList"/>
    <dgm:cxn modelId="{4F19F239-BA8E-4229-AAB7-2FDF62B89C66}" type="presParOf" srcId="{6085B619-F725-4BD3-86B8-1D49DD14C0E1}" destId="{B4835FC0-89AE-4BF6-A4FC-FCEE65F25E4E}" srcOrd="0" destOrd="0" presId="urn:microsoft.com/office/officeart/2018/2/layout/IconCircleList"/>
    <dgm:cxn modelId="{84F55C93-DB5D-4DB9-AD9E-F16AE457F143}" type="presParOf" srcId="{6085B619-F725-4BD3-86B8-1D49DD14C0E1}" destId="{B2DEC4B9-5ED8-49A5-92C1-DF5005564242}" srcOrd="1" destOrd="0" presId="urn:microsoft.com/office/officeart/2018/2/layout/IconCircleList"/>
    <dgm:cxn modelId="{CFEA1A12-889C-4637-B7FB-D75454816492}" type="presParOf" srcId="{6085B619-F725-4BD3-86B8-1D49DD14C0E1}" destId="{385E0B6F-11A1-4819-AC2D-09A00BC1E222}" srcOrd="2" destOrd="0" presId="urn:microsoft.com/office/officeart/2018/2/layout/IconCircleList"/>
    <dgm:cxn modelId="{A0E39640-AF4E-4B90-AB07-3C7F170C82EE}" type="presParOf" srcId="{6085B619-F725-4BD3-86B8-1D49DD14C0E1}" destId="{33C9A86A-A02B-4369-88E0-1E1492C243C7}" srcOrd="3" destOrd="0" presId="urn:microsoft.com/office/officeart/2018/2/layout/IconCircleList"/>
    <dgm:cxn modelId="{60173A47-AF11-4A0A-91C3-82087AC08747}" type="presParOf" srcId="{149EFD10-6B01-4364-86D0-B2178AC80EAE}" destId="{41145592-239F-4812-B667-625F16CA1B36}" srcOrd="9" destOrd="0" presId="urn:microsoft.com/office/officeart/2018/2/layout/IconCircleList"/>
    <dgm:cxn modelId="{7DB03E29-59C0-4CB6-9E7F-D37227C20B73}" type="presParOf" srcId="{149EFD10-6B01-4364-86D0-B2178AC80EAE}" destId="{2E0A89A2-F371-488B-8C21-4870BE61A562}" srcOrd="10" destOrd="0" presId="urn:microsoft.com/office/officeart/2018/2/layout/IconCircleList"/>
    <dgm:cxn modelId="{A34C65D1-6AD5-41AB-82B4-BC7D26757318}" type="presParOf" srcId="{2E0A89A2-F371-488B-8C21-4870BE61A562}" destId="{F4879C73-6E04-41E6-9865-5A806B555A39}" srcOrd="0" destOrd="0" presId="urn:microsoft.com/office/officeart/2018/2/layout/IconCircleList"/>
    <dgm:cxn modelId="{1954B25E-B50A-450A-81B4-785A405272A4}" type="presParOf" srcId="{2E0A89A2-F371-488B-8C21-4870BE61A562}" destId="{47FE95F6-70B4-466F-80C0-EF5F08795A81}" srcOrd="1" destOrd="0" presId="urn:microsoft.com/office/officeart/2018/2/layout/IconCircleList"/>
    <dgm:cxn modelId="{7611E44E-B4F6-4D63-B8AD-BE0C3E495008}" type="presParOf" srcId="{2E0A89A2-F371-488B-8C21-4870BE61A562}" destId="{25D3C08A-9A25-4CA4-914B-8C8BDA9EC887}" srcOrd="2" destOrd="0" presId="urn:microsoft.com/office/officeart/2018/2/layout/IconCircleList"/>
    <dgm:cxn modelId="{F174209B-094D-4AD3-B083-3F74F74739EB}" type="presParOf" srcId="{2E0A89A2-F371-488B-8C21-4870BE61A562}" destId="{2B412539-35A1-4F25-8CAC-102205F487F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79A68-E96D-4134-B6D4-026E81818A96}">
      <dsp:nvSpPr>
        <dsp:cNvPr id="0" name=""/>
        <dsp:cNvSpPr/>
      </dsp:nvSpPr>
      <dsp:spPr>
        <a:xfrm>
          <a:off x="1546750" y="8231"/>
          <a:ext cx="1083474" cy="108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2DC88-7833-4E82-8839-8D44DC5F172E}">
      <dsp:nvSpPr>
        <dsp:cNvPr id="0" name=""/>
        <dsp:cNvSpPr/>
      </dsp:nvSpPr>
      <dsp:spPr>
        <a:xfrm>
          <a:off x="1774280" y="235760"/>
          <a:ext cx="628414" cy="6284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28623-9E48-41DD-B385-166524105F9B}">
      <dsp:nvSpPr>
        <dsp:cNvPr id="0" name=""/>
        <dsp:cNvSpPr/>
      </dsp:nvSpPr>
      <dsp:spPr>
        <a:xfrm>
          <a:off x="2862397" y="8231"/>
          <a:ext cx="2553902" cy="1083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Simpler and cheaper than many liquid systems</a:t>
          </a:r>
        </a:p>
      </dsp:txBody>
      <dsp:txXfrm>
        <a:off x="2862397" y="8231"/>
        <a:ext cx="2553902" cy="1083474"/>
      </dsp:txXfrm>
    </dsp:sp>
    <dsp:sp modelId="{F8144A5F-40A4-41F5-A070-DBCF924AF0CB}">
      <dsp:nvSpPr>
        <dsp:cNvPr id="0" name=""/>
        <dsp:cNvSpPr/>
      </dsp:nvSpPr>
      <dsp:spPr>
        <a:xfrm>
          <a:off x="5861299" y="8231"/>
          <a:ext cx="1083474" cy="108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5A65D-74B5-4430-A6AF-444DA1237717}">
      <dsp:nvSpPr>
        <dsp:cNvPr id="0" name=""/>
        <dsp:cNvSpPr/>
      </dsp:nvSpPr>
      <dsp:spPr>
        <a:xfrm>
          <a:off x="6088828" y="235760"/>
          <a:ext cx="628414" cy="6284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8E454-04D8-472A-8BC6-2527166966D4}">
      <dsp:nvSpPr>
        <dsp:cNvPr id="0" name=""/>
        <dsp:cNvSpPr/>
      </dsp:nvSpPr>
      <dsp:spPr>
        <a:xfrm>
          <a:off x="7176946" y="8231"/>
          <a:ext cx="2553902" cy="1083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Safety benefits due to non-reactive storage</a:t>
          </a:r>
        </a:p>
      </dsp:txBody>
      <dsp:txXfrm>
        <a:off x="7176946" y="8231"/>
        <a:ext cx="2553902" cy="1083474"/>
      </dsp:txXfrm>
    </dsp:sp>
    <dsp:sp modelId="{008E0186-E805-419F-8742-D276BA3BD053}">
      <dsp:nvSpPr>
        <dsp:cNvPr id="0" name=""/>
        <dsp:cNvSpPr/>
      </dsp:nvSpPr>
      <dsp:spPr>
        <a:xfrm>
          <a:off x="1546750" y="1933175"/>
          <a:ext cx="1083474" cy="108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E2DD3-FC63-4129-B1E4-8E9A01BB7814}">
      <dsp:nvSpPr>
        <dsp:cNvPr id="0" name=""/>
        <dsp:cNvSpPr/>
      </dsp:nvSpPr>
      <dsp:spPr>
        <a:xfrm>
          <a:off x="1774280" y="2160705"/>
          <a:ext cx="628414" cy="6284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89CD9-68D6-4553-8FE1-F4A3E7580A82}">
      <dsp:nvSpPr>
        <dsp:cNvPr id="0" name=""/>
        <dsp:cNvSpPr/>
      </dsp:nvSpPr>
      <dsp:spPr>
        <a:xfrm>
          <a:off x="2862397" y="1933175"/>
          <a:ext cx="2553902" cy="1083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Throttling and restart capabilities</a:t>
          </a:r>
        </a:p>
      </dsp:txBody>
      <dsp:txXfrm>
        <a:off x="2862397" y="1933175"/>
        <a:ext cx="2553902" cy="1083474"/>
      </dsp:txXfrm>
    </dsp:sp>
    <dsp:sp modelId="{A0F1A027-C09E-4B3A-BCEA-981047CF8803}">
      <dsp:nvSpPr>
        <dsp:cNvPr id="0" name=""/>
        <dsp:cNvSpPr/>
      </dsp:nvSpPr>
      <dsp:spPr>
        <a:xfrm>
          <a:off x="5861299" y="1933175"/>
          <a:ext cx="1083474" cy="108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37059-6631-4F68-A31A-C9AABC27E897}">
      <dsp:nvSpPr>
        <dsp:cNvPr id="0" name=""/>
        <dsp:cNvSpPr/>
      </dsp:nvSpPr>
      <dsp:spPr>
        <a:xfrm>
          <a:off x="6088828" y="2160705"/>
          <a:ext cx="628414" cy="6284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CC310-2FE0-40F7-90A1-F221F9C6D7D1}">
      <dsp:nvSpPr>
        <dsp:cNvPr id="0" name=""/>
        <dsp:cNvSpPr/>
      </dsp:nvSpPr>
      <dsp:spPr>
        <a:xfrm>
          <a:off x="7176946" y="1933175"/>
          <a:ext cx="2553902" cy="1083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Applications in research, STEM, and interplanetary missions</a:t>
          </a:r>
          <a:endParaRPr lang="en-US" sz="2200" kern="1200" dirty="0"/>
        </a:p>
      </dsp:txBody>
      <dsp:txXfrm>
        <a:off x="7176946" y="1933175"/>
        <a:ext cx="2553902" cy="1083474"/>
      </dsp:txXfrm>
    </dsp:sp>
    <dsp:sp modelId="{B4835FC0-89AE-4BF6-A4FC-FCEE65F25E4E}">
      <dsp:nvSpPr>
        <dsp:cNvPr id="0" name=""/>
        <dsp:cNvSpPr/>
      </dsp:nvSpPr>
      <dsp:spPr>
        <a:xfrm>
          <a:off x="1546750" y="3858119"/>
          <a:ext cx="1083474" cy="108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C4B9-5ED8-49A5-92C1-DF5005564242}">
      <dsp:nvSpPr>
        <dsp:cNvPr id="0" name=""/>
        <dsp:cNvSpPr/>
      </dsp:nvSpPr>
      <dsp:spPr>
        <a:xfrm>
          <a:off x="1774280" y="4085649"/>
          <a:ext cx="628414" cy="6284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9A86A-A02B-4369-88E0-1E1492C243C7}">
      <dsp:nvSpPr>
        <dsp:cNvPr id="0" name=""/>
        <dsp:cNvSpPr/>
      </dsp:nvSpPr>
      <dsp:spPr>
        <a:xfrm>
          <a:off x="2862397" y="3858119"/>
          <a:ext cx="2553902" cy="1083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Higher specific impulse than solids</a:t>
          </a:r>
        </a:p>
      </dsp:txBody>
      <dsp:txXfrm>
        <a:off x="2862397" y="3858119"/>
        <a:ext cx="2553902" cy="1083474"/>
      </dsp:txXfrm>
    </dsp:sp>
    <dsp:sp modelId="{F4879C73-6E04-41E6-9865-5A806B555A39}">
      <dsp:nvSpPr>
        <dsp:cNvPr id="0" name=""/>
        <dsp:cNvSpPr/>
      </dsp:nvSpPr>
      <dsp:spPr>
        <a:xfrm>
          <a:off x="5861299" y="3858119"/>
          <a:ext cx="1083474" cy="108347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E95F6-70B4-466F-80C0-EF5F08795A81}">
      <dsp:nvSpPr>
        <dsp:cNvPr id="0" name=""/>
        <dsp:cNvSpPr/>
      </dsp:nvSpPr>
      <dsp:spPr>
        <a:xfrm>
          <a:off x="6088828" y="4085649"/>
          <a:ext cx="628414" cy="6284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12539-35A1-4F25-8CAC-102205F487FD}">
      <dsp:nvSpPr>
        <dsp:cNvPr id="0" name=""/>
        <dsp:cNvSpPr/>
      </dsp:nvSpPr>
      <dsp:spPr>
        <a:xfrm>
          <a:off x="7176946" y="3858119"/>
          <a:ext cx="2553902" cy="1083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Ease in manufacturing</a:t>
          </a:r>
        </a:p>
      </dsp:txBody>
      <dsp:txXfrm>
        <a:off x="7176946" y="3858119"/>
        <a:ext cx="2553902" cy="1083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4ECE8-0616-472F-9B79-8EA30D4501F2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120E3-5CC6-42DC-B40F-E488418A3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6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AD269CBE-72FF-475D-8EE1-33AAC3FE5997}" type="datetimeFigureOut">
              <a:rPr lang="en-US"/>
              <a:pPr>
                <a:defRPr/>
              </a:pPr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38F0FE2A-5794-4EC2-A8B7-D2AA565C4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9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2B348-50B1-4FB8-B706-FCCA1F523E5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lab</a:t>
            </a:r>
            <a:br>
              <a:rPr lang="en-US" dirty="0"/>
            </a:br>
            <a:r>
              <a:rPr lang="en-US" dirty="0"/>
              <a:t>A cross-section</a:t>
            </a:r>
            <a:r>
              <a:rPr lang="en-US" baseline="0" dirty="0"/>
              <a:t> of focus areas of research.</a:t>
            </a:r>
          </a:p>
          <a:p>
            <a:endParaRPr lang="en-US" baseline="0" dirty="0"/>
          </a:p>
          <a:p>
            <a:r>
              <a:rPr lang="en-US" baseline="0" dirty="0"/>
              <a:t>Make concise</a:t>
            </a:r>
          </a:p>
        </p:txBody>
      </p:sp>
    </p:spTree>
    <p:extLst>
      <p:ext uri="{BB962C8B-B14F-4D97-AF65-F5344CB8AC3E}">
        <p14:creationId xmlns:p14="http://schemas.microsoft.com/office/powerpoint/2010/main" val="166674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=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=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=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98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important to notice that the equilibrium point shifts outward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more vortices the higher the regression rate – continuous ring of vorticity</a:t>
            </a:r>
          </a:p>
          <a:p>
            <a:endParaRPr lang="en-US" dirty="0"/>
          </a:p>
          <a:p>
            <a:r>
              <a:rPr lang="en-US" dirty="0"/>
              <a:t>ADD RADIUS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71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Tri-cone fluid drill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9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Evolution of vortex decay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1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Vigorous premixed flame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06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Achilles Heel</a:t>
            </a:r>
          </a:p>
          <a:p>
            <a:endParaRPr lang="en-US" dirty="0"/>
          </a:p>
          <a:p>
            <a:r>
              <a:rPr lang="en-US" dirty="0"/>
              <a:t>Diffusion balance Oxidizer diffusion balance</a:t>
            </a:r>
          </a:p>
          <a:p>
            <a:r>
              <a:rPr lang="en-US" dirty="0"/>
              <a:t>Solids - &gt; fuel and oxidizer together, premixed</a:t>
            </a:r>
          </a:p>
          <a:p>
            <a:r>
              <a:rPr lang="en-US" dirty="0"/>
              <a:t>Liquids -&gt; injector mixes</a:t>
            </a:r>
          </a:p>
          <a:p>
            <a:r>
              <a:rPr lang="en-US" dirty="0"/>
              <a:t>Hybrid -&gt; Inert Similar to a candle Diffusion limited flame -&gt; not large regression rates -&gt; low Mass Flux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4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8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A1674-0E8B-4ED5-95F1-28787721703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08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Mathematical model</a:t>
            </a:r>
          </a:p>
          <a:p>
            <a:endParaRPr lang="en-US" dirty="0"/>
          </a:p>
          <a:p>
            <a:r>
              <a:rPr lang="en-US" dirty="0"/>
              <a:t>Don’t just have figures or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44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empty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88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Obtain formulation for an arbitrary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did we do?</a:t>
            </a:r>
          </a:p>
          <a:p>
            <a:r>
              <a:rPr lang="en-US" dirty="0"/>
              <a:t>Use CFD to verify the potential theory programed into </a:t>
            </a:r>
            <a:r>
              <a:rPr lang="en-US" dirty="0" err="1"/>
              <a:t>matlab</a:t>
            </a:r>
            <a:endParaRPr lang="en-US" dirty="0"/>
          </a:p>
          <a:p>
            <a:endParaRPr lang="en-US" dirty="0"/>
          </a:p>
          <a:p>
            <a:r>
              <a:rPr lang="en-US" dirty="0"/>
              <a:t>Have Consistent title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F0FE2A-5794-4EC2-A8B7-D2AA565C4BE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4"/>
            <a:ext cx="11430000" cy="1470025"/>
          </a:xfrm>
        </p:spPr>
        <p:txBody>
          <a:bodyPr>
            <a:normAutofit/>
          </a:bodyPr>
          <a:lstStyle>
            <a:lvl1pPr algn="ctr">
              <a:defRPr sz="3200" b="1" cap="none" baseline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90800"/>
            <a:ext cx="11430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09600" y="4267200"/>
            <a:ext cx="114300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09600" y="5410200"/>
            <a:ext cx="114300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3657600"/>
            <a:ext cx="11430000" cy="5334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6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30000" cy="411162"/>
          </a:xfrm>
        </p:spPr>
        <p:txBody>
          <a:bodyPr>
            <a:noAutofit/>
          </a:bodyPr>
          <a:lstStyle>
            <a:lvl1pPr algn="ctr">
              <a:defRPr sz="3200" b="1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14300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/>
            </a:lvl1pPr>
            <a:lvl2pPr marL="914400" indent="-457200">
              <a:buFont typeface="+mj-lt"/>
              <a:buAutoNum type="alphaUcPeriod"/>
              <a:defRPr sz="2400"/>
            </a:lvl2pPr>
            <a:lvl3pPr marL="1428750" indent="-514350">
              <a:buFont typeface="+mj-lt"/>
              <a:buAutoNum type="romanLcPeriod"/>
              <a:defRPr sz="2000"/>
            </a:lvl3pPr>
            <a:lvl4pPr>
              <a:buFont typeface="Garamond" pitchFamily="18" charset="0"/>
              <a:buChar char="−"/>
              <a:defRPr sz="1800"/>
            </a:lvl4pPr>
            <a:lvl5pPr>
              <a:buFontTx/>
              <a:buBlip>
                <a:blip r:embed="rId2"/>
              </a:buBlip>
              <a:defRPr sz="1800"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1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30000" cy="411162"/>
          </a:xfrm>
        </p:spPr>
        <p:txBody>
          <a:bodyPr>
            <a:noAutofit/>
          </a:bodyPr>
          <a:lstStyle>
            <a:lvl1pPr algn="ctr">
              <a:defRPr sz="3200" b="1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7048"/>
            <a:ext cx="11430000" cy="4949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2800"/>
            </a:lvl1pPr>
            <a:lvl2pPr>
              <a:buFont typeface="Garamond" pitchFamily="18" charset="0"/>
              <a:buChar char="−"/>
              <a:defRPr sz="2400"/>
            </a:lvl2pPr>
            <a:lvl3pPr>
              <a:buFontTx/>
              <a:buBlip>
                <a:blip r:embed="rId2"/>
              </a:buBlip>
              <a:defRPr sz="2000"/>
            </a:lvl3pPr>
            <a:lvl4pPr>
              <a:buFont typeface="Garamond" pitchFamily="18" charset="0"/>
              <a:buChar char="−"/>
              <a:defRPr sz="1800"/>
            </a:lvl4pPr>
            <a:lvl5pPr>
              <a:buFontTx/>
              <a:buBlip>
                <a:blip r:embed="rId2"/>
              </a:buBlip>
              <a:defRPr sz="1800"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11200" y="914400"/>
            <a:ext cx="11277600" cy="533400"/>
          </a:xfrm>
          <a:prstGeom prst="rect">
            <a:avLst/>
          </a:prstGeom>
        </p:spPr>
        <p:txBody>
          <a:bodyPr/>
          <a:lstStyle>
            <a:lvl1pPr>
              <a:buNone/>
              <a:defRPr b="0"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2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85800"/>
            <a:ext cx="1147233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914400"/>
            <a:ext cx="11430000" cy="56388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spcBef>
                <a:spcPts val="0"/>
              </a:spcBef>
              <a:buFont typeface="+mj-lt"/>
              <a:buAutoNum type="arabicPeriod"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30000" cy="411162"/>
          </a:xfrm>
        </p:spPr>
        <p:txBody>
          <a:bodyPr/>
          <a:lstStyle>
            <a:lvl1pPr algn="ctr">
              <a:defRPr b="1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39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30000" cy="411162"/>
          </a:xfrm>
        </p:spPr>
        <p:txBody>
          <a:bodyPr/>
          <a:lstStyle>
            <a:lvl1pPr algn="ctr">
              <a:defRPr b="1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53200"/>
            <a:ext cx="10769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All rights reserved. No part of this publication may be reproduced, distributed, or transmitted, unless for course participation, in any form or by any means, or stored in a database or retrieval system, without the prior written permission of the Publisher and/or Author. Contact the American Institute of Aeronautics and Astronautics, Professional Development Programs, Suite 500, 1801 Alexander Bell Drive, Reston, VA 20191-4344</a:t>
            </a:r>
          </a:p>
        </p:txBody>
      </p:sp>
    </p:spTree>
    <p:extLst>
      <p:ext uri="{BB962C8B-B14F-4D97-AF65-F5344CB8AC3E}">
        <p14:creationId xmlns:p14="http://schemas.microsoft.com/office/powerpoint/2010/main" val="9424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5750EB-58C6-4476-8EE0-F3A5249C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>
            <a:noAutofit/>
          </a:bodyPr>
          <a:lstStyle>
            <a:lvl1pPr algn="ctr">
              <a:defRPr sz="3200" b="0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01CD62-6336-4C35-B112-149AE9CD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066800"/>
            <a:ext cx="112776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2800"/>
            </a:lvl1pPr>
            <a:lvl2pPr>
              <a:buFont typeface="Garamond" pitchFamily="18" charset="0"/>
              <a:buChar char="−"/>
              <a:defRPr sz="2400"/>
            </a:lvl2pPr>
            <a:lvl3pPr>
              <a:buFontTx/>
              <a:buBlip>
                <a:blip r:embed="rId2"/>
              </a:buBlip>
              <a:defRPr sz="2000"/>
            </a:lvl3pPr>
            <a:lvl4pPr>
              <a:buFont typeface="Garamond" pitchFamily="18" charset="0"/>
              <a:buChar char="−"/>
              <a:defRPr sz="1800"/>
            </a:lvl4pPr>
            <a:lvl5pPr>
              <a:buFontTx/>
              <a:buBlip>
                <a:blip r:embed="rId2"/>
              </a:buBlip>
              <a:defRPr sz="1800"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8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>
            <a:noAutofit/>
          </a:bodyPr>
          <a:lstStyle>
            <a:lvl1pPr algn="ctr">
              <a:defRPr sz="3200"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066800"/>
            <a:ext cx="11277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/>
            </a:lvl1pPr>
            <a:lvl2pPr marL="914400" indent="-457200">
              <a:buFont typeface="+mj-lt"/>
              <a:buAutoNum type="alphaUcPeriod"/>
              <a:defRPr sz="2400"/>
            </a:lvl2pPr>
            <a:lvl3pPr marL="1428750" indent="-514350">
              <a:buFont typeface="+mj-lt"/>
              <a:buAutoNum type="romanLcPeriod"/>
              <a:defRPr sz="2000"/>
            </a:lvl3pPr>
            <a:lvl4pPr>
              <a:buFont typeface="Garamond" pitchFamily="18" charset="0"/>
              <a:buChar char="−"/>
              <a:defRPr sz="1800"/>
            </a:lvl4pPr>
            <a:lvl5pPr>
              <a:buFontTx/>
              <a:buBlip>
                <a:blip r:embed="rId2"/>
              </a:buBlip>
              <a:defRPr sz="1800"/>
            </a:lvl5pPr>
            <a:lvl6pPr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30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>
            <a:noAutofit/>
          </a:bodyPr>
          <a:lstStyle>
            <a:lvl1pPr algn="ctr">
              <a:defRPr sz="3200"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27048"/>
            <a:ext cx="11277600" cy="4949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2800"/>
            </a:lvl1pPr>
            <a:lvl2pPr>
              <a:buFont typeface="Garamond" pitchFamily="18" charset="0"/>
              <a:buChar char="−"/>
              <a:defRPr sz="2400"/>
            </a:lvl2pPr>
            <a:lvl3pPr>
              <a:buFontTx/>
              <a:buBlip>
                <a:blip r:embed="rId2"/>
              </a:buBlip>
              <a:defRPr sz="2000"/>
            </a:lvl3pPr>
            <a:lvl4pPr>
              <a:buFont typeface="Garamond" pitchFamily="18" charset="0"/>
              <a:buChar char="−"/>
              <a:defRPr sz="1800"/>
            </a:lvl4pPr>
            <a:lvl5pPr>
              <a:buFontTx/>
              <a:buBlip>
                <a:blip r:embed="rId2"/>
              </a:buBlip>
              <a:defRPr sz="1800"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11200" y="914400"/>
            <a:ext cx="11277600" cy="533400"/>
          </a:xfrm>
          <a:prstGeom prst="rect">
            <a:avLst/>
          </a:prstGeom>
        </p:spPr>
        <p:txBody>
          <a:bodyPr/>
          <a:lstStyle>
            <a:lvl1pPr>
              <a:buNone/>
              <a:defRPr b="0"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85800"/>
            <a:ext cx="1147233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7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1200" y="914400"/>
            <a:ext cx="11277600" cy="56388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>
              <a:spcBef>
                <a:spcPts val="0"/>
              </a:spcBef>
              <a:buFont typeface="+mj-lt"/>
              <a:buAutoNum type="arabicPeriod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>
            <a:lvl1pPr algn="ctr">
              <a:defRPr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6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430000" cy="411162"/>
          </a:xfrm>
        </p:spPr>
        <p:txBody>
          <a:bodyPr/>
          <a:lstStyle>
            <a:lvl1pPr algn="ctr">
              <a:defRPr b="1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" y="6553200"/>
            <a:ext cx="107696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All rights reserved. No part of this publication may be reproduced, distributed, or transmitted, unless for course participation, in any form or by any means, or stored in a database or retrieval system, without the prior written permission of the Publisher and/or Author. Contact the American Institute of Aeronautics and Astronautics, Professional Development Programs, Suite 500, 1801 Alexander Bell Drive, Reston, VA 20191-4344</a:t>
            </a:r>
          </a:p>
        </p:txBody>
      </p:sp>
    </p:spTree>
    <p:extLst>
      <p:ext uri="{BB962C8B-B14F-4D97-AF65-F5344CB8AC3E}">
        <p14:creationId xmlns:p14="http://schemas.microsoft.com/office/powerpoint/2010/main" val="5526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4"/>
            <a:ext cx="11430000" cy="1470025"/>
          </a:xfrm>
        </p:spPr>
        <p:txBody>
          <a:bodyPr>
            <a:normAutofit/>
          </a:bodyPr>
          <a:lstStyle>
            <a:lvl1pPr algn="ctr">
              <a:defRPr sz="3200" b="1" cap="none" baseline="0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90800"/>
            <a:ext cx="11430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09600" y="4267200"/>
            <a:ext cx="114300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09600" y="5410200"/>
            <a:ext cx="114300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2400" i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3657600"/>
            <a:ext cx="11430000" cy="5334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5750EB-58C6-4476-8EE0-F3A5249C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>
            <a:noAutofit/>
          </a:bodyPr>
          <a:lstStyle>
            <a:lvl1pPr algn="ctr">
              <a:defRPr sz="3200" b="1"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01CD62-6336-4C35-B112-149AE9CD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066800"/>
            <a:ext cx="112776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2800"/>
            </a:lvl1pPr>
            <a:lvl2pPr>
              <a:buFont typeface="Garamond" pitchFamily="18" charset="0"/>
              <a:buChar char="−"/>
              <a:defRPr sz="2400"/>
            </a:lvl2pPr>
            <a:lvl3pPr>
              <a:buFontTx/>
              <a:buBlip>
                <a:blip r:embed="rId2"/>
              </a:buBlip>
              <a:defRPr sz="2000"/>
            </a:lvl3pPr>
            <a:lvl4pPr>
              <a:buFont typeface="Garamond" pitchFamily="18" charset="0"/>
              <a:buChar char="−"/>
              <a:defRPr sz="1800"/>
            </a:lvl4pPr>
            <a:lvl5pPr>
              <a:buFontTx/>
              <a:buBlip>
                <a:blip r:embed="rId2"/>
              </a:buBlip>
              <a:defRPr sz="1800"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6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52401"/>
            <a:ext cx="11435283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3503ED-63A9-446B-8AC9-5BDEA2430A8D}"/>
              </a:ext>
            </a:extLst>
          </p:cNvPr>
          <p:cNvSpPr/>
          <p:nvPr userDrawn="1"/>
        </p:nvSpPr>
        <p:spPr>
          <a:xfrm>
            <a:off x="0" y="0"/>
            <a:ext cx="452834" cy="68580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0000">
                <a:srgbClr val="002060">
                  <a:alpha val="95000"/>
                </a:srgbClr>
              </a:gs>
              <a:gs pos="100000">
                <a:srgbClr val="002060">
                  <a:alpha val="7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A34500-8833-42A9-A81C-5D7C76260F97}"/>
              </a:ext>
            </a:extLst>
          </p:cNvPr>
          <p:cNvSpPr/>
          <p:nvPr userDrawn="1"/>
        </p:nvSpPr>
        <p:spPr>
          <a:xfrm>
            <a:off x="609600" y="838200"/>
            <a:ext cx="11435283" cy="54864"/>
          </a:xfrm>
          <a:prstGeom prst="rect">
            <a:avLst/>
          </a:prstGeom>
          <a:solidFill>
            <a:srgbClr val="CC66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13989-E539-4D1E-9C30-A8BE5A5B5095}"/>
              </a:ext>
            </a:extLst>
          </p:cNvPr>
          <p:cNvSpPr txBox="1"/>
          <p:nvPr userDrawn="1"/>
        </p:nvSpPr>
        <p:spPr>
          <a:xfrm rot="16200000">
            <a:off x="-3211172" y="3244335"/>
            <a:ext cx="685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 Vortex Hybrid Rockets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11489741" y="6440578"/>
            <a:ext cx="706323" cy="41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300"/>
              </a:spcBef>
            </a:pPr>
            <a:fld id="{8B4FB151-0DF0-4A7A-BFD5-FC6AEC965759}" type="slidenum">
              <a:rPr lang="en-US" altLang="en-US" sz="1600">
                <a:solidFill>
                  <a:srgbClr val="0324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lnSpc>
                  <a:spcPct val="150000"/>
                </a:lnSpc>
                <a:spcBef>
                  <a:spcPts val="300"/>
                </a:spcBef>
              </a:pPr>
              <a:t>‹#›</a:t>
            </a:fld>
            <a:endParaRPr lang="en-US" altLang="en-US" sz="1600" dirty="0">
              <a:solidFill>
                <a:srgbClr val="0324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6" r:id="rId3"/>
    <p:sldLayoutId id="2147483707" r:id="rId4"/>
    <p:sldLayoutId id="2147483709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0324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0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9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52401"/>
            <a:ext cx="11435283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3503ED-63A9-446B-8AC9-5BDEA2430A8D}"/>
              </a:ext>
            </a:extLst>
          </p:cNvPr>
          <p:cNvSpPr/>
          <p:nvPr userDrawn="1"/>
        </p:nvSpPr>
        <p:spPr>
          <a:xfrm>
            <a:off x="0" y="0"/>
            <a:ext cx="452834" cy="68580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0000">
                <a:srgbClr val="002060">
                  <a:alpha val="95000"/>
                </a:srgbClr>
              </a:gs>
              <a:gs pos="100000">
                <a:srgbClr val="002060">
                  <a:alpha val="7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A34500-8833-42A9-A81C-5D7C76260F97}"/>
              </a:ext>
            </a:extLst>
          </p:cNvPr>
          <p:cNvSpPr/>
          <p:nvPr userDrawn="1"/>
        </p:nvSpPr>
        <p:spPr>
          <a:xfrm>
            <a:off x="609600" y="838200"/>
            <a:ext cx="11435283" cy="54864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0000">
                <a:srgbClr val="002060">
                  <a:alpha val="95000"/>
                </a:srgbClr>
              </a:gs>
              <a:gs pos="100000">
                <a:srgbClr val="002060">
                  <a:alpha val="7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13989-E539-4D1E-9C30-A8BE5A5B5095}"/>
              </a:ext>
            </a:extLst>
          </p:cNvPr>
          <p:cNvSpPr txBox="1"/>
          <p:nvPr userDrawn="1"/>
        </p:nvSpPr>
        <p:spPr>
          <a:xfrm rot="16200000">
            <a:off x="-3232667" y="3244335"/>
            <a:ext cx="685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Bef>
                <a:spcPts val="600"/>
              </a:spcBef>
              <a:spcAft>
                <a:spcPts val="600"/>
              </a:spcAft>
              <a:defRPr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Technical Focus Areas &amp; Team Highlights</a:t>
            </a:r>
          </a:p>
        </p:txBody>
      </p:sp>
    </p:spTree>
    <p:extLst>
      <p:ext uri="{BB962C8B-B14F-4D97-AF65-F5344CB8AC3E}">
        <p14:creationId xmlns:p14="http://schemas.microsoft.com/office/powerpoint/2010/main" val="6642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03244D"/>
          </a:solidFill>
          <a:latin typeface="+mj-lt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1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1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0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if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jpeg"/><Relationship Id="rId18" Type="http://schemas.openxmlformats.org/officeDocument/2006/relationships/image" Target="../media/image20.gif"/><Relationship Id="rId26" Type="http://schemas.microsoft.com/office/2007/relationships/hdphoto" Target="../media/hdphoto3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gif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5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29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28" Type="http://schemas.openxmlformats.org/officeDocument/2006/relationships/image" Target="../media/image3.png"/><Relationship Id="rId10" Type="http://schemas.openxmlformats.org/officeDocument/2006/relationships/image" Target="../media/image12.jpeg"/><Relationship Id="rId19" Type="http://schemas.openxmlformats.org/officeDocument/2006/relationships/image" Target="../media/image21.gif"/><Relationship Id="rId31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jpeg"/><Relationship Id="rId27" Type="http://schemas.openxmlformats.org/officeDocument/2006/relationships/image" Target="../media/image5.png"/><Relationship Id="rId30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4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t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jpe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6ED3F-379D-4C84-B611-D92E838C0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957064"/>
            <a:ext cx="11430001" cy="12749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On the Multipole Vortex (</a:t>
            </a:r>
            <a:r>
              <a:rPr lang="en-US" sz="2800" dirty="0" err="1">
                <a:latin typeface="+mj-lt"/>
              </a:rPr>
              <a:t>MpV</a:t>
            </a:r>
            <a:r>
              <a:rPr lang="en-US" sz="2800" dirty="0">
                <a:latin typeface="+mj-lt"/>
              </a:rPr>
              <a:t>) Motion in a Circular-Port Hybrid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Rocket Engine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DAD25B-D964-E0D3-A416-FF245DF2138C}"/>
              </a:ext>
            </a:extLst>
          </p:cNvPr>
          <p:cNvGrpSpPr/>
          <p:nvPr/>
        </p:nvGrpSpPr>
        <p:grpSpPr>
          <a:xfrm>
            <a:off x="8839200" y="7904"/>
            <a:ext cx="3325760" cy="808757"/>
            <a:chOff x="7342240" y="774"/>
            <a:chExt cx="3325760" cy="8087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290E37-182C-439C-A04A-C224813E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240" y="27339"/>
              <a:ext cx="887361" cy="782192"/>
            </a:xfrm>
            <a:prstGeom prst="rect">
              <a:avLst/>
            </a:prstGeom>
          </p:spPr>
        </p:pic>
        <p:pic>
          <p:nvPicPr>
            <p:cNvPr id="1026" name="Picture 2" descr="1206 View Abstract / View Presentation Measurement of ATP Hydrolysis Rates  in the In Vivo Heart at 7T Adil Bashir1, Jianyi Zhang2, and Thomas S Denney3  1Department of Electrical and Computer Engineering, Auburn University,  Auburn, AL, United ...">
              <a:extLst>
                <a:ext uri="{FF2B5EF4-FFF2-40B4-BE49-F238E27FC236}">
                  <a16:creationId xmlns:a16="http://schemas.microsoft.com/office/drawing/2014/main" id="{F872C7B6-E0F6-4451-BC27-8EFCFA0FCC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9"/>
            <a:stretch/>
          </p:blipFill>
          <p:spPr bwMode="auto">
            <a:xfrm>
              <a:off x="8229600" y="774"/>
              <a:ext cx="2438400" cy="807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2052F431-0D0D-59F6-8BB1-BB494105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75" y="14831"/>
            <a:ext cx="2057400" cy="6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619D8CBD-EFBE-A10F-F9BD-50A7BAF59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3" y="2362200"/>
            <a:ext cx="11429997" cy="914400"/>
          </a:xfrm>
        </p:spPr>
        <p:txBody>
          <a:bodyPr>
            <a:normAutofit fontScale="92500" lnSpcReduction="10000"/>
          </a:bodyPr>
          <a:lstStyle/>
          <a:p>
            <a:r>
              <a:rPr lang="en-US" sz="3500" b="1" dirty="0"/>
              <a:t>Mitchell E. Sisk</a:t>
            </a:r>
          </a:p>
          <a:p>
            <a:r>
              <a:rPr lang="en-US" dirty="0"/>
              <a:t>Graduate Research Assistant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03BBE15-687A-5FFD-2915-DAF3835424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3" y="4191000"/>
            <a:ext cx="11429997" cy="609600"/>
          </a:xfrm>
        </p:spPr>
        <p:txBody>
          <a:bodyPr>
            <a:normAutofit/>
          </a:bodyPr>
          <a:lstStyle/>
          <a:p>
            <a:r>
              <a:rPr lang="en-US" sz="3200" b="1" dirty="0"/>
              <a:t>AIAA Student Conference 2025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EBACBC1-AA86-839C-CFB7-25B185AB85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3" y="5638800"/>
            <a:ext cx="11429997" cy="914400"/>
          </a:xfrm>
        </p:spPr>
        <p:txBody>
          <a:bodyPr/>
          <a:lstStyle/>
          <a:p>
            <a:r>
              <a:rPr lang="en-GB" i="0" dirty="0">
                <a:latin typeface="+mj-lt"/>
                <a:cs typeface="Times New Roman" panose="02020603050405020304" pitchFamily="18" charset="0"/>
              </a:rPr>
              <a:t>High Point Marriott Airport, Greensboro, NC</a:t>
            </a:r>
            <a:endParaRPr lang="en-US" i="0" dirty="0">
              <a:latin typeface="+mj-lt"/>
              <a:cs typeface="Times New Roman" panose="02020603050405020304" pitchFamily="18" charset="0"/>
            </a:endParaRPr>
          </a:p>
          <a:p>
            <a:r>
              <a:rPr lang="en-US" i="0" dirty="0">
                <a:latin typeface="+mj-lt"/>
                <a:cs typeface="Times New Roman" panose="02020603050405020304" pitchFamily="18" charset="0"/>
              </a:rPr>
              <a:t>April 3, 2025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05853F3-540C-043A-4FD2-945FEEF16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3" y="3657600"/>
            <a:ext cx="11429997" cy="533400"/>
          </a:xfrm>
        </p:spPr>
        <p:txBody>
          <a:bodyPr/>
          <a:lstStyle/>
          <a:p>
            <a:r>
              <a:rPr lang="en-US" dirty="0"/>
              <a:t>Advisor: Dr. Joe Majdalani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3A4CB-99D4-2408-02AC-9ABB73591F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324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004"/>
            <a:ext cx="1447799" cy="6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C983-F674-0AF9-47C1-DEB43EF2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Milne-Thomson</a:t>
            </a:r>
            <a:r>
              <a:rPr lang="en-US" dirty="0"/>
              <a:t> </a:t>
            </a:r>
            <a:r>
              <a:rPr lang="en-US" b="1" dirty="0"/>
              <a:t>Circle</a:t>
            </a:r>
            <a:r>
              <a:rPr lang="en-US" dirty="0"/>
              <a:t> </a:t>
            </a:r>
            <a:r>
              <a:rPr lang="en-US" b="1" dirty="0"/>
              <a:t>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046A1C-8EDD-8DDB-1D14-AE6BE01DD8D4}"/>
                  </a:ext>
                </a:extLst>
              </p:cNvPr>
              <p:cNvSpPr txBox="1"/>
              <p:nvPr/>
            </p:nvSpPr>
            <p:spPr>
              <a:xfrm>
                <a:off x="3048000" y="100394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046A1C-8EDD-8DDB-1D14-AE6BE01DD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003944"/>
                <a:ext cx="6096000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42D43D-2542-7C73-2E78-CEE6E9496A63}"/>
                  </a:ext>
                </a:extLst>
              </p:cNvPr>
              <p:cNvSpPr txBox="1"/>
              <p:nvPr/>
            </p:nvSpPr>
            <p:spPr>
              <a:xfrm>
                <a:off x="3049480" y="1701177"/>
                <a:ext cx="6094520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42D43D-2542-7C73-2E78-CEE6E9496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480" y="1701177"/>
                <a:ext cx="6094520" cy="612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26A95C-B02E-A67F-BE1B-F3CC8EB1B7F3}"/>
                  </a:ext>
                </a:extLst>
              </p:cNvPr>
              <p:cNvSpPr txBox="1"/>
              <p:nvPr/>
            </p:nvSpPr>
            <p:spPr>
              <a:xfrm>
                <a:off x="3049480" y="2641874"/>
                <a:ext cx="6094520" cy="7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26A95C-B02E-A67F-BE1B-F3CC8EB1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480" y="2641874"/>
                <a:ext cx="6094520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92DDBE-C79B-2F5A-F88E-7CE943F16F4C}"/>
                  </a:ext>
                </a:extLst>
              </p:cNvPr>
              <p:cNvSpPr txBox="1"/>
              <p:nvPr/>
            </p:nvSpPr>
            <p:spPr>
              <a:xfrm>
                <a:off x="3048000" y="3690100"/>
                <a:ext cx="6094520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𝑑𝐹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92DDBE-C79B-2F5A-F88E-7CE943F16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690100"/>
                <a:ext cx="6094520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53225B-0021-DFC4-2E65-07FAD83AFCA3}"/>
                  </a:ext>
                </a:extLst>
              </p:cNvPr>
              <p:cNvSpPr txBox="1"/>
              <p:nvPr/>
            </p:nvSpPr>
            <p:spPr>
              <a:xfrm>
                <a:off x="3048000" y="4512817"/>
                <a:ext cx="6094520" cy="879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53225B-0021-DFC4-2E65-07FAD83AF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512817"/>
                <a:ext cx="6094520" cy="8798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78D01EF-C1EB-CEB5-B417-B41F91860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108" y="5597144"/>
            <a:ext cx="8796304" cy="879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F2BE0-974A-6BF1-6214-C7DBE36EA5A3}"/>
              </a:ext>
            </a:extLst>
          </p:cNvPr>
          <p:cNvSpPr txBox="1"/>
          <p:nvPr/>
        </p:nvSpPr>
        <p:spPr>
          <a:xfrm>
            <a:off x="685800" y="1840193"/>
            <a:ext cx="16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Vortex Strength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E3478F-DAA4-7D46-42F3-EAD8C381787D}"/>
              </a:ext>
            </a:extLst>
          </p:cNvPr>
          <p:cNvSpPr txBox="1"/>
          <p:nvPr/>
        </p:nvSpPr>
        <p:spPr>
          <a:xfrm>
            <a:off x="685800" y="382735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Bulk Flow Velocity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B93CF-595A-BC9F-36B1-9FA753B91E04}"/>
              </a:ext>
            </a:extLst>
          </p:cNvPr>
          <p:cNvSpPr txBox="1"/>
          <p:nvPr/>
        </p:nvSpPr>
        <p:spPr>
          <a:xfrm>
            <a:off x="685800" y="474693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 vortex Complex Potential Function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2ED88F-CC98-FAE6-4204-AF1AA7142382}"/>
              </a:ext>
            </a:extLst>
          </p:cNvPr>
          <p:cNvSpPr txBox="1"/>
          <p:nvPr/>
        </p:nvSpPr>
        <p:spPr>
          <a:xfrm>
            <a:off x="685800" y="566650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 vortex Potential function of a Cylinder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CFECAE-86A1-1485-8855-1CD0D2790C78}"/>
              </a:ext>
            </a:extLst>
          </p:cNvPr>
          <p:cNvSpPr txBox="1"/>
          <p:nvPr/>
        </p:nvSpPr>
        <p:spPr>
          <a:xfrm>
            <a:off x="685800" y="289715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 Potential of a Cylinder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B9A74A-1B58-B620-7D66-9C018F5FB98A}"/>
              </a:ext>
            </a:extLst>
          </p:cNvPr>
          <p:cNvSpPr txBox="1"/>
          <p:nvPr/>
        </p:nvSpPr>
        <p:spPr>
          <a:xfrm>
            <a:off x="685800" y="990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 Potential Function</a:t>
            </a:r>
          </a:p>
        </p:txBody>
      </p:sp>
      <p:pic>
        <p:nvPicPr>
          <p:cNvPr id="4" name="Picture 3" descr="A diagram of a circle with arrows and a circle with arrows&#10;&#10;AI-generated content may be incorrect.">
            <a:extLst>
              <a:ext uri="{FF2B5EF4-FFF2-40B4-BE49-F238E27FC236}">
                <a16:creationId xmlns:a16="http://schemas.microsoft.com/office/drawing/2014/main" id="{58380BF5-EFB4-35C8-4169-9FDC0F4D89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26" r="1" b="14586"/>
          <a:stretch/>
        </p:blipFill>
        <p:spPr>
          <a:xfrm>
            <a:off x="7731480" y="1142902"/>
            <a:ext cx="4335723" cy="3456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9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9A9C-609D-BCC8-12C7-10D1AFB07051}"/>
              </a:ext>
            </a:extLst>
          </p:cNvPr>
          <p:cNvSpPr txBox="1">
            <a:spLocks/>
          </p:cNvSpPr>
          <p:nvPr/>
        </p:nvSpPr>
        <p:spPr>
          <a:xfrm>
            <a:off x="609600" y="914400"/>
            <a:ext cx="11360458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By applying the Circle Theorem to the quadrupole vortex set, we arrive at the following expression for n = 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C5F5712-B353-8C3A-A554-C3BA5F1A1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76D3E5B2-4C5D-9AA7-64F1-90B3170656A2}"/>
                  </a:ext>
                </a:extLst>
              </p:cNvPr>
              <p:cNvSpPr txBox="1"/>
              <p:nvPr/>
            </p:nvSpPr>
            <p:spPr bwMode="auto">
              <a:xfrm>
                <a:off x="2164069" y="2138785"/>
                <a:ext cx="7711462" cy="611674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̄"/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̄"/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Object 4">
                <a:extLst>
                  <a:ext uri="{FF2B5EF4-FFF2-40B4-BE49-F238E27FC236}">
                    <a16:creationId xmlns:a16="http://schemas.microsoft.com/office/drawing/2014/main" id="{76D3E5B2-4C5D-9AA7-64F1-90B317065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4069" y="2138785"/>
                <a:ext cx="7711462" cy="6116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4">
            <a:extLst>
              <a:ext uri="{FF2B5EF4-FFF2-40B4-BE49-F238E27FC236}">
                <a16:creationId xmlns:a16="http://schemas.microsoft.com/office/drawing/2014/main" id="{6B04608C-7349-BB5B-D246-5D13DAB4C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72E83A63-074C-9C6F-D185-69058C6DCF05}"/>
                  </a:ext>
                </a:extLst>
              </p:cNvPr>
              <p:cNvSpPr txBox="1"/>
              <p:nvPr/>
            </p:nvSpPr>
            <p:spPr bwMode="auto">
              <a:xfrm>
                <a:off x="3439370" y="2750459"/>
                <a:ext cx="6836070" cy="590771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̄"/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̄"/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72E83A63-074C-9C6F-D185-69058C6DC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9370" y="2750459"/>
                <a:ext cx="6836070" cy="590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8">
            <a:extLst>
              <a:ext uri="{FF2B5EF4-FFF2-40B4-BE49-F238E27FC236}">
                <a16:creationId xmlns:a16="http://schemas.microsoft.com/office/drawing/2014/main" id="{29E2D91F-4299-9FEC-9B35-B8FBC0B88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7AC890-F2DE-E518-05D6-DC2F71C152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29000"/>
            <a:ext cx="2767306" cy="2862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7F3BEC-C298-E4DE-93F2-BE04ADBDB5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90" y="3534627"/>
            <a:ext cx="2822032" cy="265163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90183C-C543-D22F-5302-8DBC801B4EBC}"/>
              </a:ext>
            </a:extLst>
          </p:cNvPr>
          <p:cNvCxnSpPr>
            <a:stCxn id="9" idx="3"/>
          </p:cNvCxnSpPr>
          <p:nvPr/>
        </p:nvCxnSpPr>
        <p:spPr>
          <a:xfrm flipV="1">
            <a:off x="5129506" y="4860442"/>
            <a:ext cx="1217944" cy="1"/>
          </a:xfrm>
          <a:prstGeom prst="straightConnector1">
            <a:avLst/>
          </a:prstGeom>
          <a:ln w="66675" cap="flat">
            <a:solidFill>
              <a:schemeClr val="accent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>
            <a:extLst>
              <a:ext uri="{FF2B5EF4-FFF2-40B4-BE49-F238E27FC236}">
                <a16:creationId xmlns:a16="http://schemas.microsoft.com/office/drawing/2014/main" id="{BE2488A8-D222-9FCA-D94D-CA255A41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Bounded</a:t>
            </a:r>
            <a:r>
              <a:rPr lang="en-US" dirty="0">
                <a:latin typeface="+mj-lt"/>
              </a:rPr>
              <a:t> </a:t>
            </a:r>
            <a:r>
              <a:rPr lang="en-US" b="1" dirty="0"/>
              <a:t>Complex Potential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2FF594-9DFF-CF76-D00C-BEACE9DA47A2}"/>
                  </a:ext>
                </a:extLst>
              </p:cNvPr>
              <p:cNvSpPr txBox="1"/>
              <p:nvPr/>
            </p:nvSpPr>
            <p:spPr>
              <a:xfrm>
                <a:off x="2889312" y="1768997"/>
                <a:ext cx="6094520" cy="879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𝑑𝐹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acc>
                                </m:den>
                              </m:f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2FF594-9DFF-CF76-D00C-BEACE9DA4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312" y="1768997"/>
                <a:ext cx="6094520" cy="8798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0DDB3C-F950-737B-BC0B-B36EF7426148}"/>
                  </a:ext>
                </a:extLst>
              </p:cNvPr>
              <p:cNvSpPr txBox="1"/>
              <p:nvPr/>
            </p:nvSpPr>
            <p:spPr>
              <a:xfrm>
                <a:off x="762000" y="3581400"/>
                <a:ext cx="10349144" cy="1070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acc>
                                </m:den>
                              </m:f>
                            </m:den>
                          </m:f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0DDB3C-F950-737B-BC0B-B36EF7426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581400"/>
                <a:ext cx="10349144" cy="10708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E91A3855-02DB-AFEA-C9E7-9680B600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Velocity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AECDD-07FB-6F32-8155-6EF4DFE9F9EC}"/>
              </a:ext>
            </a:extLst>
          </p:cNvPr>
          <p:cNvSpPr txBox="1">
            <a:spLocks/>
          </p:cNvSpPr>
          <p:nvPr/>
        </p:nvSpPr>
        <p:spPr>
          <a:xfrm>
            <a:off x="579120" y="914400"/>
            <a:ext cx="109728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 programming purposes, this result is sufficient</a:t>
            </a:r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extract an exact analytical solution, we must separate the real and imaginary parts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Writing the complex variables in modulus-amplitude form allows for the identification of the real part, which is the potential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9B5BD7AC-ACA0-DAA4-06AB-CFD2161E3246}"/>
                  </a:ext>
                </a:extLst>
              </p:cNvPr>
              <p:cNvSpPr txBox="1"/>
              <p:nvPr/>
            </p:nvSpPr>
            <p:spPr bwMode="auto">
              <a:xfrm>
                <a:off x="1249293" y="1531015"/>
                <a:ext cx="9693414" cy="91122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̄"/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̄"/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̄"/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̄"/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r>
                  <a:rPr lang="en-US" sz="2400" dirty="0"/>
                  <a:t>…</a:t>
                </a:r>
              </a:p>
            </p:txBody>
          </p:sp>
        </mc:Choice>
        <mc:Fallback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9B5BD7AC-ACA0-DAA4-06AB-CFD2161E3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9293" y="1531015"/>
                <a:ext cx="9693414" cy="9112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8B3BF043-6061-5238-FE61-10239FA84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-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E743E952-331D-6781-7FFA-91CFD3AD2BDF}"/>
                  </a:ext>
                </a:extLst>
              </p:cNvPr>
              <p:cNvSpPr txBox="1"/>
              <p:nvPr/>
            </p:nvSpPr>
            <p:spPr bwMode="auto">
              <a:xfrm>
                <a:off x="2105819" y="5175250"/>
                <a:ext cx="7980363" cy="116522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tan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  <m:sSup>
                                                    <m:sSup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𝑎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p>
                                                </m:num>
                                                <m:den>
                                                  <m:sSubSup>
                                                    <m:sSubSup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Sup>
                                                    <m:sSubSup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bSup>
                                                </m:den>
                                              </m:f>
                                            </m:e>
                                          </m:d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f>
                                                    <m:f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𝑎</m:t>
                                                          </m:r>
                                                        </m:e>
                                                        <m:sup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2</m:t>
                                                          </m:r>
                                                        </m:sup>
                                                      </m:sSup>
                                                    </m:num>
                                                    <m:den>
                                                      <m:sSubSup>
                                                        <m:sSubSup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Sup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  <m:sup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2</m:t>
                                                          </m:r>
                                                        </m:sup>
                                                      </m:sSubSup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  <m:sSubSup>
                                                        <m:sSubSup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Sup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  <m:sup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2</m:t>
                                                          </m:r>
                                                        </m:sup>
                                                      </m:sSubSup>
                                                    </m:den>
                                                  </m:f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func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tan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nary>
                        </m:e>
                      </m:border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E743E952-331D-6781-7FFA-91CFD3AD2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819" y="5175250"/>
                <a:ext cx="7980363" cy="1165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7D74095B-9D73-0B31-AADC-C49C18AF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Velocity</a:t>
            </a:r>
            <a:r>
              <a:rPr lang="en-US" dirty="0">
                <a:latin typeface="+mj-lt"/>
              </a:rPr>
              <a:t> </a:t>
            </a:r>
            <a:r>
              <a:rPr lang="en-US" b="1" dirty="0"/>
              <a:t>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8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9FE19-F4A9-62E0-2D52-C8D47FBE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784224"/>
            <a:ext cx="11277600" cy="3975352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76C1C-79D0-2463-C571-85C7B93D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/>
              <a:t>CFD vs. Analytical Solutions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66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9ED22-2480-38AE-439D-C3D821225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236" y="1066800"/>
            <a:ext cx="8257529" cy="5181600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990AFB-BE5D-4D80-812D-FDC75354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CFD vs. Analytical Solutions (Quadrupoles)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6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D7F2C-EC6C-7902-F92A-6067C6BC5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66" y="1066800"/>
            <a:ext cx="9500260" cy="54864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B44739-4CE5-DDB7-C967-604A1981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/>
              <a:t>CFD vs. Analytical Solutions - Hexapoles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10FCA-AABF-096D-1487-28EF3870A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96962"/>
            <a:ext cx="9259748" cy="548640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F3B867D-71DC-3ED1-C72D-17DA01598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CFD vs. Analytical Solutions - Octupoles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58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BF97A-8408-ADD9-5C17-9903D690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3B2806-B7EC-346F-A806-927BAA8CABD6}"/>
              </a:ext>
            </a:extLst>
          </p:cNvPr>
          <p:cNvGrpSpPr/>
          <p:nvPr/>
        </p:nvGrpSpPr>
        <p:grpSpPr>
          <a:xfrm>
            <a:off x="4385310" y="1449458"/>
            <a:ext cx="3505200" cy="3501627"/>
            <a:chOff x="4495800" y="1014276"/>
            <a:chExt cx="3505200" cy="3501627"/>
          </a:xfrm>
        </p:grpSpPr>
        <p:pic>
          <p:nvPicPr>
            <p:cNvPr id="2" name="Picture 1" descr="Chart, scatter chart&#10;&#10;Description automatically generated">
              <a:extLst>
                <a:ext uri="{FF2B5EF4-FFF2-40B4-BE49-F238E27FC236}">
                  <a16:creationId xmlns:a16="http://schemas.microsoft.com/office/drawing/2014/main" id="{57312EA6-2909-3EB9-8DB8-1765568DA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998" t="-904" r="2158" b="2485"/>
            <a:stretch/>
          </p:blipFill>
          <p:spPr>
            <a:xfrm>
              <a:off x="4495800" y="1014276"/>
              <a:ext cx="3505200" cy="3501627"/>
            </a:xfrm>
            <a:prstGeom prst="rect">
              <a:avLst/>
            </a:prstGeom>
          </p:spPr>
        </p:pic>
        <p:sp>
          <p:nvSpPr>
            <p:cNvPr id="3" name="Text Box 3">
              <a:extLst>
                <a:ext uri="{FF2B5EF4-FFF2-40B4-BE49-F238E27FC236}">
                  <a16:creationId xmlns:a16="http://schemas.microsoft.com/office/drawing/2014/main" id="{3CAD844C-D806-1787-E782-1576FD44DC5D}"/>
                </a:ext>
              </a:extLst>
            </p:cNvPr>
            <p:cNvSpPr txBox="1"/>
            <p:nvPr/>
          </p:nvSpPr>
          <p:spPr>
            <a:xfrm>
              <a:off x="6945630" y="1259793"/>
              <a:ext cx="1043940" cy="7315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defRPr sz="1200" i="1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x</a:t>
              </a:r>
              <a:r>
                <a:rPr lang="en-US" sz="1200" i="1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/>
                <a:t> = </a:t>
              </a:r>
              <a:r>
                <a:rPr lang="en-US" i="0" dirty="0"/>
                <a:t>0.5</a:t>
              </a:r>
            </a:p>
            <a:p>
              <a:r>
                <a:rPr lang="en-US" dirty="0"/>
                <a:t>y</a:t>
              </a:r>
              <a:r>
                <a:rPr lang="en-US" sz="1200" i="1" baseline="-25000" dirty="0">
                  <a:solidFill>
                    <a:srgbClr val="000000"/>
                  </a:solidFill>
                </a:rPr>
                <a:t>1</a:t>
              </a:r>
              <a:r>
                <a:rPr lang="en-US" dirty="0"/>
                <a:t> = </a:t>
              </a:r>
              <a:r>
                <a:rPr lang="en-US" i="0" dirty="0"/>
                <a:t>0.5</a:t>
              </a:r>
            </a:p>
            <a:p>
              <a:r>
                <a:rPr lang="en-US" dirty="0"/>
                <a:t> </a:t>
              </a: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94B2AF6-A530-CE31-73E4-619EEABA3657}"/>
                </a:ext>
              </a:extLst>
            </p:cNvPr>
            <p:cNvSpPr txBox="1"/>
            <p:nvPr/>
          </p:nvSpPr>
          <p:spPr>
            <a:xfrm>
              <a:off x="4869180" y="1259793"/>
              <a:ext cx="1394460" cy="6400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i="1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12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0.2828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200" i="1" kern="1200" baseline="-250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= 0.2828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440DF7AC-7786-A9FA-610E-EF77537A7E72}"/>
                </a:ext>
              </a:extLst>
            </p:cNvPr>
            <p:cNvSpPr txBox="1"/>
            <p:nvPr/>
          </p:nvSpPr>
          <p:spPr>
            <a:xfrm>
              <a:off x="4865370" y="3382438"/>
              <a:ext cx="1264920" cy="6019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i="1" kern="1200" baseline="-250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= –0.3536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200" i="1" kern="1200" baseline="-250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= –0.3536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461259B6-5780-5E22-0C59-F5ECE139FE46}"/>
                </a:ext>
              </a:extLst>
            </p:cNvPr>
            <p:cNvSpPr txBox="1"/>
            <p:nvPr/>
          </p:nvSpPr>
          <p:spPr>
            <a:xfrm>
              <a:off x="6755130" y="3343065"/>
              <a:ext cx="1203960" cy="6400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i="1" kern="1200" baseline="-250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= 0.4243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200" i="1" kern="1200" baseline="-250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= –0.4243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11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FB31E9-17F0-1144-66BC-0A6166E866D6}"/>
                  </a:ext>
                </a:extLst>
              </p:cNvPr>
              <p:cNvSpPr txBox="1"/>
              <p:nvPr/>
            </p:nvSpPr>
            <p:spPr>
              <a:xfrm>
                <a:off x="1257670" y="5093372"/>
                <a:ext cx="9676660" cy="766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Figure 1. </a:t>
                </a:r>
                <a:r>
                  <a:rPr lang="en-US" sz="1800" b="1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Movement path of the vortices with respect to initial positions of vortices</a:t>
                </a:r>
                <a:endParaRPr lang="en-US" sz="1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2860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, </m:t>
                    </m:r>
                    <m:sSub>
                      <m:sSubPr>
                        <m:ctrlP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1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sub>
                    </m:sSub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1800" b="1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  <a:endParaRPr lang="en-US" sz="1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FB31E9-17F0-1144-66BC-0A6166E86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670" y="5093372"/>
                <a:ext cx="9676660" cy="766107"/>
              </a:xfrm>
              <a:prstGeom prst="rect">
                <a:avLst/>
              </a:prstGeom>
              <a:blipFill>
                <a:blip r:embed="rId3"/>
                <a:stretch>
                  <a:fillRect t="-56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5E0EDC-CABA-A42E-D8D9-6E20AB37CABE}"/>
              </a:ext>
            </a:extLst>
          </p:cNvPr>
          <p:cNvSpPr txBox="1"/>
          <p:nvPr/>
        </p:nvSpPr>
        <p:spPr>
          <a:xfrm>
            <a:off x="1471844" y="5867400"/>
            <a:ext cx="9248313" cy="374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Main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quilibrium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oint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180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0.419</a:t>
            </a:r>
            <a:r>
              <a:rPr lang="en-US" sz="1800" b="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0.419)</a:t>
            </a:r>
            <a:endParaRPr lang="en-US" sz="1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2B37FED-7157-47F8-5EF3-1E5D25843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Quadrupole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Equilibrium Points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3B319A-C439-0F4B-0247-37F9AA853586}"/>
                  </a:ext>
                </a:extLst>
              </p:cNvPr>
              <p:cNvSpPr txBox="1"/>
              <p:nvPr/>
            </p:nvSpPr>
            <p:spPr>
              <a:xfrm>
                <a:off x="8991600" y="1956198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−8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𝛬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3B319A-C439-0F4B-0247-37F9AA853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1956198"/>
                <a:ext cx="21336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3B06DC2-BD13-49FE-F9B0-CFC20BD57FCD}"/>
              </a:ext>
            </a:extLst>
          </p:cNvPr>
          <p:cNvSpPr txBox="1"/>
          <p:nvPr/>
        </p:nvSpPr>
        <p:spPr>
          <a:xfrm>
            <a:off x="1257670" y="1419135"/>
            <a:ext cx="263271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With increasing vortices, the Equilibrium points become closer to the wall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805B07-ACA7-85BA-B783-62422C9EC66B}"/>
                  </a:ext>
                </a:extLst>
              </p:cNvPr>
              <p:cNvSpPr txBox="1"/>
              <p:nvPr/>
            </p:nvSpPr>
            <p:spPr>
              <a:xfrm>
                <a:off x="9296400" y="1324073"/>
                <a:ext cx="1143000" cy="504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0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805B07-ACA7-85BA-B783-62422C9EC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1324073"/>
                <a:ext cx="1143000" cy="504946"/>
              </a:xfrm>
              <a:prstGeom prst="rect">
                <a:avLst/>
              </a:prstGeom>
              <a:blipFill>
                <a:blip r:embed="rId5"/>
                <a:stretch>
                  <a:fillRect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51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41A30-3A5A-7943-C77E-B1CB1442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4" r="3874" b="3256"/>
          <a:stretch/>
        </p:blipFill>
        <p:spPr>
          <a:xfrm>
            <a:off x="4085204" y="1313877"/>
            <a:ext cx="4021593" cy="3922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027C3-8D75-7125-EE02-EA5022581B67}"/>
              </a:ext>
            </a:extLst>
          </p:cNvPr>
          <p:cNvSpPr txBox="1"/>
          <p:nvPr/>
        </p:nvSpPr>
        <p:spPr>
          <a:xfrm>
            <a:off x="2470528" y="5592086"/>
            <a:ext cx="725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Path of vortex centers for chosen distances from tube center. Keep in mind that equilibrium position is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en-US" sz="1800" b="0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</a:rPr>
              <a:t>0.57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800" b="0" i="1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en-US" sz="1800" b="0" i="0" u="none" strike="noStrike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en-US" sz="1800" b="0" i="0" u="none" strike="noStrike" baseline="0" dirty="0">
                <a:latin typeface="Cambria Math" panose="02040503050406030204" pitchFamily="18" charset="0"/>
                <a:ea typeface="Cambria Math" panose="02040503050406030204" pitchFamily="18" charset="0"/>
              </a:rPr>
              <a:t>= 0.33</a:t>
            </a:r>
          </a:p>
          <a:p>
            <a:pPr algn="ctr"/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543C3-DEA5-7C95-4656-DD417B42DF05}"/>
              </a:ext>
            </a:extLst>
          </p:cNvPr>
          <p:cNvSpPr txBox="1"/>
          <p:nvPr/>
        </p:nvSpPr>
        <p:spPr>
          <a:xfrm>
            <a:off x="5672118" y="1567181"/>
            <a:ext cx="85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=0.64</a:t>
            </a:r>
          </a:p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=0.375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E55AD-8D9B-F941-E20E-2AD4EE202D4A}"/>
              </a:ext>
            </a:extLst>
          </p:cNvPr>
          <p:cNvSpPr txBox="1"/>
          <p:nvPr/>
        </p:nvSpPr>
        <p:spPr>
          <a:xfrm>
            <a:off x="7018472" y="2113404"/>
            <a:ext cx="77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=0.6</a:t>
            </a:r>
          </a:p>
          <a:p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=0.35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27E44-C568-3154-A707-4A188820ACDC}"/>
              </a:ext>
            </a:extLst>
          </p:cNvPr>
          <p:cNvSpPr txBox="1"/>
          <p:nvPr/>
        </p:nvSpPr>
        <p:spPr>
          <a:xfrm>
            <a:off x="4495801" y="1975730"/>
            <a:ext cx="85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=-0.685</a:t>
            </a:r>
          </a:p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=0.4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28072-7EEE-7D94-6E99-B90E478F3E33}"/>
              </a:ext>
            </a:extLst>
          </p:cNvPr>
          <p:cNvSpPr txBox="1"/>
          <p:nvPr/>
        </p:nvSpPr>
        <p:spPr>
          <a:xfrm>
            <a:off x="4267200" y="3886522"/>
            <a:ext cx="85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=-0.728</a:t>
            </a:r>
          </a:p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=-0.425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BA3BCA-F10A-A24E-CAB5-DDC36876EDF9}"/>
              </a:ext>
            </a:extLst>
          </p:cNvPr>
          <p:cNvSpPr txBox="1"/>
          <p:nvPr/>
        </p:nvSpPr>
        <p:spPr>
          <a:xfrm>
            <a:off x="5665768" y="4370283"/>
            <a:ext cx="135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=0.5143 </a:t>
            </a:r>
          </a:p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=-0.3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30B51-4121-8CBC-3A91-95E12ECA7B04}"/>
              </a:ext>
            </a:extLst>
          </p:cNvPr>
          <p:cNvSpPr txBox="1"/>
          <p:nvPr/>
        </p:nvSpPr>
        <p:spPr>
          <a:xfrm>
            <a:off x="6819112" y="3836261"/>
            <a:ext cx="97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=0.5571</a:t>
            </a:r>
          </a:p>
          <a:p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12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sz="1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=-0.325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4DA1AB1-998E-493A-D4D0-B80B1A54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Hexapole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Equilibrium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9D41C9-FD16-CDC8-3A94-9B74630983A3}"/>
                  </a:ext>
                </a:extLst>
              </p:cNvPr>
              <p:cNvSpPr txBox="1"/>
              <p:nvPr/>
            </p:nvSpPr>
            <p:spPr>
              <a:xfrm>
                <a:off x="8915400" y="33528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𝛬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9D41C9-FD16-CDC8-3A94-9B7463098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352800"/>
                <a:ext cx="21336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6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athlines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/>
          <a:stretch>
            <a:fillRect/>
          </a:stretch>
        </p:blipFill>
        <p:spPr bwMode="auto">
          <a:xfrm rot="1163067">
            <a:off x="8787374" y="4849144"/>
            <a:ext cx="1100602" cy="147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qpv engine 5b"/>
          <p:cNvPicPr>
            <a:picLocks noChangeArrowheads="1"/>
          </p:cNvPicPr>
          <p:nvPr/>
        </p:nvPicPr>
        <p:blipFill>
          <a:blip r:embed="rId6" cstate="print"/>
          <a:srcRect l="3015" t="21461" b="19336"/>
          <a:stretch>
            <a:fillRect/>
          </a:stretch>
        </p:blipFill>
        <p:spPr bwMode="auto">
          <a:xfrm rot="3644182">
            <a:off x="6054893" y="5116440"/>
            <a:ext cx="1365950" cy="103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SCIENTIST\Desktop\ANIMATION TOOLS\BV-complexlamellar\bv2-with-nozzle-viscouscorrection-lamellar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946" y="4876800"/>
            <a:ext cx="831850" cy="145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SCIENTIST\Documents\My Presentations\Presentations 2012\Seminar\quadrupole-800x80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77" y="5176625"/>
            <a:ext cx="9161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temperature_3D"/>
          <p:cNvPicPr>
            <a:picLocks noChangeArrowheads="1"/>
          </p:cNvPicPr>
          <p:nvPr/>
        </p:nvPicPr>
        <p:blipFill>
          <a:blip r:embed="rId9" cstate="print"/>
          <a:srcRect l="27652" t="6544" r="34160" b="8241"/>
          <a:stretch>
            <a:fillRect/>
          </a:stretch>
        </p:blipFill>
        <p:spPr bwMode="auto">
          <a:xfrm>
            <a:off x="7391402" y="3178741"/>
            <a:ext cx="1104133" cy="150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b="12204"/>
          <a:stretch/>
        </p:blipFill>
        <p:spPr bwMode="auto">
          <a:xfrm>
            <a:off x="8709658" y="1257553"/>
            <a:ext cx="1256039" cy="165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91" y="1257550"/>
            <a:ext cx="1203960" cy="1581724"/>
          </a:xfrm>
          <a:prstGeom prst="rect">
            <a:avLst/>
          </a:prstGeom>
        </p:spPr>
      </p:pic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t="12499" r="23545" b="12213"/>
          <a:stretch/>
        </p:blipFill>
        <p:spPr>
          <a:xfrm>
            <a:off x="10101942" y="2950984"/>
            <a:ext cx="1251858" cy="1683154"/>
          </a:xfrm>
          <a:prstGeom prst="rect">
            <a:avLst/>
          </a:prstGeom>
        </p:spPr>
      </p:pic>
      <p:pic>
        <p:nvPicPr>
          <p:cNvPr id="21" name="Picture 3" descr="D:\Documents and Settings\Tony\Desktop\LatestBVData\Hot Flow - K-e\Temperature_at_several_planes.jpg"/>
          <p:cNvPicPr>
            <a:picLocks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009" t="1418" r="19226" b="8331"/>
          <a:stretch>
            <a:fillRect/>
          </a:stretch>
        </p:blipFill>
        <p:spPr bwMode="auto">
          <a:xfrm flipH="1">
            <a:off x="8754532" y="3015134"/>
            <a:ext cx="1166286" cy="169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5"/>
          <p:cNvPicPr>
            <a:picLocks noChangeAspect="1" noChangeArrowheads="1"/>
          </p:cNvPicPr>
          <p:nvPr/>
        </p:nvPicPr>
        <p:blipFill>
          <a:blip r:embed="rId14" cstate="print"/>
          <a:srcRect l="6319" t="6784" r="7512" b="22295"/>
          <a:stretch>
            <a:fillRect/>
          </a:stretch>
        </p:blipFill>
        <p:spPr bwMode="auto">
          <a:xfrm>
            <a:off x="1142527" y="5310472"/>
            <a:ext cx="686273" cy="9988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5" name="Picture 3" descr="newrocket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141836" y="5353353"/>
            <a:ext cx="1016956" cy="913139"/>
          </a:xfrm>
          <a:prstGeom prst="rect">
            <a:avLst/>
          </a:prstGeom>
        </p:spPr>
      </p:pic>
      <p:pic>
        <p:nvPicPr>
          <p:cNvPr id="26" name="Picture 19" descr="C:\Users\SCIENTIST\Dropbox\Work Stuff\My Papers\AIAA Student Conference\Presentation\GIFSp_PressureAcoustic_22_100.gif"/>
          <p:cNvPicPr>
            <a:picLocks noChangeAspect="1" noChangeArrowheads="1" noCrop="1"/>
          </p:cNvPicPr>
          <p:nvPr/>
        </p:nvPicPr>
        <p:blipFill>
          <a:blip r:embed="rId16" cstate="print">
            <a:clrChange>
              <a:clrFrom>
                <a:srgbClr val="02FE02"/>
              </a:clrFrom>
              <a:clrTo>
                <a:srgbClr val="02FE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266" y="218622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C:\Users\SCIENTIST\Dropbox\Work Stuff\My Papers\AIAA Student Conference\Presentation\GIFSp_PressureAcoustic_21_100.gif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02FE02"/>
              </a:clrFrom>
              <a:clrTo>
                <a:srgbClr val="02FE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4" y="218622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:\Users\SCIENTIST\Dropbox\Work Stuff\My Papers\AIAA Student Conference\Presentation\GIFSp_PressureAcoustic_11_100.gif"/>
          <p:cNvPicPr>
            <a:picLocks noChangeAspect="1" noChangeArrowheads="1" noCrop="1"/>
          </p:cNvPicPr>
          <p:nvPr/>
        </p:nvPicPr>
        <p:blipFill>
          <a:blip r:embed="rId18" cstate="print">
            <a:clrChange>
              <a:clrFrom>
                <a:srgbClr val="02FE02"/>
              </a:clrFrom>
              <a:clrTo>
                <a:srgbClr val="02FE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4" y="125755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C:\Users\SCIENTIST\Dropbox\Work Stuff\My Papers\AIAA Student Conference\Presentation\GIFSp_PressureAcoustic_12_100.gif"/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02FE02"/>
              </a:clrFrom>
              <a:clrTo>
                <a:srgbClr val="02FE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266" y="125755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IN2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14229" y="5230533"/>
            <a:ext cx="1165225" cy="1035958"/>
          </a:xfrm>
          <a:prstGeom prst="rect">
            <a:avLst/>
          </a:prstGeom>
        </p:spPr>
      </p:pic>
      <p:sp>
        <p:nvSpPr>
          <p:cNvPr id="30" name="Content Placeholder 3"/>
          <p:cNvSpPr txBox="1">
            <a:spLocks/>
          </p:cNvSpPr>
          <p:nvPr/>
        </p:nvSpPr>
        <p:spPr>
          <a:xfrm>
            <a:off x="617947" y="3929301"/>
            <a:ext cx="5161928" cy="855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fontAlgn="auto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Improve the performance and stability of advanced rocket engines, especially those that are swirl driven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2" y="3198456"/>
            <a:ext cx="1158356" cy="16839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39C82861-80FF-43B2-81DF-55CEA707D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13197" r="22565"/>
          <a:stretch/>
        </p:blipFill>
        <p:spPr bwMode="auto">
          <a:xfrm>
            <a:off x="2895601" y="5354370"/>
            <a:ext cx="1262345" cy="9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DEAF482-DEFA-D3DC-06B0-EF8A8806D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2D9DE-A1E6-E0FE-35AE-E993C6EE327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9117" b="6862"/>
          <a:stretch/>
        </p:blipFill>
        <p:spPr>
          <a:xfrm>
            <a:off x="593550" y="991323"/>
            <a:ext cx="5242638" cy="2809032"/>
          </a:xfrm>
          <a:prstGeom prst="rect">
            <a:avLst/>
          </a:prstGeom>
        </p:spPr>
      </p:pic>
      <p:pic>
        <p:nvPicPr>
          <p:cNvPr id="10" name="Picture 15" descr="partitions">
            <a:extLst>
              <a:ext uri="{FF2B5EF4-FFF2-40B4-BE49-F238E27FC236}">
                <a16:creationId xmlns:a16="http://schemas.microsoft.com/office/drawing/2014/main" id="{5299489A-6C84-BFA8-CE62-EC60F4045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2" t="5617" r="29181" b="17305"/>
          <a:stretch>
            <a:fillRect/>
          </a:stretch>
        </p:blipFill>
        <p:spPr bwMode="auto">
          <a:xfrm>
            <a:off x="1961769" y="5279681"/>
            <a:ext cx="705231" cy="10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A2EDD5-B6FA-DAE6-7F6B-B33E1E03D91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rgbClr val="0324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3" y="76004"/>
            <a:ext cx="1447799" cy="68447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720A6C5-9338-D100-8F81-3CDD9C31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75" y="14831"/>
            <a:ext cx="2057400" cy="6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4B0D51-798E-CF3B-F53F-26DA2387AFBD}"/>
              </a:ext>
            </a:extLst>
          </p:cNvPr>
          <p:cNvGrpSpPr/>
          <p:nvPr/>
        </p:nvGrpSpPr>
        <p:grpSpPr>
          <a:xfrm>
            <a:off x="8839200" y="7904"/>
            <a:ext cx="3325760" cy="808757"/>
            <a:chOff x="7342240" y="774"/>
            <a:chExt cx="3325760" cy="8087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B48C15-E2EE-AEA6-2341-F61B75C99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saturation sat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240" y="27339"/>
              <a:ext cx="887361" cy="782192"/>
            </a:xfrm>
            <a:prstGeom prst="rect">
              <a:avLst/>
            </a:prstGeom>
          </p:spPr>
        </p:pic>
        <p:pic>
          <p:nvPicPr>
            <p:cNvPr id="22" name="Picture 2" descr="1206 View Abstract / View Presentation Measurement of ATP Hydrolysis Rates  in the In Vivo Heart at 7T Adil Bashir1, Jianyi Zhang2, and Thomas S Denney3  1Department of Electrical and Computer Engineering, Auburn University,  Auburn, AL, United ...">
              <a:extLst>
                <a:ext uri="{FF2B5EF4-FFF2-40B4-BE49-F238E27FC236}">
                  <a16:creationId xmlns:a16="http://schemas.microsoft.com/office/drawing/2014/main" id="{9103BF98-0F09-B334-3ABE-99175AA930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9"/>
            <a:stretch/>
          </p:blipFill>
          <p:spPr bwMode="auto">
            <a:xfrm>
              <a:off x="8229600" y="774"/>
              <a:ext cx="2438400" cy="807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17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F93CE1-CC90-4A1F-2639-37E0DD60F2CA}"/>
              </a:ext>
            </a:extLst>
          </p:cNvPr>
          <p:cNvSpPr txBox="1"/>
          <p:nvPr/>
        </p:nvSpPr>
        <p:spPr>
          <a:xfrm>
            <a:off x="2097597" y="5572414"/>
            <a:ext cx="850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Path of vortex centers for chosen distances from tube center. Keep in mind that equilibrium position is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=0.653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=0.2705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5F26503-4539-4EC1-769E-E31155F2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 err="1">
                <a:latin typeface="+mj-lt"/>
              </a:rPr>
              <a:t>Octapole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Equilibrium Points</a:t>
            </a:r>
            <a:endParaRPr lang="en-US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0FA46E-98F2-D560-B4A8-CBD6702D33AA}"/>
              </a:ext>
            </a:extLst>
          </p:cNvPr>
          <p:cNvGrpSpPr/>
          <p:nvPr/>
        </p:nvGrpSpPr>
        <p:grpSpPr>
          <a:xfrm>
            <a:off x="4222648" y="1466718"/>
            <a:ext cx="4098617" cy="3924565"/>
            <a:chOff x="4114800" y="1028435"/>
            <a:chExt cx="4098617" cy="3924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8BED856-7BC4-A4FC-CBBC-1A326FFD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217" b="5593"/>
            <a:stretch/>
          </p:blipFill>
          <p:spPr>
            <a:xfrm>
              <a:off x="4114800" y="1028435"/>
              <a:ext cx="4098617" cy="392456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1A4874-E524-5991-E4AC-90A8E691E458}"/>
                </a:ext>
              </a:extLst>
            </p:cNvPr>
            <p:cNvSpPr txBox="1"/>
            <p:nvPr/>
          </p:nvSpPr>
          <p:spPr>
            <a:xfrm>
              <a:off x="6769168" y="1343556"/>
              <a:ext cx="8472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=0.64</a:t>
              </a:r>
            </a:p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  <a:r>
                <a:rPr lang="en-US" sz="1200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=0.375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B0F2AA-37AD-8A9C-C92A-91DBF8E19F84}"/>
                </a:ext>
              </a:extLst>
            </p:cNvPr>
            <p:cNvSpPr txBox="1"/>
            <p:nvPr/>
          </p:nvSpPr>
          <p:spPr>
            <a:xfrm>
              <a:off x="7416082" y="2272486"/>
              <a:ext cx="7782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=0.6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=0.35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50987-5661-9DD7-E10E-5C688F185B49}"/>
                </a:ext>
              </a:extLst>
            </p:cNvPr>
            <p:cNvSpPr txBox="1"/>
            <p:nvPr/>
          </p:nvSpPr>
          <p:spPr>
            <a:xfrm>
              <a:off x="5249969" y="1329906"/>
              <a:ext cx="8472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=0.685</a:t>
              </a:r>
            </a:p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=0.4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B7C675-273E-67A7-45EE-439F530D94A4}"/>
                </a:ext>
              </a:extLst>
            </p:cNvPr>
            <p:cNvSpPr txBox="1"/>
            <p:nvPr/>
          </p:nvSpPr>
          <p:spPr>
            <a:xfrm>
              <a:off x="4392617" y="1839684"/>
              <a:ext cx="882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=0.728</a:t>
              </a:r>
              <a:endParaRPr 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r>
                <a:rPr lang="en-US" sz="12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200" i="1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=0.425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6FF1FD-D3AE-26D1-2852-1A03E69ABF69}"/>
                </a:ext>
              </a:extLst>
            </p:cNvPr>
            <p:cNvSpPr txBox="1"/>
            <p:nvPr/>
          </p:nvSpPr>
          <p:spPr>
            <a:xfrm>
              <a:off x="4344867" y="3370714"/>
              <a:ext cx="882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=0.428</a:t>
              </a:r>
            </a:p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=0.25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5A9E9C-608B-D615-9321-89B3123D31D3}"/>
                </a:ext>
              </a:extLst>
            </p:cNvPr>
            <p:cNvSpPr txBox="1"/>
            <p:nvPr/>
          </p:nvSpPr>
          <p:spPr>
            <a:xfrm>
              <a:off x="4961078" y="4111325"/>
              <a:ext cx="1027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=0.4714</a:t>
              </a:r>
            </a:p>
            <a:p>
              <a:r>
                <a:rPr lang="en-US" sz="12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 0.275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9F5787-CD06-A2D0-0EBE-EA06D5220902}"/>
                </a:ext>
              </a:extLst>
            </p:cNvPr>
            <p:cNvSpPr txBox="1"/>
            <p:nvPr/>
          </p:nvSpPr>
          <p:spPr>
            <a:xfrm>
              <a:off x="6600335" y="4150241"/>
              <a:ext cx="911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=0.5143</a:t>
              </a:r>
            </a:p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=0.3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C9422F-C674-28E5-3DA7-AA1427655524}"/>
                </a:ext>
              </a:extLst>
            </p:cNvPr>
            <p:cNvSpPr txBox="1"/>
            <p:nvPr/>
          </p:nvSpPr>
          <p:spPr>
            <a:xfrm>
              <a:off x="7292190" y="3247283"/>
              <a:ext cx="921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=0.5571</a:t>
              </a:r>
            </a:p>
            <a:p>
              <a:r>
                <a:rPr lang="en-US" sz="1200" b="0" i="1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  <a:r>
                <a:rPr lang="en-US" sz="1200" b="0" i="1" u="none" strike="noStrike" baseline="-25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r>
                <a:rPr lang="en-US" sz="1200" b="0" i="0" u="none" strike="noStrike" baseline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=0.325</a:t>
              </a:r>
              <a:endParaRPr lang="en-US" sz="1200" b="0" i="0" u="none" strike="noStrike" baseline="0" dirty="0">
                <a:solidFill>
                  <a:srgbClr val="228B2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C33BD6-D746-F950-5FB8-5E9DA7AAD4EE}"/>
                  </a:ext>
                </a:extLst>
              </p:cNvPr>
              <p:cNvSpPr txBox="1"/>
              <p:nvPr/>
            </p:nvSpPr>
            <p:spPr>
              <a:xfrm>
                <a:off x="8915400" y="3352800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𝛬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𝛬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C33BD6-D746-F950-5FB8-5E9DA7AAD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3352800"/>
                <a:ext cx="21336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9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CB4C-8AD1-6B1E-E0F3-8BEC5D56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74638"/>
            <a:ext cx="11277600" cy="411162"/>
          </a:xfrm>
        </p:spPr>
        <p:txBody>
          <a:bodyPr/>
          <a:lstStyle/>
          <a:p>
            <a:r>
              <a:rPr lang="en-US" b="1" dirty="0" err="1">
                <a:latin typeface="+mj-lt"/>
              </a:rPr>
              <a:t>Isovorticity</a:t>
            </a:r>
            <a:r>
              <a:rPr lang="en-US" b="1" dirty="0">
                <a:latin typeface="+mj-lt"/>
              </a:rPr>
              <a:t> Contours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B19E0B-91F1-F825-1557-836A1807FE15}"/>
              </a:ext>
            </a:extLst>
          </p:cNvPr>
          <p:cNvGrpSpPr/>
          <p:nvPr/>
        </p:nvGrpSpPr>
        <p:grpSpPr>
          <a:xfrm>
            <a:off x="1285616" y="1635815"/>
            <a:ext cx="10128768" cy="2809104"/>
            <a:chOff x="992505" y="1635815"/>
            <a:chExt cx="10128768" cy="2809104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E7012F3E-2FFB-87A2-D3DD-A9457891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505" y="1635815"/>
              <a:ext cx="2834640" cy="2809103"/>
            </a:xfrm>
            <a:prstGeom prst="rect">
              <a:avLst/>
            </a:prstGeom>
          </p:spPr>
        </p:pic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55F54DF-5113-DE97-EA72-57B4910B1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152" y="1635816"/>
              <a:ext cx="2834640" cy="2809103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68B3CC40-F6E8-207C-5344-2C6093AC6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800" y="1635816"/>
              <a:ext cx="2815473" cy="280910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5FA3BA-E9E6-C3CC-827F-347182D0E1BC}"/>
              </a:ext>
            </a:extLst>
          </p:cNvPr>
          <p:cNvGrpSpPr/>
          <p:nvPr/>
        </p:nvGrpSpPr>
        <p:grpSpPr>
          <a:xfrm>
            <a:off x="2600325" y="4768009"/>
            <a:ext cx="7988100" cy="480180"/>
            <a:chOff x="2990949" y="4768009"/>
            <a:chExt cx="7988100" cy="4801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2271D9-177F-6839-770C-5B041FB72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246534" y="1928636"/>
              <a:ext cx="480180" cy="61589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1795FF-09EC-B618-D23F-77071BE97025}"/>
                </a:ext>
              </a:extLst>
            </p:cNvPr>
            <p:cNvSpPr txBox="1"/>
            <p:nvPr/>
          </p:nvSpPr>
          <p:spPr>
            <a:xfrm>
              <a:off x="2990949" y="4823433"/>
              <a:ext cx="295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52E1D2-4EC8-7F40-9D17-F76DA0B8C27E}"/>
                </a:ext>
              </a:extLst>
            </p:cNvPr>
            <p:cNvSpPr txBox="1"/>
            <p:nvPr/>
          </p:nvSpPr>
          <p:spPr>
            <a:xfrm>
              <a:off x="9610824" y="4823433"/>
              <a:ext cx="1368225" cy="36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Max (50 Hz)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85B93A-2B8E-31F2-80E1-1C22805920EA}"/>
              </a:ext>
            </a:extLst>
          </p:cNvPr>
          <p:cNvSpPr txBox="1"/>
          <p:nvPr/>
        </p:nvSpPr>
        <p:spPr>
          <a:xfrm>
            <a:off x="2101850" y="5626704"/>
            <a:ext cx="849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Vorticity magnitude reflected by color gradient. </a:t>
            </a:r>
          </a:p>
        </p:txBody>
      </p:sp>
    </p:spTree>
    <p:extLst>
      <p:ext uri="{BB962C8B-B14F-4D97-AF65-F5344CB8AC3E}">
        <p14:creationId xmlns:p14="http://schemas.microsoft.com/office/powerpoint/2010/main" val="12960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Hybrid </a:t>
            </a:r>
            <a:r>
              <a:rPr lang="en-US" b="1" dirty="0">
                <a:latin typeface="+mj-lt"/>
              </a:rPr>
              <a:t>Rocket</a:t>
            </a:r>
            <a:r>
              <a:rPr lang="en-US" b="1" dirty="0"/>
              <a:t> Regression Rate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Swirl injection increases regression rates and is easy to accomplish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Our Team has developed a highly accurate regression rate formulation for swirling hybrids: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752601"/>
            <a:ext cx="5791200" cy="862333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6BEB6FC-DC90-7242-B5E2-6E14E52694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0" y="5868591"/>
          <a:ext cx="5753972" cy="808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31300" imgH="1282700" progId="Equation.DSMT4">
                  <p:embed/>
                </p:oleObj>
              </mc:Choice>
              <mc:Fallback>
                <p:oleObj r:id="rId3" imgW="9131300" imgH="12827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6BEB6FC-DC90-7242-B5E2-6E14E52694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5868591"/>
                        <a:ext cx="5753972" cy="808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F7F2D24-4979-8B44-8319-18A6287FE4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0" y="5980630"/>
          <a:ext cx="1752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781300" imgH="927100" progId="Equation.DSMT4">
                  <p:embed/>
                </p:oleObj>
              </mc:Choice>
              <mc:Fallback>
                <p:oleObj r:id="rId5" imgW="2781300" imgH="9271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F7F2D24-4979-8B44-8319-18A6287FE4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34400" y="5980630"/>
                        <a:ext cx="17526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299" y="3505200"/>
            <a:ext cx="7846232" cy="2261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46620"/>
            <a:ext cx="1501599" cy="10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6ED3C-D77B-2750-7A19-BC243E3A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Regression</a:t>
            </a:r>
            <a:r>
              <a:rPr lang="en-US" dirty="0"/>
              <a:t> Rate Enhancement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DE46E-8389-3A35-6AE8-B80EB6E2E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Regression rate enhancement factor: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QpV</a:t>
            </a:r>
            <a:r>
              <a:rPr lang="en-US" dirty="0"/>
              <a:t>  3</a:t>
            </a:r>
            <a:r>
              <a:rPr lang="en-US" dirty="0">
                <a:latin typeface="Segoe UI" panose="020B0502040204020203" pitchFamily="34" charset="0"/>
              </a:rPr>
              <a:t> </a:t>
            </a:r>
            <a:r>
              <a:rPr lang="en-US" dirty="0">
                <a:effectLst/>
              </a:rPr>
              <a:t>×</a:t>
            </a:r>
            <a:r>
              <a:rPr lang="en-US" dirty="0">
                <a:effectLst/>
                <a:latin typeface="Segoe UI" panose="020B0502040204020203" pitchFamily="34" charset="0"/>
              </a:rPr>
              <a:t> </a:t>
            </a:r>
            <a:r>
              <a:rPr lang="en-US" dirty="0">
                <a:effectLst/>
              </a:rPr>
              <a:t>1.6</a:t>
            </a:r>
            <a:r>
              <a:rPr lang="en-US" dirty="0">
                <a:latin typeface="+mj-lt"/>
              </a:rPr>
              <a:t>=</a:t>
            </a:r>
            <a:r>
              <a:rPr lang="en-US" dirty="0">
                <a:effectLst/>
                <a:latin typeface="+mj-lt"/>
              </a:rPr>
              <a:t> 4.8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HpV</a:t>
            </a:r>
            <a:r>
              <a:rPr lang="en-US" dirty="0"/>
              <a:t>  3 </a:t>
            </a:r>
            <a:r>
              <a:rPr lang="en-US" dirty="0">
                <a:effectLst/>
              </a:rPr>
              <a:t>× 1.9 =  5.7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OpV</a:t>
            </a:r>
            <a:r>
              <a:rPr lang="en-US" dirty="0"/>
              <a:t> 3 </a:t>
            </a:r>
            <a:r>
              <a:rPr lang="en-US" dirty="0">
                <a:effectLst/>
              </a:rPr>
              <a:t>× 2.2  = 6.6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Increasing the number of vortices reduces gaps and increases tangential speed at the wall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Leads to higher regression and more uniform burning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Reduces sliver formation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concept is a game changer as it produces an order of magnitude increase in regression rate</a:t>
            </a:r>
          </a:p>
        </p:txBody>
      </p:sp>
    </p:spTree>
    <p:extLst>
      <p:ext uri="{BB962C8B-B14F-4D97-AF65-F5344CB8AC3E}">
        <p14:creationId xmlns:p14="http://schemas.microsoft.com/office/powerpoint/2010/main" val="22712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964AC-A03C-7DC6-2151-8AC192A9C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FACEB-B2CF-8B05-62C7-90A5383D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Conclusion and Key Takeaways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27FF3-7409-72B6-77DA-098CE1A82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Summary of key takeaways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Substantial regression rate improvement (~ an order of magnitude)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Equilibrium points to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Successfully verified this concept using CFD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69666-E25E-F5D1-A74F-C846C0121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80DB-E90B-252C-1331-0AB7A65E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Future Prospects</a:t>
            </a:r>
            <a:endParaRPr lang="en-US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405EFC-2A73-A212-77D0-9A8A6A712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066800"/>
            <a:ext cx="11277600" cy="518160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Theoretical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Capture viscous effects using asymptotics</a:t>
            </a:r>
            <a:endParaRPr lang="en-US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Develop an improved regression rate model based on </a:t>
            </a:r>
            <a:r>
              <a:rPr lang="en-US" dirty="0" err="1"/>
              <a:t>Marxman’s</a:t>
            </a:r>
            <a:r>
              <a:rPr lang="en-US" dirty="0"/>
              <a:t> diffusion-limited theory that takes into account the swirl characteristics of multipoles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Improve the present formulation by accounting for the axial decay characteristics of actual multipoles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Computational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Further investigate decay characteristics of multipoles in progressively elongated chambers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Investigate the </a:t>
            </a:r>
            <a:r>
              <a:rPr lang="en-US" dirty="0" err="1"/>
              <a:t>MpV</a:t>
            </a:r>
            <a:r>
              <a:rPr lang="en-US" dirty="0"/>
              <a:t> structure and heat transfer characteristics under chemically reactive flow conditions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Evaluate the effect of various chamber aspect ratios on </a:t>
            </a:r>
            <a:r>
              <a:rPr lang="en-US" dirty="0" err="1"/>
              <a:t>MpV</a:t>
            </a:r>
            <a:r>
              <a:rPr lang="en-US" dirty="0"/>
              <a:t> stability and breakdown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Experimental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Construct MPV experimental rig using PMMA (plexiglass)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Compare the performance characteristics of </a:t>
            </a:r>
            <a:r>
              <a:rPr lang="en-US" dirty="0" err="1"/>
              <a:t>MpV</a:t>
            </a:r>
            <a:r>
              <a:rPr lang="en-US" dirty="0"/>
              <a:t> </a:t>
            </a:r>
            <a:r>
              <a:rPr lang="en-US" dirty="0" err="1"/>
              <a:t>flowfields</a:t>
            </a:r>
            <a:r>
              <a:rPr lang="en-US" dirty="0"/>
              <a:t> to unidirectional swirling/cyclonic motions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Evaluate the heat transfer enhancement induced by </a:t>
            </a:r>
            <a:r>
              <a:rPr lang="en-US" dirty="0" err="1"/>
              <a:t>MpV</a:t>
            </a:r>
            <a:r>
              <a:rPr lang="en-US"/>
              <a:t> motion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85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to0">
            <a:extLst>
              <a:ext uri="{FF2B5EF4-FFF2-40B4-BE49-F238E27FC236}">
                <a16:creationId xmlns:a16="http://schemas.microsoft.com/office/drawing/2014/main" id="{5C706AEC-9F01-8A76-9851-B80AB29A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416" t="19577" r="13670" b="16524"/>
          <a:stretch>
            <a:fillRect/>
          </a:stretch>
        </p:blipFill>
        <p:spPr>
          <a:xfrm>
            <a:off x="2438400" y="1676400"/>
            <a:ext cx="7362825" cy="5097578"/>
          </a:xfrm>
          <a:prstGeom prst="rect">
            <a:avLst/>
          </a:prstGeom>
          <a:noFill/>
          <a:ln/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60129217-8050-7A7E-5B92-03EFDB0A0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031722"/>
            <a:ext cx="1427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3244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Liquid</a:t>
            </a:r>
            <a:endParaRPr lang="en-US" sz="3200" b="1" dirty="0">
              <a:solidFill>
                <a:srgbClr val="03244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111E898-77AD-0070-4626-9F1B7683C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696" y="1062335"/>
            <a:ext cx="1169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>
                <a:solidFill>
                  <a:srgbClr val="03244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Solid</a:t>
            </a:r>
            <a:endParaRPr lang="en-US" sz="3200" b="1" dirty="0">
              <a:solidFill>
                <a:srgbClr val="03244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2230DDED-1F1C-CA90-438E-6439AB54D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1066800"/>
            <a:ext cx="15376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solidFill>
                  <a:srgbClr val="03244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Hybrid</a:t>
            </a:r>
            <a:endParaRPr lang="en-US" sz="3200" b="1" dirty="0">
              <a:solidFill>
                <a:srgbClr val="03244D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E24B1-DDAB-A41D-E949-ADDBDB5D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 of Rocket Engines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F5A97B-F228-8F25-1190-D8F96328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Advantages of Hybrid Rocket Engines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5AAABE-554F-D296-D85D-C6A2C796A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037878"/>
              </p:ext>
            </p:extLst>
          </p:nvPr>
        </p:nvGraphicFramePr>
        <p:xfrm>
          <a:off x="711200" y="1527175"/>
          <a:ext cx="11277600" cy="494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87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86013-0BAE-CFC9-6FB4-C460969B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315A-3E95-24EF-E823-480438C92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 of Traditional Hybrid Rockets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FA73B-BF57-56E9-315D-A940F23FD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Diffusion-limited combustion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 combustion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Slow fuel regression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volumetric propellant loading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Susceptibility to combustion instabilities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Slow diffusion driven flame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86EBB3-AD1E-0887-BDC4-93C70E07928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10400" y="1905000"/>
            <a:ext cx="4214723" cy="3505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24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FBE95-9801-B868-D924-616099DB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4006-2362-C0E9-4CE1-E3114E07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Limitations of Traditional Hybrid Rockets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DB07B-C382-E83D-7E95-FCBD55C08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Diffusion-limited combustion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 combustion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Slow fuel regression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volumetric propellant loading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Susceptibility to combustion instabilities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Slow diffusion driven flame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Challenges of multi-port grain designs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Increased residual slivers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Reduced Propellant Volume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1D0A23-38B5-4987-69FD-857E400F126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10400" y="1905000"/>
            <a:ext cx="4214723" cy="3505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1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B740-7B90-554F-2310-D89765DA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Innovations in Hybrid Rocket Technology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5658-4C04-C27F-CCFD-2698BAC6C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Paraffin-based liquifying fuels for improved burning rates (SPG at Stanford)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Nanometals (Aluminum, Boron, Crystalized Ox) and other energetic fuels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Tangential Swirl Injection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Vortex Injection Hybrid Rocket Engine (VIHRE)</a:t>
            </a:r>
          </a:p>
          <a:p>
            <a:pPr lvl="2" indent="-285750">
              <a:buFont typeface="Arial" panose="020B0604020202020204" pitchFamily="34" charset="0"/>
              <a:buChar char="•"/>
            </a:pPr>
            <a:r>
              <a:rPr lang="en-US" dirty="0"/>
              <a:t>Enhances fuel regression through cyclonic swirling</a:t>
            </a:r>
          </a:p>
          <a:p>
            <a:pPr lvl="2" indent="-285750">
              <a:buFont typeface="Arial" panose="020B0604020202020204" pitchFamily="34" charset="0"/>
              <a:buChar char="•"/>
            </a:pPr>
            <a:r>
              <a:rPr lang="en-US" dirty="0"/>
              <a:t>Achieves up to 7x higher regression rates</a:t>
            </a:r>
          </a:p>
          <a:p>
            <a:pPr lvl="2" indent="-285750">
              <a:buFont typeface="Arial" panose="020B0604020202020204" pitchFamily="34" charset="0"/>
              <a:buChar char="•"/>
            </a:pPr>
            <a:r>
              <a:rPr lang="en-US" dirty="0"/>
              <a:t>Issues with centrifugal forces forming cool gas layers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Multipole Vortex (</a:t>
            </a:r>
            <a:r>
              <a:rPr lang="en-US" dirty="0" err="1"/>
              <a:t>MpV</a:t>
            </a:r>
            <a:r>
              <a:rPr lang="en-US" dirty="0"/>
              <a:t>) Hybrid Rocket Engine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14" name="Picture 13" descr="A close-up of a machine&#10;&#10;AI-generated content may be incorrect.">
            <a:extLst>
              <a:ext uri="{FF2B5EF4-FFF2-40B4-BE49-F238E27FC236}">
                <a16:creationId xmlns:a16="http://schemas.microsoft.com/office/drawing/2014/main" id="{2FCFC11D-03F7-087B-0CF4-5B2E2333E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42"/>
          <a:stretch/>
        </p:blipFill>
        <p:spPr>
          <a:xfrm>
            <a:off x="7747000" y="2361063"/>
            <a:ext cx="3733800" cy="3464550"/>
          </a:xfrm>
          <a:prstGeom prst="rect">
            <a:avLst/>
          </a:prstGeom>
        </p:spPr>
      </p:pic>
      <p:pic>
        <p:nvPicPr>
          <p:cNvPr id="15" name="Picture 14" descr="qpv sketch 3c">
            <a:extLst>
              <a:ext uri="{FF2B5EF4-FFF2-40B4-BE49-F238E27FC236}">
                <a16:creationId xmlns:a16="http://schemas.microsoft.com/office/drawing/2014/main" id="{E5F615D5-CBB1-811C-6460-D2D9E129ACAF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7632" y="4661954"/>
            <a:ext cx="1991136" cy="199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186A5A-47B9-FB41-FC16-D0E7A3685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7941"/>
          <a:stretch>
            <a:fillRect/>
          </a:stretch>
        </p:blipFill>
        <p:spPr bwMode="auto">
          <a:xfrm>
            <a:off x="966064" y="4655820"/>
            <a:ext cx="1685668" cy="191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QPV Animation Basic 01">
            <a:hlinkClick r:id="" action="ppaction://media"/>
            <a:extLst>
              <a:ext uri="{FF2B5EF4-FFF2-40B4-BE49-F238E27FC236}">
                <a16:creationId xmlns:a16="http://schemas.microsoft.com/office/drawing/2014/main" id="{121E3BA0-D6FD-1036-74BE-AEDB2F7A1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3279" r="13277"/>
          <a:stretch/>
        </p:blipFill>
        <p:spPr>
          <a:xfrm>
            <a:off x="5181600" y="4567446"/>
            <a:ext cx="2993034" cy="22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810701" y="914400"/>
          <a:ext cx="8865766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88200" imgH="3843720" progId="Word.Document.8">
                  <p:embed/>
                </p:oleObj>
              </mc:Choice>
              <mc:Fallback>
                <p:oleObj name="Document" r:id="rId3" imgW="6388200" imgH="3843720" progId="Word.Document.8">
                  <p:embed/>
                  <p:pic>
                    <p:nvPicPr>
                      <p:cNvPr id="245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1903" b="11182"/>
                      <a:stretch>
                        <a:fillRect/>
                      </a:stretch>
                    </p:blipFill>
                    <p:spPr bwMode="auto">
                      <a:xfrm>
                        <a:off x="1810701" y="914400"/>
                        <a:ext cx="8865766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334000" y="5740568"/>
            <a:ext cx="65532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Knuth, W. H., </a:t>
            </a:r>
            <a:r>
              <a:rPr lang="en-US" sz="1400" b="1" dirty="0" err="1">
                <a:solidFill>
                  <a:srgbClr val="C00000"/>
                </a:solidFill>
              </a:rPr>
              <a:t>Bemowski</a:t>
            </a:r>
            <a:r>
              <a:rPr lang="en-US" sz="1400" b="1" dirty="0">
                <a:solidFill>
                  <a:srgbClr val="C00000"/>
                </a:solidFill>
              </a:rPr>
              <a:t>, P. A., </a:t>
            </a:r>
            <a:r>
              <a:rPr lang="en-US" sz="1400" b="1" dirty="0" err="1">
                <a:solidFill>
                  <a:srgbClr val="C00000"/>
                </a:solidFill>
              </a:rPr>
              <a:t>Gramer</a:t>
            </a:r>
            <a:r>
              <a:rPr lang="en-US" sz="1400" b="1" dirty="0">
                <a:solidFill>
                  <a:srgbClr val="C00000"/>
                </a:solidFill>
              </a:rPr>
              <a:t>, D. J., </a:t>
            </a:r>
            <a:r>
              <a:rPr lang="en-US" sz="1400" b="1" u="sng" dirty="0" err="1">
                <a:solidFill>
                  <a:srgbClr val="C00000"/>
                </a:solidFill>
              </a:rPr>
              <a:t>Majdalani</a:t>
            </a:r>
            <a:r>
              <a:rPr lang="en-US" sz="1400" b="1" u="sng" dirty="0">
                <a:solidFill>
                  <a:srgbClr val="C00000"/>
                </a:solidFill>
              </a:rPr>
              <a:t>, J., </a:t>
            </a:r>
            <a:r>
              <a:rPr lang="en-US" sz="1400" b="1" dirty="0">
                <a:solidFill>
                  <a:srgbClr val="C00000"/>
                </a:solidFill>
              </a:rPr>
              <a:t>and </a:t>
            </a:r>
            <a:r>
              <a:rPr lang="en-US" sz="1400" b="1" dirty="0" err="1">
                <a:solidFill>
                  <a:srgbClr val="C00000"/>
                </a:solidFill>
              </a:rPr>
              <a:t>Rothbauer</a:t>
            </a:r>
            <a:r>
              <a:rPr lang="en-US" sz="1400" b="1" dirty="0">
                <a:solidFill>
                  <a:srgbClr val="C00000"/>
                </a:solidFill>
              </a:rPr>
              <a:t>, W. J. (1996), </a:t>
            </a:r>
            <a:r>
              <a:rPr lang="en-US" sz="1600" b="1" dirty="0">
                <a:solidFill>
                  <a:srgbClr val="3232FF"/>
                </a:solidFill>
              </a:rPr>
              <a:t>“Gas-Fed, Vortex Injection Hybrid Rocket Engine,” </a:t>
            </a:r>
            <a:r>
              <a:rPr lang="en-US" sz="1400" dirty="0"/>
              <a:t>NASA Marshall Space Flight Center, </a:t>
            </a:r>
            <a:r>
              <a:rPr lang="en-US" sz="1400" b="1" dirty="0"/>
              <a:t>SBIR Phase I Final Technical Rept</a:t>
            </a:r>
            <a:r>
              <a:rPr lang="en-US" sz="1400" dirty="0"/>
              <a:t>. NASA/MSFC Contract NAS8-40679, Huntsville, AL.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b="12204"/>
          <a:stretch/>
        </p:blipFill>
        <p:spPr bwMode="auto">
          <a:xfrm>
            <a:off x="7620001" y="1295400"/>
            <a:ext cx="2691141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5AA0314-75CC-AD74-7BE3-0FE38730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Vortex Injection Hybrid Rocket Engine (VIHRE)</a:t>
            </a:r>
          </a:p>
        </p:txBody>
      </p:sp>
    </p:spTree>
    <p:extLst>
      <p:ext uri="{BB962C8B-B14F-4D97-AF65-F5344CB8AC3E}">
        <p14:creationId xmlns:p14="http://schemas.microsoft.com/office/powerpoint/2010/main" val="18538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B28A2-B773-6D2D-74BA-B726C355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Multipole Vortex (</a:t>
            </a:r>
            <a:r>
              <a:rPr lang="en-US" b="1" dirty="0" err="1"/>
              <a:t>MpV</a:t>
            </a:r>
            <a:r>
              <a:rPr lang="en-US" b="1" dirty="0"/>
              <a:t>) Hybrid Rocket Engine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BE14-F58D-95B1-43CB-10ABF4052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Generation of multiple swirling vortex pairs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Thermal uniformity improvements over VIHRE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Improved combustion stability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Increased flame temperature and combustion efficiency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Substantial improvement in regression rates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QPV Animation Basic 01">
            <a:hlinkClick r:id="" action="ppaction://media"/>
            <a:extLst>
              <a:ext uri="{FF2B5EF4-FFF2-40B4-BE49-F238E27FC236}">
                <a16:creationId xmlns:a16="http://schemas.microsoft.com/office/drawing/2014/main" id="{C6098ECD-BE8F-9F6D-B3E3-0E7281ED7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279" r="13277"/>
          <a:stretch/>
        </p:blipFill>
        <p:spPr>
          <a:xfrm>
            <a:off x="8201084" y="3810000"/>
            <a:ext cx="3411438" cy="2610760"/>
          </a:xfrm>
          <a:prstGeom prst="rect">
            <a:avLst/>
          </a:prstGeom>
        </p:spPr>
      </p:pic>
      <p:pic>
        <p:nvPicPr>
          <p:cNvPr id="8" name="Picture 7" descr="qpv sketch 3c">
            <a:extLst>
              <a:ext uri="{FF2B5EF4-FFF2-40B4-BE49-F238E27FC236}">
                <a16:creationId xmlns:a16="http://schemas.microsoft.com/office/drawing/2014/main" id="{05D75515-F475-6079-3942-AB726EDF7CD7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5019" y="4123256"/>
            <a:ext cx="1984248" cy="198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A418FC-D710-78A0-97B9-EF9BE2E21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3" t="31016" r="34807" b="30746"/>
          <a:stretch/>
        </p:blipFill>
        <p:spPr>
          <a:xfrm>
            <a:off x="5767406" y="4066642"/>
            <a:ext cx="2057400" cy="2179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04AF8-5C0D-B1F4-18BB-950A8D60F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7941"/>
          <a:stretch>
            <a:fillRect/>
          </a:stretch>
        </p:blipFill>
        <p:spPr bwMode="auto">
          <a:xfrm>
            <a:off x="1217412" y="4100396"/>
            <a:ext cx="1810435" cy="205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qpv engine 5b">
            <a:extLst>
              <a:ext uri="{FF2B5EF4-FFF2-40B4-BE49-F238E27FC236}">
                <a16:creationId xmlns:a16="http://schemas.microsoft.com/office/drawing/2014/main" id="{E2E205E2-B0ED-FC20-12ED-5A4DD1FDE32B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42" b="78869" l="4181" r="95151">
                        <a14:foregroundMark x1="10368" y1="41050" x2="10368" y2="41050"/>
                        <a14:foregroundMark x1="7358" y1="41588" x2="7358" y2="41588"/>
                        <a14:foregroundMark x1="18227" y1="26783" x2="18227" y2="26783"/>
                        <a14:foregroundMark x1="4181" y1="44684" x2="4181" y2="44684"/>
                        <a14:foregroundMark x1="36455" y1="25303" x2="36455" y2="25303"/>
                        <a14:foregroundMark x1="38294" y1="22611" x2="38294" y2="22611"/>
                        <a14:foregroundMark x1="57860" y1="74563" x2="57692" y2="74832"/>
                        <a14:foregroundMark x1="57358" y1="77524" x2="57358" y2="77524"/>
                        <a14:foregroundMark x1="53679" y1="77120" x2="53679" y2="77120"/>
                        <a14:foregroundMark x1="53846" y1="75774" x2="53846" y2="75774"/>
                        <a14:foregroundMark x1="54181" y1="75101" x2="54181" y2="75101"/>
                        <a14:foregroundMark x1="54515" y1="74159" x2="54515" y2="74159"/>
                        <a14:foregroundMark x1="84615" y1="78600" x2="84615" y2="78600"/>
                        <a14:foregroundMark x1="90803" y1="61507" x2="90803" y2="61507"/>
                        <a14:foregroundMark x1="95151" y1="62719" x2="95151" y2="62719"/>
                        <a14:foregroundMark x1="94314" y1="61911" x2="94314" y2="61911"/>
                        <a14:foregroundMark x1="91472" y1="61104" x2="91472" y2="61104"/>
                        <a14:foregroundMark x1="87960" y1="61238" x2="87124" y2="61238"/>
                        <a14:foregroundMark x1="87124" y1="61238" x2="87124" y2="61238"/>
                        <a14:foregroundMark x1="56856" y1="78869" x2="56856" y2="78869"/>
                      </a14:backgroundRemoval>
                    </a14:imgEffect>
                  </a14:imgLayer>
                </a14:imgProps>
              </a:ext>
            </a:extLst>
          </a:blip>
          <a:srcRect l="3015" t="21461" b="19336"/>
          <a:stretch>
            <a:fillRect/>
          </a:stretch>
        </p:blipFill>
        <p:spPr bwMode="auto">
          <a:xfrm rot="3719284">
            <a:off x="9261465" y="1357569"/>
            <a:ext cx="2361136" cy="168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E7EFC-49AF-1A79-5C7B-CE6134B785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r="12038"/>
          <a:stretch/>
        </p:blipFill>
        <p:spPr>
          <a:xfrm>
            <a:off x="11100666" y="990600"/>
            <a:ext cx="1012500" cy="25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!!AIAA_Hybrid09_Cours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4-04-08-ENGR 1100-Engrg Orientation-Spring'14 - Aerospace Engineering-short" id="{4F7F648E-590D-4D71-8D51-5C7420DAAB3E}" vid="{993BFFC7-1E87-42FA-ABD2-DB53EB0B25F2}"/>
    </a:ext>
  </a:extLst>
</a:theme>
</file>

<file path=ppt/theme/theme2.xml><?xml version="1.0" encoding="utf-8"?>
<a:theme xmlns:a="http://schemas.openxmlformats.org/drawingml/2006/main" name="1_!!AIAA_Hybrid09_Cours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4-04-08-ENGR 1100-Engrg Orientation-Spring'14 - Aerospace Engineering-short" id="{4F7F648E-590D-4D71-8D51-5C7420DAAB3E}" vid="{993BFFC7-1E87-42FA-ABD2-DB53EB0B25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Majdalani Template </Template>
  <TotalTime>57224</TotalTime>
  <Words>1190</Words>
  <Application>Microsoft Office PowerPoint</Application>
  <PresentationFormat>Widescreen</PresentationFormat>
  <Paragraphs>228</Paragraphs>
  <Slides>25</Slides>
  <Notes>16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Cambria Math</vt:lpstr>
      <vt:lpstr>Times New Roman</vt:lpstr>
      <vt:lpstr>Arial</vt:lpstr>
      <vt:lpstr>Garamond</vt:lpstr>
      <vt:lpstr>Segoe UI</vt:lpstr>
      <vt:lpstr>Calibri</vt:lpstr>
      <vt:lpstr>!!AIAA_Hybrid09_Course_Template</vt:lpstr>
      <vt:lpstr>1_!!AIAA_Hybrid09_Course_Template</vt:lpstr>
      <vt:lpstr>Document</vt:lpstr>
      <vt:lpstr>Equation.DSMT4</vt:lpstr>
      <vt:lpstr>On the Multipole Vortex (MpV) Motion in a Circular-Port Hybrid  Rocket Engine</vt:lpstr>
      <vt:lpstr>Our Team</vt:lpstr>
      <vt:lpstr>Overview of Rocket Engines Types</vt:lpstr>
      <vt:lpstr>Advantages of Hybrid Rocket Engines</vt:lpstr>
      <vt:lpstr>Limitations of Traditional Hybrid Rockets</vt:lpstr>
      <vt:lpstr>Limitations of Traditional Hybrid Rockets</vt:lpstr>
      <vt:lpstr>Innovations in Hybrid Rocket Technology</vt:lpstr>
      <vt:lpstr>Vortex Injection Hybrid Rocket Engine (VIHRE)</vt:lpstr>
      <vt:lpstr>Multipole Vortex (MpV) Hybrid Rocket Engine</vt:lpstr>
      <vt:lpstr>Milne-Thomson Circle Theorem</vt:lpstr>
      <vt:lpstr>Bounded Complex Potential Function</vt:lpstr>
      <vt:lpstr>Velocity Components</vt:lpstr>
      <vt:lpstr>Velocity Components</vt:lpstr>
      <vt:lpstr>CFD vs. Analytical Solutions</vt:lpstr>
      <vt:lpstr>CFD vs. Analytical Solutions (Quadrupoles)</vt:lpstr>
      <vt:lpstr>CFD vs. Analytical Solutions - Hexapoles</vt:lpstr>
      <vt:lpstr>CFD vs. Analytical Solutions - Octupoles</vt:lpstr>
      <vt:lpstr>Quadrupole Equilibrium Points</vt:lpstr>
      <vt:lpstr>Hexapole Equilibrium Points</vt:lpstr>
      <vt:lpstr>Octapole Equilibrium Points</vt:lpstr>
      <vt:lpstr>Isovorticity Contours</vt:lpstr>
      <vt:lpstr>Hybrid Rocket Regression Rate Modeling</vt:lpstr>
      <vt:lpstr>Regression Rate Enhancement</vt:lpstr>
      <vt:lpstr>Conclusion and Key Takeaways</vt:lpstr>
      <vt:lpstr>Future Prospects</vt:lpstr>
    </vt:vector>
  </TitlesOfParts>
  <Company>UT Space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Aerospace Seminar</dc:title>
  <dc:creator>SCIENTIST</dc:creator>
  <cp:lastModifiedBy>Mitchell Sisk</cp:lastModifiedBy>
  <cp:revision>383</cp:revision>
  <dcterms:created xsi:type="dcterms:W3CDTF">2014-06-09T21:00:23Z</dcterms:created>
  <dcterms:modified xsi:type="dcterms:W3CDTF">2025-04-02T00:03:41Z</dcterms:modified>
</cp:coreProperties>
</file>