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19"/>
  </p:notesMasterIdLst>
  <p:handoutMasterIdLst>
    <p:handoutMasterId r:id="rId20"/>
  </p:handoutMasterIdLst>
  <p:sldIdLst>
    <p:sldId id="404" r:id="rId6"/>
    <p:sldId id="406" r:id="rId7"/>
    <p:sldId id="418" r:id="rId8"/>
    <p:sldId id="407" r:id="rId9"/>
    <p:sldId id="408" r:id="rId10"/>
    <p:sldId id="409" r:id="rId11"/>
    <p:sldId id="419" r:id="rId12"/>
    <p:sldId id="410" r:id="rId13"/>
    <p:sldId id="411" r:id="rId14"/>
    <p:sldId id="414" r:id="rId15"/>
    <p:sldId id="415" r:id="rId16"/>
    <p:sldId id="412" r:id="rId17"/>
    <p:sldId id="413" r:id="rId18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FED9-C35A-4CE5-A6BD-9FDB96CC1A70}" v="2" dt="2018-12-13T19:35:47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1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3CBF1-C64D-2F54-705A-B06753C5B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2C92D-FFD1-6C89-50B1-781FADCB7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AD99F-19A4-1972-5FA6-7CA36362E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F41EB-B903-1EFE-6AB7-00FE47F75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E24B-5656-9AD2-04D1-9328F411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FD9D4-FB36-57E9-026E-001336CB4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BCDBC-9FDD-03EC-D55D-9362DCDB8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AC0FE-E31D-0DF0-CB71-DC1F0F0F8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0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A540-ECBF-3672-5081-3348544D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A515C-766C-41E4-9784-49F9B06D4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F8897-D203-870A-0395-F5FBC7A8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48602-6AB5-985B-2965-90F6FE41F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43F0-67C8-E75A-6DA0-4072CDF3C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38DA1-4460-112F-21C9-AA41B61B7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C89BF-E626-E33D-C12D-150144C7F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B1C48-67CA-B600-29C0-C613E756C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B068C-7894-33D1-C5AB-BBB081C3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3E347-E62D-3F4E-B018-B45373133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4823B3-667A-973C-228B-73B81BD9D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858AA-6772-0332-A088-FCDA1FA22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62696-7438-9C29-4C9D-8EE3DE38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BD7463-75E0-F596-4F14-C40E6854E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DB5DE-11E5-234F-687F-65E2F5AD4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CE101-DB80-F6DF-05F5-95138B190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8207C-4A7C-E196-ED16-664DEAE81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5B844-E591-4970-3495-705F04FB8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433B1A-2BFB-4857-AEB7-5E22E46AB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83F0-97FA-B698-57E1-EC3866083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CFD6-A692-1585-5385-BAAE6793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EA1A5-EF6F-AD95-2E31-4779853BB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2F0DCB-97BA-95E0-C788-DA28AF285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4969-CEB3-02E7-B7E5-0158D29D2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F7DC6-E011-9629-B52B-8CC55335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0ED26-E2A9-2289-233F-57D1CC225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DF74F5-89D4-49CF-38BD-69B46D300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653B6-45DD-91F3-25FA-375F5402D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1CDCF-AC28-C1C7-B760-C71C9DFE5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C08382-AC6D-6425-3DCC-AD9F4F9F3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846FFB-72EF-470F-ADFC-3A419DDBF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10ECB-BF3F-203D-6297-D7CED7DA3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04E7-D079-3672-EC67-61B3EFE30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71743-9F24-E5C9-8738-E62B07743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DFDC8D-13F5-4CE0-CFB7-14D3DC85B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7531B-B92D-F106-7BCC-C23861E127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3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Caelan Wommack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Region II Student Conference, April 2-4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Caelan Wommack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03402-B2DB-1D9D-A31D-ED000391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B668-D26B-BF53-1091-AE70FFAA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838408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Noncontact-based ADRs – Electromagnetic manipulation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An adaptable electromagnet can selectively target debris while avoiding operational satellites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Challenges include handling non-magnetic debris and optimizing energy consumption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C26F3-AA2D-3DB1-46A8-2C03102A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3B007E-38F0-CA07-7CF5-B389D051287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0F8705-90D6-8417-4D83-A5F233AB2236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201534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278D7-2B4B-9281-3A6B-0C93F09CD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3C29-0D5C-4544-94A8-8712AC34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618952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Noncontact-based ADRs – Solar sails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Solar sails use solar radiation pressure to alter debris orbits for reentry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Inspired by missions like JAXA’s IKAROS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Challenges include deployment complexity and long-term durability in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7B556-0A8D-25B9-1001-965AD23E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12148-DA3D-2273-AB1E-7E9C278D18B0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7B20BF-D758-0F93-E734-5DAB6EE4208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6146" name="Picture 2" descr="JAXA | Small Solar Power Sail Demonstrator &quot;IKAROS&quot;">
            <a:extLst>
              <a:ext uri="{FF2B5EF4-FFF2-40B4-BE49-F238E27FC236}">
                <a16:creationId xmlns:a16="http://schemas.microsoft.com/office/drawing/2014/main" id="{64361FC1-FDF5-629C-86F6-6A8CD379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25980"/>
            <a:ext cx="2388870" cy="15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95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04D6-8654-7B7E-D73A-9EF858E8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867D-C77D-686D-EC55-C372BF267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3" y="1028700"/>
            <a:ext cx="8414567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Policy Frameworks for Space Debris Management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International collaboration is crucial, with growing support for binding regulations on debris mitigation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UN’s COPUOS guidelines promote debris prevention, proper disposal, and collision avoidance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ESA’s Space Surveillance and Tracking system enhances debris monitoring and collision prevention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BCD6-EC72-904B-79D5-693BEF49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DC687F-E2ED-8965-6369-F4A4BC90516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3764B-64DB-C171-DF46-A6988E549962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376089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AB4E5-4BF4-1792-E279-70EEA5A3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2A9E2-22A7-3C5D-51B9-9CB0E3F8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841456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Conclusion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A combination of contact and non-contact ADR methods will be needed for effective debris removal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Global cooperation and stronger regulations are essential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By integrating technology and policy, we can protect Earth’s orbit for future space exploration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30D8D-D0D0-CE2A-8883-18EF0F46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237DBF-287F-17FB-6679-644C45453AC2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1BAEFD-E8C5-7CD9-5869-B6A119242C53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163823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75" y="1028700"/>
            <a:ext cx="4920630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Why is orbital debris a pressing issue?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Kessler Syndrome leading to collisions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Protection of operational objects in space and future missions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1026" name="Picture 2" descr="U.S. government updates orbital debris mitigation guidelines - SpaceNews">
            <a:extLst>
              <a:ext uri="{FF2B5EF4-FFF2-40B4-BE49-F238E27FC236}">
                <a16:creationId xmlns:a16="http://schemas.microsoft.com/office/drawing/2014/main" id="{8FA47DDA-D690-64F8-F118-7DA9E0AA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05" y="1706952"/>
            <a:ext cx="3682517" cy="20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59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652CF-2C04-329F-23AC-1A9D9038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81A18-DCDA-BD39-361E-8C69E127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8419204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Active Debris Removal (ADR)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Mitigation techniques, mostly in developmental stages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Can be divided into contact and noncontact ADRs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Important to assess which ADRs are most effective and feasible for the future of space exploration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endParaRPr lang="en-US" sz="2400" dirty="0"/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D75F3-B6FB-F698-7F9B-138E882F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0468ED-14FE-D2CA-4962-2A5230DC00E4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46512E-93E9-0F36-3D56-B31BFA5F78F2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239318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861E-405A-957F-558A-2F847CF09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25337-636C-205E-8AE0-ACCD532B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6245848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Contact-based ADRs – Robotic arms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Arm deorbits the debris or transfers it to another system for disposal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High accuracy, requires sophisticated GNC systems for successful docking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Northrop Grumman’s MEV/MRV shows success of this technology in a similar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518F-4096-99A6-3FC4-F34F8412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D8DBDA-ABA0-28DC-3B8D-E0C602E76E7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FF1DF-27E2-FA26-9F5D-27DE3C1603A6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A659FB-D941-BAA2-B1E5-9EF0F1D06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7592"/>
          <a:stretch/>
        </p:blipFill>
        <p:spPr bwMode="auto">
          <a:xfrm>
            <a:off x="6743245" y="1028700"/>
            <a:ext cx="211328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1770-B467-3754-A9A1-DF69651D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8DD2-0218-ECA7-959C-579920498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495508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Contact-based ADRs – Nets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Nets deploy from a spacecraft and tighten around object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ESA’s </a:t>
            </a:r>
            <a:r>
              <a:rPr lang="en-US" altLang="en-US" sz="2400" dirty="0" err="1"/>
              <a:t>RemoveDEBRIS</a:t>
            </a:r>
            <a:r>
              <a:rPr lang="en-US" altLang="en-US" sz="2400" dirty="0"/>
              <a:t> mission demonstrated this method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Challenges included precise deployment and ensuring debris remains contained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DEB2C-1CEF-DA4E-E4B8-B0F9F794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9182E2-1A90-9A3F-FBAC-9FFB33509ED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BD4BB0-8D1D-C8CB-C888-730AA50DBFA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5" name="Picture 4" descr="A diagram of a net capture&#10;&#10;AI-generated content may be incorrect.">
            <a:extLst>
              <a:ext uri="{FF2B5EF4-FFF2-40B4-BE49-F238E27FC236}">
                <a16:creationId xmlns:a16="http://schemas.microsoft.com/office/drawing/2014/main" id="{B9487ED0-49B8-4405-8E4F-D6BE45B43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241" y="1056957"/>
            <a:ext cx="3613966" cy="22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95DC-C719-1FE5-B93F-47A9344A1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7C70-722F-C89C-7937-46731527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841456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Contact-based ADRs – Harpoon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Harpoons fire a projectile into debris, securing it with barbs or tethers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ESA’s </a:t>
            </a:r>
            <a:r>
              <a:rPr lang="en-US" altLang="en-US" sz="2400" dirty="0" err="1"/>
              <a:t>RemoveDEBRIS</a:t>
            </a:r>
            <a:r>
              <a:rPr lang="en-US" altLang="en-US" sz="2400" dirty="0"/>
              <a:t> mission successfully tested this method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Challenges include avoiding unintended fragmentation and ensuring target stability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656A-FB4B-02FB-8DA1-0F924076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6AAF2-59C8-05A1-D8F5-11EA728C753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CF5DB8-975C-70B9-F0C9-8FD671748E7D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</p:spTree>
    <p:extLst>
      <p:ext uri="{BB962C8B-B14F-4D97-AF65-F5344CB8AC3E}">
        <p14:creationId xmlns:p14="http://schemas.microsoft.com/office/powerpoint/2010/main" val="276353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58E36-0F01-77FC-B2E0-B8F4221B5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2393-6040-11ED-57FC-0ADA022EC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544276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Contact-based ADRs – Electrodynamic tethers (EDTs)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EDTs use conductive tethers to generate Lorentz forces, enabling fuel-free deorbiting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Simulations done by JAXA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Challenges include ensuring tether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C1722-F5CD-E176-B771-BDCDE6EB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449CF-52BD-4E61-D547-4F99B537BBFD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544641-E1B1-BE71-8AAF-706DD2DAB181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5122" name="Picture 2" descr="JAXA | Joint demonstration of J-SPARC initiated by ALE and JAXA, aimed at  the commercialization of space debris prevention device">
            <a:extLst>
              <a:ext uri="{FF2B5EF4-FFF2-40B4-BE49-F238E27FC236}">
                <a16:creationId xmlns:a16="http://schemas.microsoft.com/office/drawing/2014/main" id="{D24630AE-0B22-0C3C-F876-AF5B54FA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0" y="1302850"/>
            <a:ext cx="2702560" cy="270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0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C9F9-511E-15B3-4377-BAD6945E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37F3-600B-44A0-B29C-67D50C3F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5503726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Noncontact-based ADRs – Lasers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Lasers induce surface ablation, creating a force that alters a debris object’s orbit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ESA is developing a laser-equipped deorbit satellite, will start service in 2026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Challenges include high power demands and precise targeting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8F93D-2ADA-086A-1678-13902FE9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43DA83-12DA-FED5-8ADF-B10DFA3BA0B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3816F-620A-FC12-D631-971B6453A0F7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5" name="Picture 4" descr="Satellite in space with earth in the background&#10;&#10;AI-generated content may be incorrect.">
            <a:extLst>
              <a:ext uri="{FF2B5EF4-FFF2-40B4-BE49-F238E27FC236}">
                <a16:creationId xmlns:a16="http://schemas.microsoft.com/office/drawing/2014/main" id="{7AB04384-37C6-880D-6763-AF0547F1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70" y="1028701"/>
            <a:ext cx="3222455" cy="2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949D-8369-7B8C-64A3-771E13F7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85DA-0A33-E811-516D-7948A8C3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474" y="1028700"/>
            <a:ext cx="5596491" cy="34290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0529B"/>
              </a:buClr>
              <a:buNone/>
            </a:pPr>
            <a:r>
              <a:rPr lang="en-US" altLang="en-US" i="1" dirty="0"/>
              <a:t>Contact-based ADRs – Ion Beam Shepherd technique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altLang="en-US" sz="2400" dirty="0"/>
              <a:t>Ion thrusters apply a continuous force to alter the orbit of debris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Half of onboard propellant needed for counteracting the force, limiting efficiency</a:t>
            </a:r>
          </a:p>
          <a:p>
            <a:pPr lvl="1">
              <a:spcBef>
                <a:spcPts val="900"/>
              </a:spcBef>
              <a:buClr>
                <a:srgbClr val="1B3D6C"/>
              </a:buClr>
              <a:buFont typeface="Wingdings" charset="2"/>
              <a:buChar char="Ø"/>
            </a:pPr>
            <a:r>
              <a:rPr lang="en-US" sz="2400" dirty="0"/>
              <a:t>Future developments may use ambient atmospheric gases as fuel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58F13-D98B-A6ED-63F4-0FBF7755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CFBA23-9D78-569C-783D-6BC737D4761E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2B7E76-6922-9D6C-CD6C-6CF9D800D949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 dirty="0">
                <a:solidFill>
                  <a:schemeClr val="bg1"/>
                </a:solidFill>
              </a:rPr>
              <a:t>Mitigating Orbital Debris</a:t>
            </a:r>
          </a:p>
        </p:txBody>
      </p:sp>
      <p:pic>
        <p:nvPicPr>
          <p:cNvPr id="5" name="Picture 4" descr="A diagram of a space station&#10;&#10;AI-generated content may be incorrect.">
            <a:extLst>
              <a:ext uri="{FF2B5EF4-FFF2-40B4-BE49-F238E27FC236}">
                <a16:creationId xmlns:a16="http://schemas.microsoft.com/office/drawing/2014/main" id="{3676EFEE-C5AF-F148-DE04-E8BEA9F5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2" y="1431236"/>
            <a:ext cx="3195045" cy="22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025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504</Words>
  <Application>Microsoft Office PowerPoint</Application>
  <PresentationFormat>On-screen Show (16:9)</PresentationFormat>
  <Paragraphs>89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Helvetica</vt:lpstr>
      <vt:lpstr>Times</vt:lpstr>
      <vt:lpstr>Wingdings</vt:lpstr>
      <vt:lpstr>Blank Presentation</vt:lpstr>
      <vt:lpstr>Without blue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Wommack, Caelan F</cp:lastModifiedBy>
  <cp:revision>8</cp:revision>
  <cp:lastPrinted>2018-09-25T14:02:34Z</cp:lastPrinted>
  <dcterms:modified xsi:type="dcterms:W3CDTF">2025-04-02T02:40:54Z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