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85" r:id="rId5"/>
    <p:sldId id="336" r:id="rId6"/>
    <p:sldId id="395" r:id="rId7"/>
    <p:sldId id="402" r:id="rId8"/>
    <p:sldId id="396" r:id="rId9"/>
    <p:sldId id="409" r:id="rId10"/>
    <p:sldId id="413" r:id="rId11"/>
    <p:sldId id="403" r:id="rId12"/>
    <p:sldId id="411" r:id="rId13"/>
    <p:sldId id="412" r:id="rId14"/>
    <p:sldId id="416" r:id="rId15"/>
    <p:sldId id="398" r:id="rId16"/>
    <p:sldId id="408" r:id="rId17"/>
    <p:sldId id="404" r:id="rId18"/>
    <p:sldId id="399" r:id="rId19"/>
    <p:sldId id="418" r:id="rId20"/>
    <p:sldId id="400" r:id="rId21"/>
    <p:sldId id="401" r:id="rId22"/>
    <p:sldId id="394" r:id="rId23"/>
    <p:sldId id="41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41CF2D-7451-2F18-6805-50D013591EC7}" name="Zhou, Yue" initials="ZY" userId="S::zhouy@erau.edu::5e2d9c99-223b-4da5-987b-db8981966e6d" providerId="AD"/>
  <p188:author id="{E143915A-8A77-E54B-C0A8-1F1A71706949}" name="Patel, Henil P." initials="HP" userId="S::PATELH27@my.erau.edu::564278e3-e0b1-408b-9e50-a1824fc3379e" providerId="AD"/>
  <p188:author id="{7655787A-AB40-B398-F3E1-565CB32863FB}" name="Yahyaeian, Amir" initials="YA" userId="S::amiryah@my.erau.edu::da3dad62-c4e9-4f53-b954-4875cf2b94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A"/>
    <a:srgbClr val="262626"/>
    <a:srgbClr val="D9D9D9"/>
    <a:srgbClr val="7F7F7F"/>
    <a:srgbClr val="404040"/>
    <a:srgbClr val="03539E"/>
    <a:srgbClr val="FF0000"/>
    <a:srgbClr val="FCC100"/>
    <a:srgbClr val="59595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84" y="54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B7F3B-714F-4C65-9A85-D42F7178BB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71996-D878-499D-B377-FA16E5A58D2D}">
      <dgm:prSet phldrT="[Text]"/>
      <dgm:spPr/>
      <dgm:t>
        <a:bodyPr/>
        <a:lstStyle/>
        <a:p>
          <a:r>
            <a:rPr lang="en-US" dirty="0"/>
            <a:t>Thermal Management Device</a:t>
          </a:r>
        </a:p>
      </dgm:t>
    </dgm:pt>
    <dgm:pt modelId="{41E172C4-EB0D-4C82-A52F-4274EEBDAED3}" type="parTrans" cxnId="{5BC193FE-909A-4D60-8A30-FB66BE1166FE}">
      <dgm:prSet/>
      <dgm:spPr/>
      <dgm:t>
        <a:bodyPr/>
        <a:lstStyle/>
        <a:p>
          <a:endParaRPr lang="en-US"/>
        </a:p>
      </dgm:t>
    </dgm:pt>
    <dgm:pt modelId="{71F62657-1E66-42B3-B751-4FC793A3500B}" type="sibTrans" cxnId="{5BC193FE-909A-4D60-8A30-FB66BE1166FE}">
      <dgm:prSet/>
      <dgm:spPr/>
      <dgm:t>
        <a:bodyPr/>
        <a:lstStyle/>
        <a:p>
          <a:endParaRPr lang="en-US"/>
        </a:p>
      </dgm:t>
    </dgm:pt>
    <dgm:pt modelId="{FD252A36-E7C5-43C4-B4E7-1921A05F28EE}">
      <dgm:prSet phldrT="[Text]"/>
      <dgm:spPr/>
      <dgm:t>
        <a:bodyPr/>
        <a:lstStyle/>
        <a:p>
          <a:r>
            <a:rPr lang="en-US" dirty="0"/>
            <a:t>Binder Jetting Additive Manufacturing</a:t>
          </a:r>
        </a:p>
      </dgm:t>
    </dgm:pt>
    <dgm:pt modelId="{D6EA3298-B3F5-4E6C-B446-C4B56D30F5B9}" type="parTrans" cxnId="{276A3E23-5E6F-4925-8449-80ACE2BC8322}">
      <dgm:prSet/>
      <dgm:spPr/>
      <dgm:t>
        <a:bodyPr/>
        <a:lstStyle/>
        <a:p>
          <a:endParaRPr lang="en-US"/>
        </a:p>
      </dgm:t>
    </dgm:pt>
    <dgm:pt modelId="{750ED7D6-209E-43CA-8743-ECD9DA2AA79C}" type="sibTrans" cxnId="{276A3E23-5E6F-4925-8449-80ACE2BC8322}">
      <dgm:prSet/>
      <dgm:spPr/>
      <dgm:t>
        <a:bodyPr/>
        <a:lstStyle/>
        <a:p>
          <a:endParaRPr lang="en-US"/>
        </a:p>
      </dgm:t>
    </dgm:pt>
    <dgm:pt modelId="{139659DF-5D7B-418E-A7CF-4A0AA5627AD4}">
      <dgm:prSet phldrT="[Text]"/>
      <dgm:spPr/>
      <dgm:t>
        <a:bodyPr/>
        <a:lstStyle/>
        <a:p>
          <a:r>
            <a:rPr lang="en-US" dirty="0"/>
            <a:t>Materials</a:t>
          </a:r>
        </a:p>
      </dgm:t>
    </dgm:pt>
    <dgm:pt modelId="{A9895FBE-030E-47DE-97BD-0160B7BB4979}" type="parTrans" cxnId="{262E6A85-66C1-42D5-80AE-316E92B6D583}">
      <dgm:prSet/>
      <dgm:spPr/>
      <dgm:t>
        <a:bodyPr/>
        <a:lstStyle/>
        <a:p>
          <a:endParaRPr lang="en-US"/>
        </a:p>
      </dgm:t>
    </dgm:pt>
    <dgm:pt modelId="{81924BDE-B63B-4CD1-90D2-79F7261BD29C}" type="sibTrans" cxnId="{262E6A85-66C1-42D5-80AE-316E92B6D583}">
      <dgm:prSet/>
      <dgm:spPr/>
      <dgm:t>
        <a:bodyPr/>
        <a:lstStyle/>
        <a:p>
          <a:endParaRPr lang="en-US"/>
        </a:p>
      </dgm:t>
    </dgm:pt>
    <dgm:pt modelId="{9E60AB90-7F5C-44B7-9464-AC7CC4C4F39B}">
      <dgm:prSet/>
      <dgm:spPr/>
      <dgm:t>
        <a:bodyPr/>
        <a:lstStyle/>
        <a:p>
          <a:r>
            <a:rPr lang="en-US" dirty="0"/>
            <a:t>Design of a battery case with internal cooling channels that provide active cooling</a:t>
          </a:r>
        </a:p>
      </dgm:t>
    </dgm:pt>
    <dgm:pt modelId="{0E9A9CC2-DD2E-4731-9F4F-3DD78A33DD95}" type="parTrans" cxnId="{B538CA47-D711-4B75-97CB-8A3F11FEC8D4}">
      <dgm:prSet/>
      <dgm:spPr/>
      <dgm:t>
        <a:bodyPr/>
        <a:lstStyle/>
        <a:p>
          <a:endParaRPr lang="en-US"/>
        </a:p>
      </dgm:t>
    </dgm:pt>
    <dgm:pt modelId="{8E43912B-65C0-4114-9626-105666EF5686}" type="sibTrans" cxnId="{B538CA47-D711-4B75-97CB-8A3F11FEC8D4}">
      <dgm:prSet/>
      <dgm:spPr/>
      <dgm:t>
        <a:bodyPr/>
        <a:lstStyle/>
        <a:p>
          <a:endParaRPr lang="en-US"/>
        </a:p>
      </dgm:t>
    </dgm:pt>
    <dgm:pt modelId="{D1321BA8-8C46-4706-80EA-BF5BAD7D36D7}">
      <dgm:prSet/>
      <dgm:spPr/>
      <dgm:t>
        <a:bodyPr/>
        <a:lstStyle/>
        <a:p>
          <a:r>
            <a:rPr lang="en-US" dirty="0"/>
            <a:t>Cost efficient production method</a:t>
          </a:r>
        </a:p>
      </dgm:t>
    </dgm:pt>
    <dgm:pt modelId="{CD38EA3C-BCEA-4973-A396-9B7951821ABD}" type="parTrans" cxnId="{8611CDE4-ACF0-4EED-B228-15A477C73CEB}">
      <dgm:prSet/>
      <dgm:spPr/>
      <dgm:t>
        <a:bodyPr/>
        <a:lstStyle/>
        <a:p>
          <a:endParaRPr lang="en-US"/>
        </a:p>
      </dgm:t>
    </dgm:pt>
    <dgm:pt modelId="{91B66B44-E2B5-4B3C-8429-9EDF2A617658}" type="sibTrans" cxnId="{8611CDE4-ACF0-4EED-B228-15A477C73CEB}">
      <dgm:prSet/>
      <dgm:spPr/>
      <dgm:t>
        <a:bodyPr/>
        <a:lstStyle/>
        <a:p>
          <a:endParaRPr lang="en-US"/>
        </a:p>
      </dgm:t>
    </dgm:pt>
    <dgm:pt modelId="{91C74F53-F58D-4B59-A810-E0CCB5482CA5}">
      <dgm:prSet/>
      <dgm:spPr/>
      <dgm:t>
        <a:bodyPr/>
        <a:lstStyle/>
        <a:p>
          <a:r>
            <a:rPr lang="en-US" dirty="0"/>
            <a:t>Batter case – Stainless steel</a:t>
          </a:r>
        </a:p>
      </dgm:t>
    </dgm:pt>
    <dgm:pt modelId="{8A5A3D88-35E2-478A-8C70-15D73F55D8BC}" type="parTrans" cxnId="{845B9626-68F5-4518-9DF5-578BCCF83DD6}">
      <dgm:prSet/>
      <dgm:spPr/>
      <dgm:t>
        <a:bodyPr/>
        <a:lstStyle/>
        <a:p>
          <a:endParaRPr lang="en-US"/>
        </a:p>
      </dgm:t>
    </dgm:pt>
    <dgm:pt modelId="{6933CAE6-9A94-49CE-BCAA-4A567A96411C}" type="sibTrans" cxnId="{845B9626-68F5-4518-9DF5-578BCCF83DD6}">
      <dgm:prSet/>
      <dgm:spPr/>
      <dgm:t>
        <a:bodyPr/>
        <a:lstStyle/>
        <a:p>
          <a:endParaRPr lang="en-US"/>
        </a:p>
      </dgm:t>
    </dgm:pt>
    <dgm:pt modelId="{0B2740EC-46C4-4CA8-91B9-A6F5E3F2172F}">
      <dgm:prSet/>
      <dgm:spPr/>
      <dgm:t>
        <a:bodyPr/>
        <a:lstStyle/>
        <a:p>
          <a:r>
            <a:rPr lang="en-US" dirty="0"/>
            <a:t>Coolant – Water</a:t>
          </a:r>
        </a:p>
      </dgm:t>
    </dgm:pt>
    <dgm:pt modelId="{222BABAC-18F7-468F-95CA-EC76E7AF6B5D}" type="parTrans" cxnId="{6B012B2C-4E4D-4AE7-91BB-67B391A454B6}">
      <dgm:prSet/>
      <dgm:spPr/>
      <dgm:t>
        <a:bodyPr/>
        <a:lstStyle/>
        <a:p>
          <a:endParaRPr lang="en-US"/>
        </a:p>
      </dgm:t>
    </dgm:pt>
    <dgm:pt modelId="{021A9F5B-A690-4507-859A-93260B071BBE}" type="sibTrans" cxnId="{6B012B2C-4E4D-4AE7-91BB-67B391A454B6}">
      <dgm:prSet/>
      <dgm:spPr/>
      <dgm:t>
        <a:bodyPr/>
        <a:lstStyle/>
        <a:p>
          <a:endParaRPr lang="en-US"/>
        </a:p>
      </dgm:t>
    </dgm:pt>
    <dgm:pt modelId="{F5CCE652-8040-4355-A4CB-E5B53CDBE024}">
      <dgm:prSet/>
      <dgm:spPr/>
      <dgm:t>
        <a:bodyPr/>
        <a:lstStyle/>
        <a:p>
          <a:r>
            <a:rPr lang="en-US" dirty="0"/>
            <a:t>Fabricates complex internal channel geometries</a:t>
          </a:r>
        </a:p>
      </dgm:t>
    </dgm:pt>
    <dgm:pt modelId="{C8E8D10F-2584-49CC-9202-9A3581F1588D}" type="parTrans" cxnId="{8934772E-A757-46A2-8C16-5F6D72E8E24B}">
      <dgm:prSet/>
      <dgm:spPr/>
      <dgm:t>
        <a:bodyPr/>
        <a:lstStyle/>
        <a:p>
          <a:endParaRPr lang="en-US"/>
        </a:p>
      </dgm:t>
    </dgm:pt>
    <dgm:pt modelId="{14C6A525-468C-454C-80EC-94C1C3EB0978}" type="sibTrans" cxnId="{8934772E-A757-46A2-8C16-5F6D72E8E24B}">
      <dgm:prSet/>
      <dgm:spPr/>
      <dgm:t>
        <a:bodyPr/>
        <a:lstStyle/>
        <a:p>
          <a:endParaRPr lang="en-US"/>
        </a:p>
      </dgm:t>
    </dgm:pt>
    <dgm:pt modelId="{C54D3648-F1AE-47B7-94CB-27C976806CD9}" type="pres">
      <dgm:prSet presAssocID="{FCBB7F3B-714F-4C65-9A85-D42F7178BB2E}" presName="linear" presStyleCnt="0">
        <dgm:presLayoutVars>
          <dgm:dir/>
          <dgm:animLvl val="lvl"/>
          <dgm:resizeHandles val="exact"/>
        </dgm:presLayoutVars>
      </dgm:prSet>
      <dgm:spPr/>
    </dgm:pt>
    <dgm:pt modelId="{ABBF14D4-617E-425C-AB46-CFB0BA3F2567}" type="pres">
      <dgm:prSet presAssocID="{78771996-D878-499D-B377-FA16E5A58D2D}" presName="parentLin" presStyleCnt="0"/>
      <dgm:spPr/>
    </dgm:pt>
    <dgm:pt modelId="{F0B975AD-E658-4DEE-8348-2FC06AE0DA71}" type="pres">
      <dgm:prSet presAssocID="{78771996-D878-499D-B377-FA16E5A58D2D}" presName="parentLeftMargin" presStyleLbl="node1" presStyleIdx="0" presStyleCnt="3"/>
      <dgm:spPr/>
    </dgm:pt>
    <dgm:pt modelId="{EA52A64D-9A8C-41AD-9BC7-954417B85EE4}" type="pres">
      <dgm:prSet presAssocID="{78771996-D878-499D-B377-FA16E5A58D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C422DF-55D6-4E2D-A36E-FF29A9F1364B}" type="pres">
      <dgm:prSet presAssocID="{78771996-D878-499D-B377-FA16E5A58D2D}" presName="negativeSpace" presStyleCnt="0"/>
      <dgm:spPr/>
    </dgm:pt>
    <dgm:pt modelId="{9B4DEBB1-BE08-482A-98C1-EC399ADE16D8}" type="pres">
      <dgm:prSet presAssocID="{78771996-D878-499D-B377-FA16E5A58D2D}" presName="childText" presStyleLbl="conFgAcc1" presStyleIdx="0" presStyleCnt="3">
        <dgm:presLayoutVars>
          <dgm:bulletEnabled val="1"/>
        </dgm:presLayoutVars>
      </dgm:prSet>
      <dgm:spPr/>
    </dgm:pt>
    <dgm:pt modelId="{876CCD1D-2F58-4818-825E-F79EB6C981B1}" type="pres">
      <dgm:prSet presAssocID="{71F62657-1E66-42B3-B751-4FC793A3500B}" presName="spaceBetweenRectangles" presStyleCnt="0"/>
      <dgm:spPr/>
    </dgm:pt>
    <dgm:pt modelId="{2AC4B558-DD89-44CA-A313-EB1EB0211CD9}" type="pres">
      <dgm:prSet presAssocID="{FD252A36-E7C5-43C4-B4E7-1921A05F28EE}" presName="parentLin" presStyleCnt="0"/>
      <dgm:spPr/>
    </dgm:pt>
    <dgm:pt modelId="{DEFA723E-89B8-427D-A660-6D89D4A30FAB}" type="pres">
      <dgm:prSet presAssocID="{FD252A36-E7C5-43C4-B4E7-1921A05F28EE}" presName="parentLeftMargin" presStyleLbl="node1" presStyleIdx="0" presStyleCnt="3"/>
      <dgm:spPr/>
    </dgm:pt>
    <dgm:pt modelId="{2726F222-F208-411F-A363-72D54FFB2F03}" type="pres">
      <dgm:prSet presAssocID="{FD252A36-E7C5-43C4-B4E7-1921A05F28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883D87D-95BD-46BE-816B-9045E27AE857}" type="pres">
      <dgm:prSet presAssocID="{FD252A36-E7C5-43C4-B4E7-1921A05F28EE}" presName="negativeSpace" presStyleCnt="0"/>
      <dgm:spPr/>
    </dgm:pt>
    <dgm:pt modelId="{8FC67F19-0366-4909-8FD1-FDCEA244C9C1}" type="pres">
      <dgm:prSet presAssocID="{FD252A36-E7C5-43C4-B4E7-1921A05F28EE}" presName="childText" presStyleLbl="conFgAcc1" presStyleIdx="1" presStyleCnt="3">
        <dgm:presLayoutVars>
          <dgm:bulletEnabled val="1"/>
        </dgm:presLayoutVars>
      </dgm:prSet>
      <dgm:spPr/>
    </dgm:pt>
    <dgm:pt modelId="{C45FAB88-1ED2-4F84-8D27-748BAABEC422}" type="pres">
      <dgm:prSet presAssocID="{750ED7D6-209E-43CA-8743-ECD9DA2AA79C}" presName="spaceBetweenRectangles" presStyleCnt="0"/>
      <dgm:spPr/>
    </dgm:pt>
    <dgm:pt modelId="{B84FB240-5B29-4D64-A234-B0BBB899EFDB}" type="pres">
      <dgm:prSet presAssocID="{139659DF-5D7B-418E-A7CF-4A0AA5627AD4}" presName="parentLin" presStyleCnt="0"/>
      <dgm:spPr/>
    </dgm:pt>
    <dgm:pt modelId="{7BFBCD96-75C8-4EDD-80CF-C361CF57AD62}" type="pres">
      <dgm:prSet presAssocID="{139659DF-5D7B-418E-A7CF-4A0AA5627AD4}" presName="parentLeftMargin" presStyleLbl="node1" presStyleIdx="1" presStyleCnt="3"/>
      <dgm:spPr/>
    </dgm:pt>
    <dgm:pt modelId="{08CFC35F-896C-47B0-862D-CB7088D38A0E}" type="pres">
      <dgm:prSet presAssocID="{139659DF-5D7B-418E-A7CF-4A0AA5627AD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E53058-48E1-44FF-B521-5174C5B1107E}" type="pres">
      <dgm:prSet presAssocID="{139659DF-5D7B-418E-A7CF-4A0AA5627AD4}" presName="negativeSpace" presStyleCnt="0"/>
      <dgm:spPr/>
    </dgm:pt>
    <dgm:pt modelId="{17554A0B-E2C2-42F2-ABAE-973BF22F7F7B}" type="pres">
      <dgm:prSet presAssocID="{139659DF-5D7B-418E-A7CF-4A0AA5627A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6A3E23-5E6F-4925-8449-80ACE2BC8322}" srcId="{FCBB7F3B-714F-4C65-9A85-D42F7178BB2E}" destId="{FD252A36-E7C5-43C4-B4E7-1921A05F28EE}" srcOrd="1" destOrd="0" parTransId="{D6EA3298-B3F5-4E6C-B446-C4B56D30F5B9}" sibTransId="{750ED7D6-209E-43CA-8743-ECD9DA2AA79C}"/>
    <dgm:cxn modelId="{845B9626-68F5-4518-9DF5-578BCCF83DD6}" srcId="{139659DF-5D7B-418E-A7CF-4A0AA5627AD4}" destId="{91C74F53-F58D-4B59-A810-E0CCB5482CA5}" srcOrd="0" destOrd="0" parTransId="{8A5A3D88-35E2-478A-8C70-15D73F55D8BC}" sibTransId="{6933CAE6-9A94-49CE-BCAA-4A567A96411C}"/>
    <dgm:cxn modelId="{0EA71E2B-5E1B-4104-9B7F-F8624D4D9563}" type="presOf" srcId="{78771996-D878-499D-B377-FA16E5A58D2D}" destId="{EA52A64D-9A8C-41AD-9BC7-954417B85EE4}" srcOrd="1" destOrd="0" presId="urn:microsoft.com/office/officeart/2005/8/layout/list1"/>
    <dgm:cxn modelId="{6B012B2C-4E4D-4AE7-91BB-67B391A454B6}" srcId="{139659DF-5D7B-418E-A7CF-4A0AA5627AD4}" destId="{0B2740EC-46C4-4CA8-91B9-A6F5E3F2172F}" srcOrd="1" destOrd="0" parTransId="{222BABAC-18F7-468F-95CA-EC76E7AF6B5D}" sibTransId="{021A9F5B-A690-4507-859A-93260B071BBE}"/>
    <dgm:cxn modelId="{8934772E-A757-46A2-8C16-5F6D72E8E24B}" srcId="{FD252A36-E7C5-43C4-B4E7-1921A05F28EE}" destId="{F5CCE652-8040-4355-A4CB-E5B53CDBE024}" srcOrd="1" destOrd="0" parTransId="{C8E8D10F-2584-49CC-9202-9A3581F1588D}" sibTransId="{14C6A525-468C-454C-80EC-94C1C3EB0978}"/>
    <dgm:cxn modelId="{B538CA47-D711-4B75-97CB-8A3F11FEC8D4}" srcId="{78771996-D878-499D-B377-FA16E5A58D2D}" destId="{9E60AB90-7F5C-44B7-9464-AC7CC4C4F39B}" srcOrd="0" destOrd="0" parTransId="{0E9A9CC2-DD2E-4731-9F4F-3DD78A33DD95}" sibTransId="{8E43912B-65C0-4114-9626-105666EF5686}"/>
    <dgm:cxn modelId="{041F427C-C5C0-4E09-BAB3-E7B39D1A1C48}" type="presOf" srcId="{FD252A36-E7C5-43C4-B4E7-1921A05F28EE}" destId="{2726F222-F208-411F-A363-72D54FFB2F03}" srcOrd="1" destOrd="0" presId="urn:microsoft.com/office/officeart/2005/8/layout/list1"/>
    <dgm:cxn modelId="{262E6A85-66C1-42D5-80AE-316E92B6D583}" srcId="{FCBB7F3B-714F-4C65-9A85-D42F7178BB2E}" destId="{139659DF-5D7B-418E-A7CF-4A0AA5627AD4}" srcOrd="2" destOrd="0" parTransId="{A9895FBE-030E-47DE-97BD-0160B7BB4979}" sibTransId="{81924BDE-B63B-4CD1-90D2-79F7261BD29C}"/>
    <dgm:cxn modelId="{486E3687-F881-4034-9896-32913E4ADFC9}" type="presOf" srcId="{F5CCE652-8040-4355-A4CB-E5B53CDBE024}" destId="{8FC67F19-0366-4909-8FD1-FDCEA244C9C1}" srcOrd="0" destOrd="1" presId="urn:microsoft.com/office/officeart/2005/8/layout/list1"/>
    <dgm:cxn modelId="{D50D4588-9F30-41CB-89B2-E9F3C2EC9DA9}" type="presOf" srcId="{9E60AB90-7F5C-44B7-9464-AC7CC4C4F39B}" destId="{9B4DEBB1-BE08-482A-98C1-EC399ADE16D8}" srcOrd="0" destOrd="0" presId="urn:microsoft.com/office/officeart/2005/8/layout/list1"/>
    <dgm:cxn modelId="{E12FD393-5A44-42EA-92EA-673B0ED08385}" type="presOf" srcId="{D1321BA8-8C46-4706-80EA-BF5BAD7D36D7}" destId="{8FC67F19-0366-4909-8FD1-FDCEA244C9C1}" srcOrd="0" destOrd="0" presId="urn:microsoft.com/office/officeart/2005/8/layout/list1"/>
    <dgm:cxn modelId="{5191109C-746E-4C40-9332-AB1765B27368}" type="presOf" srcId="{FD252A36-E7C5-43C4-B4E7-1921A05F28EE}" destId="{DEFA723E-89B8-427D-A660-6D89D4A30FAB}" srcOrd="0" destOrd="0" presId="urn:microsoft.com/office/officeart/2005/8/layout/list1"/>
    <dgm:cxn modelId="{F41C31A2-DD20-41C1-A29D-9891F8C2AB8E}" type="presOf" srcId="{91C74F53-F58D-4B59-A810-E0CCB5482CA5}" destId="{17554A0B-E2C2-42F2-ABAE-973BF22F7F7B}" srcOrd="0" destOrd="0" presId="urn:microsoft.com/office/officeart/2005/8/layout/list1"/>
    <dgm:cxn modelId="{21DAF5A2-799B-482F-A613-54FD04FCD1A5}" type="presOf" srcId="{139659DF-5D7B-418E-A7CF-4A0AA5627AD4}" destId="{08CFC35F-896C-47B0-862D-CB7088D38A0E}" srcOrd="1" destOrd="0" presId="urn:microsoft.com/office/officeart/2005/8/layout/list1"/>
    <dgm:cxn modelId="{F294DABF-FEDC-456B-B854-7C502FC165D3}" type="presOf" srcId="{FCBB7F3B-714F-4C65-9A85-D42F7178BB2E}" destId="{C54D3648-F1AE-47B7-94CB-27C976806CD9}" srcOrd="0" destOrd="0" presId="urn:microsoft.com/office/officeart/2005/8/layout/list1"/>
    <dgm:cxn modelId="{26A708D6-F2F0-4D36-815B-D858B7BD52BA}" type="presOf" srcId="{78771996-D878-499D-B377-FA16E5A58D2D}" destId="{F0B975AD-E658-4DEE-8348-2FC06AE0DA71}" srcOrd="0" destOrd="0" presId="urn:microsoft.com/office/officeart/2005/8/layout/list1"/>
    <dgm:cxn modelId="{8611CDE4-ACF0-4EED-B228-15A477C73CEB}" srcId="{FD252A36-E7C5-43C4-B4E7-1921A05F28EE}" destId="{D1321BA8-8C46-4706-80EA-BF5BAD7D36D7}" srcOrd="0" destOrd="0" parTransId="{CD38EA3C-BCEA-4973-A396-9B7951821ABD}" sibTransId="{91B66B44-E2B5-4B3C-8429-9EDF2A617658}"/>
    <dgm:cxn modelId="{9E80CAF9-06F4-4415-9B15-F6BCCD97BB73}" type="presOf" srcId="{0B2740EC-46C4-4CA8-91B9-A6F5E3F2172F}" destId="{17554A0B-E2C2-42F2-ABAE-973BF22F7F7B}" srcOrd="0" destOrd="1" presId="urn:microsoft.com/office/officeart/2005/8/layout/list1"/>
    <dgm:cxn modelId="{0441E3FB-8DF9-41F9-ADE7-260D3AD2584E}" type="presOf" srcId="{139659DF-5D7B-418E-A7CF-4A0AA5627AD4}" destId="{7BFBCD96-75C8-4EDD-80CF-C361CF57AD62}" srcOrd="0" destOrd="0" presId="urn:microsoft.com/office/officeart/2005/8/layout/list1"/>
    <dgm:cxn modelId="{5BC193FE-909A-4D60-8A30-FB66BE1166FE}" srcId="{FCBB7F3B-714F-4C65-9A85-D42F7178BB2E}" destId="{78771996-D878-499D-B377-FA16E5A58D2D}" srcOrd="0" destOrd="0" parTransId="{41E172C4-EB0D-4C82-A52F-4274EEBDAED3}" sibTransId="{71F62657-1E66-42B3-B751-4FC793A3500B}"/>
    <dgm:cxn modelId="{17800D70-2B1F-4CA4-ADA6-0E6F89434C71}" type="presParOf" srcId="{C54D3648-F1AE-47B7-94CB-27C976806CD9}" destId="{ABBF14D4-617E-425C-AB46-CFB0BA3F2567}" srcOrd="0" destOrd="0" presId="urn:microsoft.com/office/officeart/2005/8/layout/list1"/>
    <dgm:cxn modelId="{AE7D61FC-694D-4FE6-9302-E62EFAE31532}" type="presParOf" srcId="{ABBF14D4-617E-425C-AB46-CFB0BA3F2567}" destId="{F0B975AD-E658-4DEE-8348-2FC06AE0DA71}" srcOrd="0" destOrd="0" presId="urn:microsoft.com/office/officeart/2005/8/layout/list1"/>
    <dgm:cxn modelId="{BC827550-ED68-48CA-BC44-CD5B547F957C}" type="presParOf" srcId="{ABBF14D4-617E-425C-AB46-CFB0BA3F2567}" destId="{EA52A64D-9A8C-41AD-9BC7-954417B85EE4}" srcOrd="1" destOrd="0" presId="urn:microsoft.com/office/officeart/2005/8/layout/list1"/>
    <dgm:cxn modelId="{400C22D1-6A17-4666-BEDD-32662A91104D}" type="presParOf" srcId="{C54D3648-F1AE-47B7-94CB-27C976806CD9}" destId="{35C422DF-55D6-4E2D-A36E-FF29A9F1364B}" srcOrd="1" destOrd="0" presId="urn:microsoft.com/office/officeart/2005/8/layout/list1"/>
    <dgm:cxn modelId="{BEB1899A-0624-4FBD-8EE6-E56E1005F92B}" type="presParOf" srcId="{C54D3648-F1AE-47B7-94CB-27C976806CD9}" destId="{9B4DEBB1-BE08-482A-98C1-EC399ADE16D8}" srcOrd="2" destOrd="0" presId="urn:microsoft.com/office/officeart/2005/8/layout/list1"/>
    <dgm:cxn modelId="{D5400814-54DF-411F-A80E-ED2F65BB0021}" type="presParOf" srcId="{C54D3648-F1AE-47B7-94CB-27C976806CD9}" destId="{876CCD1D-2F58-4818-825E-F79EB6C981B1}" srcOrd="3" destOrd="0" presId="urn:microsoft.com/office/officeart/2005/8/layout/list1"/>
    <dgm:cxn modelId="{9B4DCF1F-62E1-40ED-932F-3A5148C7606F}" type="presParOf" srcId="{C54D3648-F1AE-47B7-94CB-27C976806CD9}" destId="{2AC4B558-DD89-44CA-A313-EB1EB0211CD9}" srcOrd="4" destOrd="0" presId="urn:microsoft.com/office/officeart/2005/8/layout/list1"/>
    <dgm:cxn modelId="{CC032FB8-D570-4F49-B136-EBF0F3327CE9}" type="presParOf" srcId="{2AC4B558-DD89-44CA-A313-EB1EB0211CD9}" destId="{DEFA723E-89B8-427D-A660-6D89D4A30FAB}" srcOrd="0" destOrd="0" presId="urn:microsoft.com/office/officeart/2005/8/layout/list1"/>
    <dgm:cxn modelId="{B04C2BD2-38EA-4D58-8CA2-BDF68C49A675}" type="presParOf" srcId="{2AC4B558-DD89-44CA-A313-EB1EB0211CD9}" destId="{2726F222-F208-411F-A363-72D54FFB2F03}" srcOrd="1" destOrd="0" presId="urn:microsoft.com/office/officeart/2005/8/layout/list1"/>
    <dgm:cxn modelId="{33E9C908-8D6F-4AA4-93D6-A08CD11E6E5E}" type="presParOf" srcId="{C54D3648-F1AE-47B7-94CB-27C976806CD9}" destId="{C883D87D-95BD-46BE-816B-9045E27AE857}" srcOrd="5" destOrd="0" presId="urn:microsoft.com/office/officeart/2005/8/layout/list1"/>
    <dgm:cxn modelId="{8C46AA6E-EA74-48BD-A570-BEAA87EDBBDA}" type="presParOf" srcId="{C54D3648-F1AE-47B7-94CB-27C976806CD9}" destId="{8FC67F19-0366-4909-8FD1-FDCEA244C9C1}" srcOrd="6" destOrd="0" presId="urn:microsoft.com/office/officeart/2005/8/layout/list1"/>
    <dgm:cxn modelId="{D6E4F050-B663-4929-A8BE-3D966F90987E}" type="presParOf" srcId="{C54D3648-F1AE-47B7-94CB-27C976806CD9}" destId="{C45FAB88-1ED2-4F84-8D27-748BAABEC422}" srcOrd="7" destOrd="0" presId="urn:microsoft.com/office/officeart/2005/8/layout/list1"/>
    <dgm:cxn modelId="{CD3FC2D0-17E6-43DC-BE8F-EEF24C007291}" type="presParOf" srcId="{C54D3648-F1AE-47B7-94CB-27C976806CD9}" destId="{B84FB240-5B29-4D64-A234-B0BBB899EFDB}" srcOrd="8" destOrd="0" presId="urn:microsoft.com/office/officeart/2005/8/layout/list1"/>
    <dgm:cxn modelId="{954B2963-6C14-47F5-A24A-D603AAB885CE}" type="presParOf" srcId="{B84FB240-5B29-4D64-A234-B0BBB899EFDB}" destId="{7BFBCD96-75C8-4EDD-80CF-C361CF57AD62}" srcOrd="0" destOrd="0" presId="urn:microsoft.com/office/officeart/2005/8/layout/list1"/>
    <dgm:cxn modelId="{3B21B21B-18D2-4509-BBD7-F530D0E9FCE9}" type="presParOf" srcId="{B84FB240-5B29-4D64-A234-B0BBB899EFDB}" destId="{08CFC35F-896C-47B0-862D-CB7088D38A0E}" srcOrd="1" destOrd="0" presId="urn:microsoft.com/office/officeart/2005/8/layout/list1"/>
    <dgm:cxn modelId="{3CEF346E-A0E3-43ED-9EDF-1D38F1F5DD9F}" type="presParOf" srcId="{C54D3648-F1AE-47B7-94CB-27C976806CD9}" destId="{63E53058-48E1-44FF-B521-5174C5B1107E}" srcOrd="9" destOrd="0" presId="urn:microsoft.com/office/officeart/2005/8/layout/list1"/>
    <dgm:cxn modelId="{F1391DB5-A358-431D-9E98-2F6FB9AF0070}" type="presParOf" srcId="{C54D3648-F1AE-47B7-94CB-27C976806CD9}" destId="{17554A0B-E2C2-42F2-ABAE-973BF22F7F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05B9F2-1438-416C-BCF7-D419675E215D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9D7DA-CF0E-4ED2-B285-5349B53F0FCD}">
      <dgm:prSet phldrT="[Text]" custT="1"/>
      <dgm:spPr/>
      <dgm:t>
        <a:bodyPr/>
        <a:lstStyle/>
        <a:p>
          <a:r>
            <a:rPr lang="en-US" sz="1800" dirty="0"/>
            <a:t>CAD Modelling of battery case and cooling channels</a:t>
          </a:r>
        </a:p>
      </dgm:t>
    </dgm:pt>
    <dgm:pt modelId="{954ECF67-B239-4367-9B6D-9755FDD9B6AA}" type="parTrans" cxnId="{0519EB60-F085-4916-9CF9-E054E73E1193}">
      <dgm:prSet/>
      <dgm:spPr/>
      <dgm:t>
        <a:bodyPr/>
        <a:lstStyle/>
        <a:p>
          <a:endParaRPr lang="en-US" sz="1800"/>
        </a:p>
      </dgm:t>
    </dgm:pt>
    <dgm:pt modelId="{A416FC3F-B80F-4FE6-AC12-E9FC1785B888}" type="sibTrans" cxnId="{0519EB60-F085-4916-9CF9-E054E73E1193}">
      <dgm:prSet custT="1"/>
      <dgm:spPr/>
      <dgm:t>
        <a:bodyPr/>
        <a:lstStyle/>
        <a:p>
          <a:endParaRPr lang="en-US" sz="1800"/>
        </a:p>
      </dgm:t>
    </dgm:pt>
    <dgm:pt modelId="{D59D4F58-14A1-4B69-A461-0163E645D329}">
      <dgm:prSet phldrT="[Text]" custT="1"/>
      <dgm:spPr/>
      <dgm:t>
        <a:bodyPr/>
        <a:lstStyle/>
        <a:p>
          <a:r>
            <a:rPr lang="en-US" sz="1800" dirty="0"/>
            <a:t>CFD simulation using ANSYS Fluent</a:t>
          </a:r>
        </a:p>
      </dgm:t>
    </dgm:pt>
    <dgm:pt modelId="{787136E2-CD44-4C29-9F19-789F73FA5BFA}" type="parTrans" cxnId="{170F2EB1-1A89-4C28-B2A2-DD77CE43A465}">
      <dgm:prSet/>
      <dgm:spPr/>
      <dgm:t>
        <a:bodyPr/>
        <a:lstStyle/>
        <a:p>
          <a:endParaRPr lang="en-US" sz="1800"/>
        </a:p>
      </dgm:t>
    </dgm:pt>
    <dgm:pt modelId="{7483A71F-A29C-493D-8FDD-8FC3C143FD94}" type="sibTrans" cxnId="{170F2EB1-1A89-4C28-B2A2-DD77CE43A465}">
      <dgm:prSet custT="1"/>
      <dgm:spPr/>
      <dgm:t>
        <a:bodyPr/>
        <a:lstStyle/>
        <a:p>
          <a:endParaRPr lang="en-US" sz="1800"/>
        </a:p>
      </dgm:t>
    </dgm:pt>
    <dgm:pt modelId="{1F580256-1FCC-4ED4-8D21-31D4F8C580B7}">
      <dgm:prSet phldrT="[Text]" custT="1"/>
      <dgm:spPr/>
      <dgm:t>
        <a:bodyPr/>
        <a:lstStyle/>
        <a:p>
          <a:r>
            <a:rPr lang="en-US" sz="1800" dirty="0"/>
            <a:t>Optimization of the channel designs</a:t>
          </a:r>
        </a:p>
      </dgm:t>
    </dgm:pt>
    <dgm:pt modelId="{9369E79D-65AF-4073-9FD8-5C51E63259F4}" type="parTrans" cxnId="{8F636584-F347-4576-A832-D18C91892EE8}">
      <dgm:prSet/>
      <dgm:spPr/>
      <dgm:t>
        <a:bodyPr/>
        <a:lstStyle/>
        <a:p>
          <a:endParaRPr lang="en-US" sz="1800"/>
        </a:p>
      </dgm:t>
    </dgm:pt>
    <dgm:pt modelId="{97C62439-2556-4865-92CB-443D7BFBFABF}" type="sibTrans" cxnId="{8F636584-F347-4576-A832-D18C91892EE8}">
      <dgm:prSet custT="1"/>
      <dgm:spPr/>
      <dgm:t>
        <a:bodyPr/>
        <a:lstStyle/>
        <a:p>
          <a:endParaRPr lang="en-US" sz="1800"/>
        </a:p>
      </dgm:t>
    </dgm:pt>
    <dgm:pt modelId="{BE0B7D15-DE3E-4161-A6F0-E01A3ACD8551}">
      <dgm:prSet phldrT="[Text]" custT="1"/>
      <dgm:spPr/>
      <dgm:t>
        <a:bodyPr/>
        <a:lstStyle/>
        <a:p>
          <a:r>
            <a:rPr lang="en-US" sz="1800" dirty="0"/>
            <a:t>Binder Jetting Additive Manufacturing</a:t>
          </a:r>
        </a:p>
      </dgm:t>
    </dgm:pt>
    <dgm:pt modelId="{CD50AF63-C90D-48D0-A7F3-1470809D0154}" type="parTrans" cxnId="{000F30BF-F06C-48DB-BF3E-A65272F8FDFC}">
      <dgm:prSet/>
      <dgm:spPr/>
      <dgm:t>
        <a:bodyPr/>
        <a:lstStyle/>
        <a:p>
          <a:endParaRPr lang="en-US" sz="1800"/>
        </a:p>
      </dgm:t>
    </dgm:pt>
    <dgm:pt modelId="{43D71A4F-FA0A-43B3-A907-B261E22AA14A}" type="sibTrans" cxnId="{000F30BF-F06C-48DB-BF3E-A65272F8FDFC}">
      <dgm:prSet custT="1"/>
      <dgm:spPr/>
      <dgm:t>
        <a:bodyPr/>
        <a:lstStyle/>
        <a:p>
          <a:endParaRPr lang="en-US" sz="1800"/>
        </a:p>
      </dgm:t>
    </dgm:pt>
    <dgm:pt modelId="{36E7DF74-1235-4E88-9480-CB101BB2E2CE}">
      <dgm:prSet phldrT="[Text]" custT="1"/>
      <dgm:spPr/>
      <dgm:t>
        <a:bodyPr/>
        <a:lstStyle/>
        <a:p>
          <a:r>
            <a:rPr lang="en-US" sz="1800" dirty="0"/>
            <a:t>Curing, debinding, and sintering of green parts</a:t>
          </a:r>
        </a:p>
      </dgm:t>
    </dgm:pt>
    <dgm:pt modelId="{1F87F1C1-0826-441C-B13A-8983204FC996}" type="parTrans" cxnId="{9C2FF3A7-AF41-4B22-9AFF-754147330834}">
      <dgm:prSet/>
      <dgm:spPr/>
      <dgm:t>
        <a:bodyPr/>
        <a:lstStyle/>
        <a:p>
          <a:endParaRPr lang="en-US" sz="1800"/>
        </a:p>
      </dgm:t>
    </dgm:pt>
    <dgm:pt modelId="{CF511758-AE2D-48F3-A706-8716FCA13F5B}" type="sibTrans" cxnId="{9C2FF3A7-AF41-4B22-9AFF-754147330834}">
      <dgm:prSet custT="1"/>
      <dgm:spPr/>
      <dgm:t>
        <a:bodyPr/>
        <a:lstStyle/>
        <a:p>
          <a:endParaRPr lang="en-US" sz="1800"/>
        </a:p>
      </dgm:t>
    </dgm:pt>
    <dgm:pt modelId="{F899CB24-56E2-4C49-AA73-F8EA706F675C}">
      <dgm:prSet custT="1"/>
      <dgm:spPr/>
      <dgm:t>
        <a:bodyPr/>
        <a:lstStyle/>
        <a:p>
          <a:r>
            <a:rPr lang="en-US" sz="1800" dirty="0"/>
            <a:t>Final prototype of battery case</a:t>
          </a:r>
        </a:p>
      </dgm:t>
    </dgm:pt>
    <dgm:pt modelId="{CC918188-0A1B-434E-B1E6-354996896736}" type="parTrans" cxnId="{DD5A9307-E920-4ADC-94C8-BA5E29FD9A28}">
      <dgm:prSet/>
      <dgm:spPr/>
      <dgm:t>
        <a:bodyPr/>
        <a:lstStyle/>
        <a:p>
          <a:endParaRPr lang="en-US" sz="1800"/>
        </a:p>
      </dgm:t>
    </dgm:pt>
    <dgm:pt modelId="{CA072701-C92A-450E-90BD-D48EF2FFA101}" type="sibTrans" cxnId="{DD5A9307-E920-4ADC-94C8-BA5E29FD9A28}">
      <dgm:prSet custT="1"/>
      <dgm:spPr/>
      <dgm:t>
        <a:bodyPr/>
        <a:lstStyle/>
        <a:p>
          <a:endParaRPr lang="en-US" sz="1800"/>
        </a:p>
      </dgm:t>
    </dgm:pt>
    <dgm:pt modelId="{16192912-463C-4FB3-8E7E-DF9228522F53}">
      <dgm:prSet custT="1"/>
      <dgm:spPr/>
      <dgm:t>
        <a:bodyPr/>
        <a:lstStyle/>
        <a:p>
          <a:r>
            <a:rPr lang="en-US" sz="1800" dirty="0"/>
            <a:t>Micro-hardness and surface roughness measurements</a:t>
          </a:r>
        </a:p>
      </dgm:t>
    </dgm:pt>
    <dgm:pt modelId="{04E12FC0-12AA-4951-9EC4-94185AAE7440}" type="parTrans" cxnId="{42F7F026-A50C-47EE-B5E4-E0F3D4BE00F0}">
      <dgm:prSet/>
      <dgm:spPr/>
      <dgm:t>
        <a:bodyPr/>
        <a:lstStyle/>
        <a:p>
          <a:endParaRPr lang="en-US" sz="1800"/>
        </a:p>
      </dgm:t>
    </dgm:pt>
    <dgm:pt modelId="{5D6CD669-5C7B-4C2A-BCC2-BC076805C8D7}" type="sibTrans" cxnId="{42F7F026-A50C-47EE-B5E4-E0F3D4BE00F0}">
      <dgm:prSet custT="1"/>
      <dgm:spPr/>
      <dgm:t>
        <a:bodyPr/>
        <a:lstStyle/>
        <a:p>
          <a:endParaRPr lang="en-US" sz="1800"/>
        </a:p>
      </dgm:t>
    </dgm:pt>
    <dgm:pt modelId="{C75CBF94-E6AD-4569-957E-62A2ECBCF04A}">
      <dgm:prSet custT="1"/>
      <dgm:spPr/>
      <dgm:t>
        <a:bodyPr/>
        <a:lstStyle/>
        <a:p>
          <a:r>
            <a:rPr lang="en-US" sz="1800" dirty="0"/>
            <a:t>Simulating the impact of surface roughness</a:t>
          </a:r>
        </a:p>
      </dgm:t>
    </dgm:pt>
    <dgm:pt modelId="{CFD5A227-C8E8-4E83-BF9B-0842C78038C2}" type="parTrans" cxnId="{B121ADFE-8F15-4323-A890-D1D134B9371B}">
      <dgm:prSet/>
      <dgm:spPr/>
      <dgm:t>
        <a:bodyPr/>
        <a:lstStyle/>
        <a:p>
          <a:endParaRPr lang="en-US" sz="1800"/>
        </a:p>
      </dgm:t>
    </dgm:pt>
    <dgm:pt modelId="{519AE194-F61E-47B6-BC14-284A83D80053}" type="sibTrans" cxnId="{B121ADFE-8F15-4323-A890-D1D134B9371B}">
      <dgm:prSet/>
      <dgm:spPr/>
      <dgm:t>
        <a:bodyPr/>
        <a:lstStyle/>
        <a:p>
          <a:endParaRPr lang="en-US" sz="1800"/>
        </a:p>
      </dgm:t>
    </dgm:pt>
    <dgm:pt modelId="{4E0C4D5C-7BD3-40E7-830D-1ED3635863F0}">
      <dgm:prSet custT="1"/>
      <dgm:spPr/>
      <dgm:t>
        <a:bodyPr/>
        <a:lstStyle/>
        <a:p>
          <a:r>
            <a:rPr lang="en-US" sz="1900" dirty="0"/>
            <a:t>Final Technical Report &amp; Presentation</a:t>
          </a:r>
        </a:p>
      </dgm:t>
    </dgm:pt>
    <dgm:pt modelId="{10614E53-5617-47B9-A867-325296423556}" type="parTrans" cxnId="{B273BE43-D03D-456B-A13B-1A4FA148C50F}">
      <dgm:prSet/>
      <dgm:spPr/>
      <dgm:t>
        <a:bodyPr/>
        <a:lstStyle/>
        <a:p>
          <a:endParaRPr lang="en-US"/>
        </a:p>
      </dgm:t>
    </dgm:pt>
    <dgm:pt modelId="{FFFD8088-FD9E-4889-B3B6-E05587FA0499}" type="sibTrans" cxnId="{B273BE43-D03D-456B-A13B-1A4FA148C50F}">
      <dgm:prSet/>
      <dgm:spPr/>
      <dgm:t>
        <a:bodyPr/>
        <a:lstStyle/>
        <a:p>
          <a:endParaRPr lang="en-US"/>
        </a:p>
      </dgm:t>
    </dgm:pt>
    <dgm:pt modelId="{58D9DCC9-28CB-411F-BC65-C6DA7877DA54}" type="pres">
      <dgm:prSet presAssocID="{A005B9F2-1438-416C-BCF7-D419675E215D}" presName="Name0" presStyleCnt="0">
        <dgm:presLayoutVars>
          <dgm:dir/>
          <dgm:resizeHandles val="exact"/>
        </dgm:presLayoutVars>
      </dgm:prSet>
      <dgm:spPr/>
    </dgm:pt>
    <dgm:pt modelId="{5ADB8969-74DE-45A6-A3C0-27BCF41CB5AF}" type="pres">
      <dgm:prSet presAssocID="{A9E9D7DA-CF0E-4ED2-B285-5349B53F0FCD}" presName="node" presStyleLbl="node1" presStyleIdx="0" presStyleCnt="9">
        <dgm:presLayoutVars>
          <dgm:bulletEnabled val="1"/>
        </dgm:presLayoutVars>
      </dgm:prSet>
      <dgm:spPr/>
    </dgm:pt>
    <dgm:pt modelId="{18AD133D-F16C-4A99-A065-39E8A7ACC8FE}" type="pres">
      <dgm:prSet presAssocID="{A416FC3F-B80F-4FE6-AC12-E9FC1785B888}" presName="sibTrans" presStyleLbl="sibTrans1D1" presStyleIdx="0" presStyleCnt="8"/>
      <dgm:spPr/>
    </dgm:pt>
    <dgm:pt modelId="{7E45274D-BA2B-4F09-9F1E-9FBA53EBCB61}" type="pres">
      <dgm:prSet presAssocID="{A416FC3F-B80F-4FE6-AC12-E9FC1785B888}" presName="connectorText" presStyleLbl="sibTrans1D1" presStyleIdx="0" presStyleCnt="8"/>
      <dgm:spPr/>
    </dgm:pt>
    <dgm:pt modelId="{ACEA7DE2-726C-46C0-B018-C237F99F4F18}" type="pres">
      <dgm:prSet presAssocID="{D59D4F58-14A1-4B69-A461-0163E645D329}" presName="node" presStyleLbl="node1" presStyleIdx="1" presStyleCnt="9">
        <dgm:presLayoutVars>
          <dgm:bulletEnabled val="1"/>
        </dgm:presLayoutVars>
      </dgm:prSet>
      <dgm:spPr/>
    </dgm:pt>
    <dgm:pt modelId="{7174478E-5E90-431A-B8C1-B2A7F1A650BB}" type="pres">
      <dgm:prSet presAssocID="{7483A71F-A29C-493D-8FDD-8FC3C143FD94}" presName="sibTrans" presStyleLbl="sibTrans1D1" presStyleIdx="1" presStyleCnt="8"/>
      <dgm:spPr/>
    </dgm:pt>
    <dgm:pt modelId="{BA0E2E8E-138B-464E-816C-EFCF15628693}" type="pres">
      <dgm:prSet presAssocID="{7483A71F-A29C-493D-8FDD-8FC3C143FD94}" presName="connectorText" presStyleLbl="sibTrans1D1" presStyleIdx="1" presStyleCnt="8"/>
      <dgm:spPr/>
    </dgm:pt>
    <dgm:pt modelId="{03D72251-9C15-425E-92CE-FDB3C98817BB}" type="pres">
      <dgm:prSet presAssocID="{1F580256-1FCC-4ED4-8D21-31D4F8C580B7}" presName="node" presStyleLbl="node1" presStyleIdx="2" presStyleCnt="9">
        <dgm:presLayoutVars>
          <dgm:bulletEnabled val="1"/>
        </dgm:presLayoutVars>
      </dgm:prSet>
      <dgm:spPr/>
    </dgm:pt>
    <dgm:pt modelId="{4C2A59B7-082B-4D13-81C5-8916DD1A1889}" type="pres">
      <dgm:prSet presAssocID="{97C62439-2556-4865-92CB-443D7BFBFABF}" presName="sibTrans" presStyleLbl="sibTrans1D1" presStyleIdx="2" presStyleCnt="8"/>
      <dgm:spPr/>
    </dgm:pt>
    <dgm:pt modelId="{8C2DC069-1B15-4FE0-B858-30CDC85DC497}" type="pres">
      <dgm:prSet presAssocID="{97C62439-2556-4865-92CB-443D7BFBFABF}" presName="connectorText" presStyleLbl="sibTrans1D1" presStyleIdx="2" presStyleCnt="8"/>
      <dgm:spPr/>
    </dgm:pt>
    <dgm:pt modelId="{BC5C9F98-9902-46CB-8580-E731E4A1D522}" type="pres">
      <dgm:prSet presAssocID="{BE0B7D15-DE3E-4161-A6F0-E01A3ACD8551}" presName="node" presStyleLbl="node1" presStyleIdx="3" presStyleCnt="9">
        <dgm:presLayoutVars>
          <dgm:bulletEnabled val="1"/>
        </dgm:presLayoutVars>
      </dgm:prSet>
      <dgm:spPr/>
    </dgm:pt>
    <dgm:pt modelId="{DD455731-E63F-4929-8E3C-12831F764249}" type="pres">
      <dgm:prSet presAssocID="{43D71A4F-FA0A-43B3-A907-B261E22AA14A}" presName="sibTrans" presStyleLbl="sibTrans1D1" presStyleIdx="3" presStyleCnt="8"/>
      <dgm:spPr/>
    </dgm:pt>
    <dgm:pt modelId="{DA22F156-A354-4A55-B44B-3D3EFFE1D6C3}" type="pres">
      <dgm:prSet presAssocID="{43D71A4F-FA0A-43B3-A907-B261E22AA14A}" presName="connectorText" presStyleLbl="sibTrans1D1" presStyleIdx="3" presStyleCnt="8"/>
      <dgm:spPr/>
    </dgm:pt>
    <dgm:pt modelId="{9EBDDFCE-7383-4489-B57B-FA0840E69101}" type="pres">
      <dgm:prSet presAssocID="{36E7DF74-1235-4E88-9480-CB101BB2E2CE}" presName="node" presStyleLbl="node1" presStyleIdx="4" presStyleCnt="9">
        <dgm:presLayoutVars>
          <dgm:bulletEnabled val="1"/>
        </dgm:presLayoutVars>
      </dgm:prSet>
      <dgm:spPr/>
    </dgm:pt>
    <dgm:pt modelId="{5CFB91A6-8149-41DC-9643-2DAA69B669F8}" type="pres">
      <dgm:prSet presAssocID="{CF511758-AE2D-48F3-A706-8716FCA13F5B}" presName="sibTrans" presStyleLbl="sibTrans1D1" presStyleIdx="4" presStyleCnt="8"/>
      <dgm:spPr/>
    </dgm:pt>
    <dgm:pt modelId="{B2C281EC-98A4-4EDE-813B-42E9F5518885}" type="pres">
      <dgm:prSet presAssocID="{CF511758-AE2D-48F3-A706-8716FCA13F5B}" presName="connectorText" presStyleLbl="sibTrans1D1" presStyleIdx="4" presStyleCnt="8"/>
      <dgm:spPr/>
    </dgm:pt>
    <dgm:pt modelId="{A53706AB-08CD-4458-90B8-4ADCDDED9CDA}" type="pres">
      <dgm:prSet presAssocID="{F899CB24-56E2-4C49-AA73-F8EA706F675C}" presName="node" presStyleLbl="node1" presStyleIdx="5" presStyleCnt="9">
        <dgm:presLayoutVars>
          <dgm:bulletEnabled val="1"/>
        </dgm:presLayoutVars>
      </dgm:prSet>
      <dgm:spPr/>
    </dgm:pt>
    <dgm:pt modelId="{DBEA4AED-AF40-4F95-BB0B-2064225CCD95}" type="pres">
      <dgm:prSet presAssocID="{CA072701-C92A-450E-90BD-D48EF2FFA101}" presName="sibTrans" presStyleLbl="sibTrans1D1" presStyleIdx="5" presStyleCnt="8"/>
      <dgm:spPr/>
    </dgm:pt>
    <dgm:pt modelId="{D5705168-630A-4F5B-8F84-3EE7DAF3FC1D}" type="pres">
      <dgm:prSet presAssocID="{CA072701-C92A-450E-90BD-D48EF2FFA101}" presName="connectorText" presStyleLbl="sibTrans1D1" presStyleIdx="5" presStyleCnt="8"/>
      <dgm:spPr/>
    </dgm:pt>
    <dgm:pt modelId="{47B345D7-6B56-47D3-8C68-FC7E4D04F79A}" type="pres">
      <dgm:prSet presAssocID="{16192912-463C-4FB3-8E7E-DF9228522F53}" presName="node" presStyleLbl="node1" presStyleIdx="6" presStyleCnt="9">
        <dgm:presLayoutVars>
          <dgm:bulletEnabled val="1"/>
        </dgm:presLayoutVars>
      </dgm:prSet>
      <dgm:spPr/>
    </dgm:pt>
    <dgm:pt modelId="{A6353EA5-39F4-4389-B4DA-B26D41A01C7D}" type="pres">
      <dgm:prSet presAssocID="{5D6CD669-5C7B-4C2A-BCC2-BC076805C8D7}" presName="sibTrans" presStyleLbl="sibTrans1D1" presStyleIdx="6" presStyleCnt="8"/>
      <dgm:spPr/>
    </dgm:pt>
    <dgm:pt modelId="{E926F10A-CA78-424F-BDD3-40DB3A0E29E4}" type="pres">
      <dgm:prSet presAssocID="{5D6CD669-5C7B-4C2A-BCC2-BC076805C8D7}" presName="connectorText" presStyleLbl="sibTrans1D1" presStyleIdx="6" presStyleCnt="8"/>
      <dgm:spPr/>
    </dgm:pt>
    <dgm:pt modelId="{5E76E496-ACFE-4ADD-AD07-14A95AE99A68}" type="pres">
      <dgm:prSet presAssocID="{C75CBF94-E6AD-4569-957E-62A2ECBCF04A}" presName="node" presStyleLbl="node1" presStyleIdx="7" presStyleCnt="9">
        <dgm:presLayoutVars>
          <dgm:bulletEnabled val="1"/>
        </dgm:presLayoutVars>
      </dgm:prSet>
      <dgm:spPr/>
    </dgm:pt>
    <dgm:pt modelId="{8596E076-99A8-44B5-8D60-BC323CC292DD}" type="pres">
      <dgm:prSet presAssocID="{519AE194-F61E-47B6-BC14-284A83D80053}" presName="sibTrans" presStyleLbl="sibTrans1D1" presStyleIdx="7" presStyleCnt="8"/>
      <dgm:spPr/>
    </dgm:pt>
    <dgm:pt modelId="{44A665E1-5542-4BAF-BFD3-2FBF35152A68}" type="pres">
      <dgm:prSet presAssocID="{519AE194-F61E-47B6-BC14-284A83D80053}" presName="connectorText" presStyleLbl="sibTrans1D1" presStyleIdx="7" presStyleCnt="8"/>
      <dgm:spPr/>
    </dgm:pt>
    <dgm:pt modelId="{2BFB5032-AC9D-49F3-ADD6-4B89808E860B}" type="pres">
      <dgm:prSet presAssocID="{4E0C4D5C-7BD3-40E7-830D-1ED3635863F0}" presName="node" presStyleLbl="node1" presStyleIdx="8" presStyleCnt="9">
        <dgm:presLayoutVars>
          <dgm:bulletEnabled val="1"/>
        </dgm:presLayoutVars>
      </dgm:prSet>
      <dgm:spPr/>
    </dgm:pt>
  </dgm:ptLst>
  <dgm:cxnLst>
    <dgm:cxn modelId="{DD5A9307-E920-4ADC-94C8-BA5E29FD9A28}" srcId="{A005B9F2-1438-416C-BCF7-D419675E215D}" destId="{F899CB24-56E2-4C49-AA73-F8EA706F675C}" srcOrd="5" destOrd="0" parTransId="{CC918188-0A1B-434E-B1E6-354996896736}" sibTransId="{CA072701-C92A-450E-90BD-D48EF2FFA101}"/>
    <dgm:cxn modelId="{7D75560E-739F-4319-8562-4C859D524B04}" type="presOf" srcId="{97C62439-2556-4865-92CB-443D7BFBFABF}" destId="{4C2A59B7-082B-4D13-81C5-8916DD1A1889}" srcOrd="0" destOrd="0" presId="urn:microsoft.com/office/officeart/2005/8/layout/bProcess3"/>
    <dgm:cxn modelId="{B4AE3A10-CCF1-4850-BC6E-0E868DDA794A}" type="presOf" srcId="{BE0B7D15-DE3E-4161-A6F0-E01A3ACD8551}" destId="{BC5C9F98-9902-46CB-8580-E731E4A1D522}" srcOrd="0" destOrd="0" presId="urn:microsoft.com/office/officeart/2005/8/layout/bProcess3"/>
    <dgm:cxn modelId="{42F7F026-A50C-47EE-B5E4-E0F3D4BE00F0}" srcId="{A005B9F2-1438-416C-BCF7-D419675E215D}" destId="{16192912-463C-4FB3-8E7E-DF9228522F53}" srcOrd="6" destOrd="0" parTransId="{04E12FC0-12AA-4951-9EC4-94185AAE7440}" sibTransId="{5D6CD669-5C7B-4C2A-BCC2-BC076805C8D7}"/>
    <dgm:cxn modelId="{23EC932B-1929-4C93-9BEB-D4CB576612EC}" type="presOf" srcId="{519AE194-F61E-47B6-BC14-284A83D80053}" destId="{8596E076-99A8-44B5-8D60-BC323CC292DD}" srcOrd="0" destOrd="0" presId="urn:microsoft.com/office/officeart/2005/8/layout/bProcess3"/>
    <dgm:cxn modelId="{4D255235-83F2-4346-A2A7-821428FED2D7}" type="presOf" srcId="{5D6CD669-5C7B-4C2A-BCC2-BC076805C8D7}" destId="{A6353EA5-39F4-4389-B4DA-B26D41A01C7D}" srcOrd="0" destOrd="0" presId="urn:microsoft.com/office/officeart/2005/8/layout/bProcess3"/>
    <dgm:cxn modelId="{3C9D6238-18B1-44C4-BA25-99EEE6C512CC}" type="presOf" srcId="{43D71A4F-FA0A-43B3-A907-B261E22AA14A}" destId="{DA22F156-A354-4A55-B44B-3D3EFFE1D6C3}" srcOrd="1" destOrd="0" presId="urn:microsoft.com/office/officeart/2005/8/layout/bProcess3"/>
    <dgm:cxn modelId="{C787013F-1A00-42F8-BAEB-1F40B092E93B}" type="presOf" srcId="{D59D4F58-14A1-4B69-A461-0163E645D329}" destId="{ACEA7DE2-726C-46C0-B018-C237F99F4F18}" srcOrd="0" destOrd="0" presId="urn:microsoft.com/office/officeart/2005/8/layout/bProcess3"/>
    <dgm:cxn modelId="{4EC0AB5B-8718-4A09-AC85-43ECCE2247CC}" type="presOf" srcId="{C75CBF94-E6AD-4569-957E-62A2ECBCF04A}" destId="{5E76E496-ACFE-4ADD-AD07-14A95AE99A68}" srcOrd="0" destOrd="0" presId="urn:microsoft.com/office/officeart/2005/8/layout/bProcess3"/>
    <dgm:cxn modelId="{0519EB60-F085-4916-9CF9-E054E73E1193}" srcId="{A005B9F2-1438-416C-BCF7-D419675E215D}" destId="{A9E9D7DA-CF0E-4ED2-B285-5349B53F0FCD}" srcOrd="0" destOrd="0" parTransId="{954ECF67-B239-4367-9B6D-9755FDD9B6AA}" sibTransId="{A416FC3F-B80F-4FE6-AC12-E9FC1785B888}"/>
    <dgm:cxn modelId="{B273BE43-D03D-456B-A13B-1A4FA148C50F}" srcId="{A005B9F2-1438-416C-BCF7-D419675E215D}" destId="{4E0C4D5C-7BD3-40E7-830D-1ED3635863F0}" srcOrd="8" destOrd="0" parTransId="{10614E53-5617-47B9-A867-325296423556}" sibTransId="{FFFD8088-FD9E-4889-B3B6-E05587FA0499}"/>
    <dgm:cxn modelId="{983ABA45-42A4-48D3-940C-2F6A702D571B}" type="presOf" srcId="{A005B9F2-1438-416C-BCF7-D419675E215D}" destId="{58D9DCC9-28CB-411F-BC65-C6DA7877DA54}" srcOrd="0" destOrd="0" presId="urn:microsoft.com/office/officeart/2005/8/layout/bProcess3"/>
    <dgm:cxn modelId="{CFF33546-CA70-4863-89C5-13C86E4FB47A}" type="presOf" srcId="{7483A71F-A29C-493D-8FDD-8FC3C143FD94}" destId="{BA0E2E8E-138B-464E-816C-EFCF15628693}" srcOrd="1" destOrd="0" presId="urn:microsoft.com/office/officeart/2005/8/layout/bProcess3"/>
    <dgm:cxn modelId="{C3A5866E-56F6-48BF-AB1F-F3D41DD95CE3}" type="presOf" srcId="{A416FC3F-B80F-4FE6-AC12-E9FC1785B888}" destId="{7E45274D-BA2B-4F09-9F1E-9FBA53EBCB61}" srcOrd="1" destOrd="0" presId="urn:microsoft.com/office/officeart/2005/8/layout/bProcess3"/>
    <dgm:cxn modelId="{ACDC716F-BA9D-46EE-ADA2-AA3F86056380}" type="presOf" srcId="{36E7DF74-1235-4E88-9480-CB101BB2E2CE}" destId="{9EBDDFCE-7383-4489-B57B-FA0840E69101}" srcOrd="0" destOrd="0" presId="urn:microsoft.com/office/officeart/2005/8/layout/bProcess3"/>
    <dgm:cxn modelId="{F76B4D72-5377-4D39-BCB3-F32D652AEA4D}" type="presOf" srcId="{1F580256-1FCC-4ED4-8D21-31D4F8C580B7}" destId="{03D72251-9C15-425E-92CE-FDB3C98817BB}" srcOrd="0" destOrd="0" presId="urn:microsoft.com/office/officeart/2005/8/layout/bProcess3"/>
    <dgm:cxn modelId="{14C3B273-0753-4B51-B3D0-8495B81B1C51}" type="presOf" srcId="{CF511758-AE2D-48F3-A706-8716FCA13F5B}" destId="{B2C281EC-98A4-4EDE-813B-42E9F5518885}" srcOrd="1" destOrd="0" presId="urn:microsoft.com/office/officeart/2005/8/layout/bProcess3"/>
    <dgm:cxn modelId="{85EE2455-C1A3-498B-8EA6-6D0CEA2E6E6F}" type="presOf" srcId="{F899CB24-56E2-4C49-AA73-F8EA706F675C}" destId="{A53706AB-08CD-4458-90B8-4ADCDDED9CDA}" srcOrd="0" destOrd="0" presId="urn:microsoft.com/office/officeart/2005/8/layout/bProcess3"/>
    <dgm:cxn modelId="{8F636584-F347-4576-A832-D18C91892EE8}" srcId="{A005B9F2-1438-416C-BCF7-D419675E215D}" destId="{1F580256-1FCC-4ED4-8D21-31D4F8C580B7}" srcOrd="2" destOrd="0" parTransId="{9369E79D-65AF-4073-9FD8-5C51E63259F4}" sibTransId="{97C62439-2556-4865-92CB-443D7BFBFABF}"/>
    <dgm:cxn modelId="{DE4FF489-CE1E-43A7-B02D-95CF5BE6CBC8}" type="presOf" srcId="{519AE194-F61E-47B6-BC14-284A83D80053}" destId="{44A665E1-5542-4BAF-BFD3-2FBF35152A68}" srcOrd="1" destOrd="0" presId="urn:microsoft.com/office/officeart/2005/8/layout/bProcess3"/>
    <dgm:cxn modelId="{1533B38A-F42B-48BD-BF93-1D91E6E5E95A}" type="presOf" srcId="{16192912-463C-4FB3-8E7E-DF9228522F53}" destId="{47B345D7-6B56-47D3-8C68-FC7E4D04F79A}" srcOrd="0" destOrd="0" presId="urn:microsoft.com/office/officeart/2005/8/layout/bProcess3"/>
    <dgm:cxn modelId="{CB29728B-C8D7-4FC4-966F-55366FF0ED14}" type="presOf" srcId="{4E0C4D5C-7BD3-40E7-830D-1ED3635863F0}" destId="{2BFB5032-AC9D-49F3-ADD6-4B89808E860B}" srcOrd="0" destOrd="0" presId="urn:microsoft.com/office/officeart/2005/8/layout/bProcess3"/>
    <dgm:cxn modelId="{C22C8297-F95F-4A3D-8117-B4844D965F62}" type="presOf" srcId="{7483A71F-A29C-493D-8FDD-8FC3C143FD94}" destId="{7174478E-5E90-431A-B8C1-B2A7F1A650BB}" srcOrd="0" destOrd="0" presId="urn:microsoft.com/office/officeart/2005/8/layout/bProcess3"/>
    <dgm:cxn modelId="{7DB351A6-3F10-4BA5-8F5A-539156F99781}" type="presOf" srcId="{43D71A4F-FA0A-43B3-A907-B261E22AA14A}" destId="{DD455731-E63F-4929-8E3C-12831F764249}" srcOrd="0" destOrd="0" presId="urn:microsoft.com/office/officeart/2005/8/layout/bProcess3"/>
    <dgm:cxn modelId="{9C2FF3A7-AF41-4B22-9AFF-754147330834}" srcId="{A005B9F2-1438-416C-BCF7-D419675E215D}" destId="{36E7DF74-1235-4E88-9480-CB101BB2E2CE}" srcOrd="4" destOrd="0" parTransId="{1F87F1C1-0826-441C-B13A-8983204FC996}" sibTransId="{CF511758-AE2D-48F3-A706-8716FCA13F5B}"/>
    <dgm:cxn modelId="{DFCEFEA8-31FB-4A28-BFD3-14EB881EC4C1}" type="presOf" srcId="{A416FC3F-B80F-4FE6-AC12-E9FC1785B888}" destId="{18AD133D-F16C-4A99-A065-39E8A7ACC8FE}" srcOrd="0" destOrd="0" presId="urn:microsoft.com/office/officeart/2005/8/layout/bProcess3"/>
    <dgm:cxn modelId="{6C54A9AC-276C-4266-B257-7C5C96B9C099}" type="presOf" srcId="{CA072701-C92A-450E-90BD-D48EF2FFA101}" destId="{D5705168-630A-4F5B-8F84-3EE7DAF3FC1D}" srcOrd="1" destOrd="0" presId="urn:microsoft.com/office/officeart/2005/8/layout/bProcess3"/>
    <dgm:cxn modelId="{170F2EB1-1A89-4C28-B2A2-DD77CE43A465}" srcId="{A005B9F2-1438-416C-BCF7-D419675E215D}" destId="{D59D4F58-14A1-4B69-A461-0163E645D329}" srcOrd="1" destOrd="0" parTransId="{787136E2-CD44-4C29-9F19-789F73FA5BFA}" sibTransId="{7483A71F-A29C-493D-8FDD-8FC3C143FD94}"/>
    <dgm:cxn modelId="{0237CCB8-A0EE-4847-84B3-54781ABFEA32}" type="presOf" srcId="{97C62439-2556-4865-92CB-443D7BFBFABF}" destId="{8C2DC069-1B15-4FE0-B858-30CDC85DC497}" srcOrd="1" destOrd="0" presId="urn:microsoft.com/office/officeart/2005/8/layout/bProcess3"/>
    <dgm:cxn modelId="{FE4C52BC-92BF-454E-9C19-C6500F926853}" type="presOf" srcId="{5D6CD669-5C7B-4C2A-BCC2-BC076805C8D7}" destId="{E926F10A-CA78-424F-BDD3-40DB3A0E29E4}" srcOrd="1" destOrd="0" presId="urn:microsoft.com/office/officeart/2005/8/layout/bProcess3"/>
    <dgm:cxn modelId="{000F30BF-F06C-48DB-BF3E-A65272F8FDFC}" srcId="{A005B9F2-1438-416C-BCF7-D419675E215D}" destId="{BE0B7D15-DE3E-4161-A6F0-E01A3ACD8551}" srcOrd="3" destOrd="0" parTransId="{CD50AF63-C90D-48D0-A7F3-1470809D0154}" sibTransId="{43D71A4F-FA0A-43B3-A907-B261E22AA14A}"/>
    <dgm:cxn modelId="{1329B5DE-FB89-4FC0-AB00-AA51D8F75F35}" type="presOf" srcId="{CA072701-C92A-450E-90BD-D48EF2FFA101}" destId="{DBEA4AED-AF40-4F95-BB0B-2064225CCD95}" srcOrd="0" destOrd="0" presId="urn:microsoft.com/office/officeart/2005/8/layout/bProcess3"/>
    <dgm:cxn modelId="{60A6AAEB-2B7A-4007-BCF4-2CF1487760A6}" type="presOf" srcId="{CF511758-AE2D-48F3-A706-8716FCA13F5B}" destId="{5CFB91A6-8149-41DC-9643-2DAA69B669F8}" srcOrd="0" destOrd="0" presId="urn:microsoft.com/office/officeart/2005/8/layout/bProcess3"/>
    <dgm:cxn modelId="{832CBEF6-88B8-4FDB-9065-2A24DA773ED0}" type="presOf" srcId="{A9E9D7DA-CF0E-4ED2-B285-5349B53F0FCD}" destId="{5ADB8969-74DE-45A6-A3C0-27BCF41CB5AF}" srcOrd="0" destOrd="0" presId="urn:microsoft.com/office/officeart/2005/8/layout/bProcess3"/>
    <dgm:cxn modelId="{B121ADFE-8F15-4323-A890-D1D134B9371B}" srcId="{A005B9F2-1438-416C-BCF7-D419675E215D}" destId="{C75CBF94-E6AD-4569-957E-62A2ECBCF04A}" srcOrd="7" destOrd="0" parTransId="{CFD5A227-C8E8-4E83-BF9B-0842C78038C2}" sibTransId="{519AE194-F61E-47B6-BC14-284A83D80053}"/>
    <dgm:cxn modelId="{225A00F1-D125-47C5-8BD6-712D77893E39}" type="presParOf" srcId="{58D9DCC9-28CB-411F-BC65-C6DA7877DA54}" destId="{5ADB8969-74DE-45A6-A3C0-27BCF41CB5AF}" srcOrd="0" destOrd="0" presId="urn:microsoft.com/office/officeart/2005/8/layout/bProcess3"/>
    <dgm:cxn modelId="{72751BDA-E437-4E35-9BBD-4A9AB04B28FD}" type="presParOf" srcId="{58D9DCC9-28CB-411F-BC65-C6DA7877DA54}" destId="{18AD133D-F16C-4A99-A065-39E8A7ACC8FE}" srcOrd="1" destOrd="0" presId="urn:microsoft.com/office/officeart/2005/8/layout/bProcess3"/>
    <dgm:cxn modelId="{F3212A81-0719-4E94-88A5-77F71F109A78}" type="presParOf" srcId="{18AD133D-F16C-4A99-A065-39E8A7ACC8FE}" destId="{7E45274D-BA2B-4F09-9F1E-9FBA53EBCB61}" srcOrd="0" destOrd="0" presId="urn:microsoft.com/office/officeart/2005/8/layout/bProcess3"/>
    <dgm:cxn modelId="{1754F223-3427-4D0B-B061-0CE7CC0D49BE}" type="presParOf" srcId="{58D9DCC9-28CB-411F-BC65-C6DA7877DA54}" destId="{ACEA7DE2-726C-46C0-B018-C237F99F4F18}" srcOrd="2" destOrd="0" presId="urn:microsoft.com/office/officeart/2005/8/layout/bProcess3"/>
    <dgm:cxn modelId="{8EC58F0A-372C-4F63-BD7A-4703FB23ADF4}" type="presParOf" srcId="{58D9DCC9-28CB-411F-BC65-C6DA7877DA54}" destId="{7174478E-5E90-431A-B8C1-B2A7F1A650BB}" srcOrd="3" destOrd="0" presId="urn:microsoft.com/office/officeart/2005/8/layout/bProcess3"/>
    <dgm:cxn modelId="{9DA08DA8-0DF0-44BE-911F-6F8E39EAE3F5}" type="presParOf" srcId="{7174478E-5E90-431A-B8C1-B2A7F1A650BB}" destId="{BA0E2E8E-138B-464E-816C-EFCF15628693}" srcOrd="0" destOrd="0" presId="urn:microsoft.com/office/officeart/2005/8/layout/bProcess3"/>
    <dgm:cxn modelId="{54EBD291-E259-4175-A346-F5EB8EBFF9E1}" type="presParOf" srcId="{58D9DCC9-28CB-411F-BC65-C6DA7877DA54}" destId="{03D72251-9C15-425E-92CE-FDB3C98817BB}" srcOrd="4" destOrd="0" presId="urn:microsoft.com/office/officeart/2005/8/layout/bProcess3"/>
    <dgm:cxn modelId="{F86E71E3-F12F-4DA6-81D9-3169D277D84C}" type="presParOf" srcId="{58D9DCC9-28CB-411F-BC65-C6DA7877DA54}" destId="{4C2A59B7-082B-4D13-81C5-8916DD1A1889}" srcOrd="5" destOrd="0" presId="urn:microsoft.com/office/officeart/2005/8/layout/bProcess3"/>
    <dgm:cxn modelId="{183F3039-04D1-4458-A116-DB006D97095B}" type="presParOf" srcId="{4C2A59B7-082B-4D13-81C5-8916DD1A1889}" destId="{8C2DC069-1B15-4FE0-B858-30CDC85DC497}" srcOrd="0" destOrd="0" presId="urn:microsoft.com/office/officeart/2005/8/layout/bProcess3"/>
    <dgm:cxn modelId="{2554855F-ABA8-4801-BACD-A32E3FF57587}" type="presParOf" srcId="{58D9DCC9-28CB-411F-BC65-C6DA7877DA54}" destId="{BC5C9F98-9902-46CB-8580-E731E4A1D522}" srcOrd="6" destOrd="0" presId="urn:microsoft.com/office/officeart/2005/8/layout/bProcess3"/>
    <dgm:cxn modelId="{5C7F49DC-56BA-4AE2-A0A0-F4118BF22A08}" type="presParOf" srcId="{58D9DCC9-28CB-411F-BC65-C6DA7877DA54}" destId="{DD455731-E63F-4929-8E3C-12831F764249}" srcOrd="7" destOrd="0" presId="urn:microsoft.com/office/officeart/2005/8/layout/bProcess3"/>
    <dgm:cxn modelId="{E4E31CBA-0AA8-404D-BB52-A5EE7A8DFC4F}" type="presParOf" srcId="{DD455731-E63F-4929-8E3C-12831F764249}" destId="{DA22F156-A354-4A55-B44B-3D3EFFE1D6C3}" srcOrd="0" destOrd="0" presId="urn:microsoft.com/office/officeart/2005/8/layout/bProcess3"/>
    <dgm:cxn modelId="{4555A203-4BCC-4F89-B182-5E5914F66419}" type="presParOf" srcId="{58D9DCC9-28CB-411F-BC65-C6DA7877DA54}" destId="{9EBDDFCE-7383-4489-B57B-FA0840E69101}" srcOrd="8" destOrd="0" presId="urn:microsoft.com/office/officeart/2005/8/layout/bProcess3"/>
    <dgm:cxn modelId="{F7B1CD0B-5924-4F2B-B454-0D0956DBA644}" type="presParOf" srcId="{58D9DCC9-28CB-411F-BC65-C6DA7877DA54}" destId="{5CFB91A6-8149-41DC-9643-2DAA69B669F8}" srcOrd="9" destOrd="0" presId="urn:microsoft.com/office/officeart/2005/8/layout/bProcess3"/>
    <dgm:cxn modelId="{2E1F6C48-30DE-4F59-B0AC-E740AC808652}" type="presParOf" srcId="{5CFB91A6-8149-41DC-9643-2DAA69B669F8}" destId="{B2C281EC-98A4-4EDE-813B-42E9F5518885}" srcOrd="0" destOrd="0" presId="urn:microsoft.com/office/officeart/2005/8/layout/bProcess3"/>
    <dgm:cxn modelId="{71E37DE7-C587-415D-AFB3-010B6BC9597F}" type="presParOf" srcId="{58D9DCC9-28CB-411F-BC65-C6DA7877DA54}" destId="{A53706AB-08CD-4458-90B8-4ADCDDED9CDA}" srcOrd="10" destOrd="0" presId="urn:microsoft.com/office/officeart/2005/8/layout/bProcess3"/>
    <dgm:cxn modelId="{38EAC710-4B13-4B27-B862-F6DDCB9CA9D6}" type="presParOf" srcId="{58D9DCC9-28CB-411F-BC65-C6DA7877DA54}" destId="{DBEA4AED-AF40-4F95-BB0B-2064225CCD95}" srcOrd="11" destOrd="0" presId="urn:microsoft.com/office/officeart/2005/8/layout/bProcess3"/>
    <dgm:cxn modelId="{D5B70FBE-4D10-4849-8179-3B1A69352F97}" type="presParOf" srcId="{DBEA4AED-AF40-4F95-BB0B-2064225CCD95}" destId="{D5705168-630A-4F5B-8F84-3EE7DAF3FC1D}" srcOrd="0" destOrd="0" presId="urn:microsoft.com/office/officeart/2005/8/layout/bProcess3"/>
    <dgm:cxn modelId="{144DEA22-1671-4960-BAF8-A9AC7EF59E8A}" type="presParOf" srcId="{58D9DCC9-28CB-411F-BC65-C6DA7877DA54}" destId="{47B345D7-6B56-47D3-8C68-FC7E4D04F79A}" srcOrd="12" destOrd="0" presId="urn:microsoft.com/office/officeart/2005/8/layout/bProcess3"/>
    <dgm:cxn modelId="{90120671-C35B-49AC-AF61-D5BF79626575}" type="presParOf" srcId="{58D9DCC9-28CB-411F-BC65-C6DA7877DA54}" destId="{A6353EA5-39F4-4389-B4DA-B26D41A01C7D}" srcOrd="13" destOrd="0" presId="urn:microsoft.com/office/officeart/2005/8/layout/bProcess3"/>
    <dgm:cxn modelId="{BA8C3594-790E-41CA-98B1-69A3D746EC3B}" type="presParOf" srcId="{A6353EA5-39F4-4389-B4DA-B26D41A01C7D}" destId="{E926F10A-CA78-424F-BDD3-40DB3A0E29E4}" srcOrd="0" destOrd="0" presId="urn:microsoft.com/office/officeart/2005/8/layout/bProcess3"/>
    <dgm:cxn modelId="{7049DD2A-CB9C-4D3A-8358-8803F292AB8B}" type="presParOf" srcId="{58D9DCC9-28CB-411F-BC65-C6DA7877DA54}" destId="{5E76E496-ACFE-4ADD-AD07-14A95AE99A68}" srcOrd="14" destOrd="0" presId="urn:microsoft.com/office/officeart/2005/8/layout/bProcess3"/>
    <dgm:cxn modelId="{728F6BC4-A206-4B55-9C63-3BE09AADEF84}" type="presParOf" srcId="{58D9DCC9-28CB-411F-BC65-C6DA7877DA54}" destId="{8596E076-99A8-44B5-8D60-BC323CC292DD}" srcOrd="15" destOrd="0" presId="urn:microsoft.com/office/officeart/2005/8/layout/bProcess3"/>
    <dgm:cxn modelId="{B3C60087-D017-4558-959A-CF5833F3CE3A}" type="presParOf" srcId="{8596E076-99A8-44B5-8D60-BC323CC292DD}" destId="{44A665E1-5542-4BAF-BFD3-2FBF35152A68}" srcOrd="0" destOrd="0" presId="urn:microsoft.com/office/officeart/2005/8/layout/bProcess3"/>
    <dgm:cxn modelId="{263201DE-C9B0-44DF-8E03-CB2925C81DEC}" type="presParOf" srcId="{58D9DCC9-28CB-411F-BC65-C6DA7877DA54}" destId="{2BFB5032-AC9D-49F3-ADD6-4B89808E860B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422533-15DC-49B4-8BDA-6DA06CCBB58D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62116E31-3EC0-474F-825B-A8F56555768E}">
      <dgm:prSet phldrT="[Text]"/>
      <dgm:spPr/>
      <dgm:t>
        <a:bodyPr/>
        <a:lstStyle/>
        <a:p>
          <a:r>
            <a:rPr lang="en-US" dirty="0"/>
            <a:t>Design &amp; Simulation</a:t>
          </a:r>
        </a:p>
      </dgm:t>
    </dgm:pt>
    <dgm:pt modelId="{7D09B882-79C0-4F51-8A23-4D450CBF725B}" type="parTrans" cxnId="{4A94030D-4254-4800-8C97-63CF97154FF9}">
      <dgm:prSet/>
      <dgm:spPr/>
      <dgm:t>
        <a:bodyPr/>
        <a:lstStyle/>
        <a:p>
          <a:endParaRPr lang="en-US"/>
        </a:p>
      </dgm:t>
    </dgm:pt>
    <dgm:pt modelId="{A5A59964-0751-4726-A722-021D8DAEDB8E}" type="sibTrans" cxnId="{4A94030D-4254-4800-8C97-63CF97154FF9}">
      <dgm:prSet/>
      <dgm:spPr/>
      <dgm:t>
        <a:bodyPr/>
        <a:lstStyle/>
        <a:p>
          <a:endParaRPr lang="en-US"/>
        </a:p>
      </dgm:t>
    </dgm:pt>
    <dgm:pt modelId="{7528B659-2557-44CA-9204-A0062A37B5AD}">
      <dgm:prSet phldrT="[Text]"/>
      <dgm:spPr/>
      <dgm:t>
        <a:bodyPr/>
        <a:lstStyle/>
        <a:p>
          <a:r>
            <a:rPr lang="en-US" dirty="0"/>
            <a:t>Fabrication</a:t>
          </a:r>
        </a:p>
      </dgm:t>
    </dgm:pt>
    <dgm:pt modelId="{A4E1DC34-88DC-4D4D-AFE5-7DAA0CDB5AB8}" type="parTrans" cxnId="{C1EE9368-D9AC-4D83-90C5-35018A604423}">
      <dgm:prSet/>
      <dgm:spPr/>
      <dgm:t>
        <a:bodyPr/>
        <a:lstStyle/>
        <a:p>
          <a:endParaRPr lang="en-US"/>
        </a:p>
      </dgm:t>
    </dgm:pt>
    <dgm:pt modelId="{9D24400D-AFAC-46D3-8A46-99F999534562}" type="sibTrans" cxnId="{C1EE9368-D9AC-4D83-90C5-35018A604423}">
      <dgm:prSet/>
      <dgm:spPr/>
      <dgm:t>
        <a:bodyPr/>
        <a:lstStyle/>
        <a:p>
          <a:endParaRPr lang="en-US"/>
        </a:p>
      </dgm:t>
    </dgm:pt>
    <dgm:pt modelId="{4CE7AB52-C5C2-4AAF-B265-E9834584C796}">
      <dgm:prSet phldrT="[Text]"/>
      <dgm:spPr/>
      <dgm:t>
        <a:bodyPr/>
        <a:lstStyle/>
        <a:p>
          <a:r>
            <a:rPr lang="en-US" dirty="0"/>
            <a:t>Testing and Finalization</a:t>
          </a:r>
        </a:p>
      </dgm:t>
    </dgm:pt>
    <dgm:pt modelId="{DBE2837B-5EA0-4F54-8087-A1EDD8036B75}" type="parTrans" cxnId="{6EC39AF7-4003-4FAA-B615-673250B0147E}">
      <dgm:prSet/>
      <dgm:spPr/>
      <dgm:t>
        <a:bodyPr/>
        <a:lstStyle/>
        <a:p>
          <a:endParaRPr lang="en-US"/>
        </a:p>
      </dgm:t>
    </dgm:pt>
    <dgm:pt modelId="{51F8B7B2-A2A6-4BFA-B3EA-37169EE17712}" type="sibTrans" cxnId="{6EC39AF7-4003-4FAA-B615-673250B0147E}">
      <dgm:prSet/>
      <dgm:spPr/>
      <dgm:t>
        <a:bodyPr/>
        <a:lstStyle/>
        <a:p>
          <a:endParaRPr lang="en-US"/>
        </a:p>
      </dgm:t>
    </dgm:pt>
    <dgm:pt modelId="{9B1E74D6-28AE-459F-A46B-840323276C53}" type="pres">
      <dgm:prSet presAssocID="{86422533-15DC-49B4-8BDA-6DA06CCBB58D}" presName="linearFlow" presStyleCnt="0">
        <dgm:presLayoutVars>
          <dgm:resizeHandles val="exact"/>
        </dgm:presLayoutVars>
      </dgm:prSet>
      <dgm:spPr/>
    </dgm:pt>
    <dgm:pt modelId="{7A7B0D2E-17FD-4059-AAA0-FA6A1350698F}" type="pres">
      <dgm:prSet presAssocID="{62116E31-3EC0-474F-825B-A8F56555768E}" presName="node" presStyleLbl="node1" presStyleIdx="0" presStyleCnt="3">
        <dgm:presLayoutVars>
          <dgm:bulletEnabled val="1"/>
        </dgm:presLayoutVars>
      </dgm:prSet>
      <dgm:spPr/>
    </dgm:pt>
    <dgm:pt modelId="{0B2075B6-7054-4716-B789-349F9BCD6E30}" type="pres">
      <dgm:prSet presAssocID="{A5A59964-0751-4726-A722-021D8DAEDB8E}" presName="sibTrans" presStyleLbl="sibTrans2D1" presStyleIdx="0" presStyleCnt="2"/>
      <dgm:spPr/>
    </dgm:pt>
    <dgm:pt modelId="{5F152123-C9A0-42C3-AAC7-68D453845124}" type="pres">
      <dgm:prSet presAssocID="{A5A59964-0751-4726-A722-021D8DAEDB8E}" presName="connectorText" presStyleLbl="sibTrans2D1" presStyleIdx="0" presStyleCnt="2"/>
      <dgm:spPr/>
    </dgm:pt>
    <dgm:pt modelId="{B94C5432-5A49-4296-99DB-B0EED56546BA}" type="pres">
      <dgm:prSet presAssocID="{7528B659-2557-44CA-9204-A0062A37B5AD}" presName="node" presStyleLbl="node1" presStyleIdx="1" presStyleCnt="3">
        <dgm:presLayoutVars>
          <dgm:bulletEnabled val="1"/>
        </dgm:presLayoutVars>
      </dgm:prSet>
      <dgm:spPr/>
    </dgm:pt>
    <dgm:pt modelId="{14072D4B-007A-4F75-B395-0B5F2A4F43D5}" type="pres">
      <dgm:prSet presAssocID="{9D24400D-AFAC-46D3-8A46-99F999534562}" presName="sibTrans" presStyleLbl="sibTrans2D1" presStyleIdx="1" presStyleCnt="2"/>
      <dgm:spPr/>
    </dgm:pt>
    <dgm:pt modelId="{28563B2E-80CB-4724-9045-C45A0F7D7659}" type="pres">
      <dgm:prSet presAssocID="{9D24400D-AFAC-46D3-8A46-99F999534562}" presName="connectorText" presStyleLbl="sibTrans2D1" presStyleIdx="1" presStyleCnt="2"/>
      <dgm:spPr/>
    </dgm:pt>
    <dgm:pt modelId="{87B4DB99-5BBA-490A-A61C-D9E13F1AC6A0}" type="pres">
      <dgm:prSet presAssocID="{4CE7AB52-C5C2-4AAF-B265-E9834584C796}" presName="node" presStyleLbl="node1" presStyleIdx="2" presStyleCnt="3">
        <dgm:presLayoutVars>
          <dgm:bulletEnabled val="1"/>
        </dgm:presLayoutVars>
      </dgm:prSet>
      <dgm:spPr/>
    </dgm:pt>
  </dgm:ptLst>
  <dgm:cxnLst>
    <dgm:cxn modelId="{4A94030D-4254-4800-8C97-63CF97154FF9}" srcId="{86422533-15DC-49B4-8BDA-6DA06CCBB58D}" destId="{62116E31-3EC0-474F-825B-A8F56555768E}" srcOrd="0" destOrd="0" parTransId="{7D09B882-79C0-4F51-8A23-4D450CBF725B}" sibTransId="{A5A59964-0751-4726-A722-021D8DAEDB8E}"/>
    <dgm:cxn modelId="{BDD5F11F-AE02-4541-9EF7-C1617FB2C0CD}" type="presOf" srcId="{86422533-15DC-49B4-8BDA-6DA06CCBB58D}" destId="{9B1E74D6-28AE-459F-A46B-840323276C53}" srcOrd="0" destOrd="0" presId="urn:microsoft.com/office/officeart/2005/8/layout/process2"/>
    <dgm:cxn modelId="{F3D7ED20-EFAB-408A-B694-571843141C63}" type="presOf" srcId="{A5A59964-0751-4726-A722-021D8DAEDB8E}" destId="{0B2075B6-7054-4716-B789-349F9BCD6E30}" srcOrd="0" destOrd="0" presId="urn:microsoft.com/office/officeart/2005/8/layout/process2"/>
    <dgm:cxn modelId="{6F6C6F30-7C02-4FE6-974E-30A91443E759}" type="presOf" srcId="{7528B659-2557-44CA-9204-A0062A37B5AD}" destId="{B94C5432-5A49-4296-99DB-B0EED56546BA}" srcOrd="0" destOrd="0" presId="urn:microsoft.com/office/officeart/2005/8/layout/process2"/>
    <dgm:cxn modelId="{B3339132-7D7A-40F2-8C8A-B1BB78EA6441}" type="presOf" srcId="{9D24400D-AFAC-46D3-8A46-99F999534562}" destId="{28563B2E-80CB-4724-9045-C45A0F7D7659}" srcOrd="1" destOrd="0" presId="urn:microsoft.com/office/officeart/2005/8/layout/process2"/>
    <dgm:cxn modelId="{DB154935-9041-4E14-8BEE-575E2D55441B}" type="presOf" srcId="{A5A59964-0751-4726-A722-021D8DAEDB8E}" destId="{5F152123-C9A0-42C3-AAC7-68D453845124}" srcOrd="1" destOrd="0" presId="urn:microsoft.com/office/officeart/2005/8/layout/process2"/>
    <dgm:cxn modelId="{C1EE9368-D9AC-4D83-90C5-35018A604423}" srcId="{86422533-15DC-49B4-8BDA-6DA06CCBB58D}" destId="{7528B659-2557-44CA-9204-A0062A37B5AD}" srcOrd="1" destOrd="0" parTransId="{A4E1DC34-88DC-4D4D-AFE5-7DAA0CDB5AB8}" sibTransId="{9D24400D-AFAC-46D3-8A46-99F999534562}"/>
    <dgm:cxn modelId="{61869A6E-D97C-4BB6-B39B-AF22B6BAD297}" type="presOf" srcId="{4CE7AB52-C5C2-4AAF-B265-E9834584C796}" destId="{87B4DB99-5BBA-490A-A61C-D9E13F1AC6A0}" srcOrd="0" destOrd="0" presId="urn:microsoft.com/office/officeart/2005/8/layout/process2"/>
    <dgm:cxn modelId="{7FCDA352-F7DC-4CC3-97C0-788EFD111C77}" type="presOf" srcId="{9D24400D-AFAC-46D3-8A46-99F999534562}" destId="{14072D4B-007A-4F75-B395-0B5F2A4F43D5}" srcOrd="0" destOrd="0" presId="urn:microsoft.com/office/officeart/2005/8/layout/process2"/>
    <dgm:cxn modelId="{29353ECC-5640-441B-839C-2A6BA4ADED9A}" type="presOf" srcId="{62116E31-3EC0-474F-825B-A8F56555768E}" destId="{7A7B0D2E-17FD-4059-AAA0-FA6A1350698F}" srcOrd="0" destOrd="0" presId="urn:microsoft.com/office/officeart/2005/8/layout/process2"/>
    <dgm:cxn modelId="{6EC39AF7-4003-4FAA-B615-673250B0147E}" srcId="{86422533-15DC-49B4-8BDA-6DA06CCBB58D}" destId="{4CE7AB52-C5C2-4AAF-B265-E9834584C796}" srcOrd="2" destOrd="0" parTransId="{DBE2837B-5EA0-4F54-8087-A1EDD8036B75}" sibTransId="{51F8B7B2-A2A6-4BFA-B3EA-37169EE17712}"/>
    <dgm:cxn modelId="{E155D081-45C2-4797-AB59-8BE1AAF6B26C}" type="presParOf" srcId="{9B1E74D6-28AE-459F-A46B-840323276C53}" destId="{7A7B0D2E-17FD-4059-AAA0-FA6A1350698F}" srcOrd="0" destOrd="0" presId="urn:microsoft.com/office/officeart/2005/8/layout/process2"/>
    <dgm:cxn modelId="{BD339761-469C-4D01-AD98-42076BF836AD}" type="presParOf" srcId="{9B1E74D6-28AE-459F-A46B-840323276C53}" destId="{0B2075B6-7054-4716-B789-349F9BCD6E30}" srcOrd="1" destOrd="0" presId="urn:microsoft.com/office/officeart/2005/8/layout/process2"/>
    <dgm:cxn modelId="{0841135E-80BC-49F6-9A48-52F533825837}" type="presParOf" srcId="{0B2075B6-7054-4716-B789-349F9BCD6E30}" destId="{5F152123-C9A0-42C3-AAC7-68D453845124}" srcOrd="0" destOrd="0" presId="urn:microsoft.com/office/officeart/2005/8/layout/process2"/>
    <dgm:cxn modelId="{26D67AA5-1264-439D-B604-43819BB76CB7}" type="presParOf" srcId="{9B1E74D6-28AE-459F-A46B-840323276C53}" destId="{B94C5432-5A49-4296-99DB-B0EED56546BA}" srcOrd="2" destOrd="0" presId="urn:microsoft.com/office/officeart/2005/8/layout/process2"/>
    <dgm:cxn modelId="{94914F40-0030-4841-A2AA-66F63BD3BFEF}" type="presParOf" srcId="{9B1E74D6-28AE-459F-A46B-840323276C53}" destId="{14072D4B-007A-4F75-B395-0B5F2A4F43D5}" srcOrd="3" destOrd="0" presId="urn:microsoft.com/office/officeart/2005/8/layout/process2"/>
    <dgm:cxn modelId="{90245D5E-0C75-49EE-A6A8-2B94A8B27019}" type="presParOf" srcId="{14072D4B-007A-4F75-B395-0B5F2A4F43D5}" destId="{28563B2E-80CB-4724-9045-C45A0F7D7659}" srcOrd="0" destOrd="0" presId="urn:microsoft.com/office/officeart/2005/8/layout/process2"/>
    <dgm:cxn modelId="{68AD546D-C98A-4087-A791-67289974916B}" type="presParOf" srcId="{9B1E74D6-28AE-459F-A46B-840323276C53}" destId="{87B4DB99-5BBA-490A-A61C-D9E13F1AC6A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DEBB1-BE08-482A-98C1-EC399ADE16D8}">
      <dsp:nvSpPr>
        <dsp:cNvPr id="0" name=""/>
        <dsp:cNvSpPr/>
      </dsp:nvSpPr>
      <dsp:spPr>
        <a:xfrm>
          <a:off x="0" y="407780"/>
          <a:ext cx="9999354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061" tIns="458216" rIns="77606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Design of a battery case with internal cooling channels that provide active cooling</a:t>
          </a:r>
        </a:p>
      </dsp:txBody>
      <dsp:txXfrm>
        <a:off x="0" y="407780"/>
        <a:ext cx="9999354" cy="1247400"/>
      </dsp:txXfrm>
    </dsp:sp>
    <dsp:sp modelId="{EA52A64D-9A8C-41AD-9BC7-954417B85EE4}">
      <dsp:nvSpPr>
        <dsp:cNvPr id="0" name=""/>
        <dsp:cNvSpPr/>
      </dsp:nvSpPr>
      <dsp:spPr>
        <a:xfrm>
          <a:off x="499967" y="83060"/>
          <a:ext cx="699954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566" tIns="0" rIns="26456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Thermal Management Device</a:t>
          </a:r>
        </a:p>
      </dsp:txBody>
      <dsp:txXfrm>
        <a:off x="531670" y="114763"/>
        <a:ext cx="6936141" cy="586034"/>
      </dsp:txXfrm>
    </dsp:sp>
    <dsp:sp modelId="{8FC67F19-0366-4909-8FD1-FDCEA244C9C1}">
      <dsp:nvSpPr>
        <dsp:cNvPr id="0" name=""/>
        <dsp:cNvSpPr/>
      </dsp:nvSpPr>
      <dsp:spPr>
        <a:xfrm>
          <a:off x="0" y="2098701"/>
          <a:ext cx="9999354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061" tIns="458216" rIns="77606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Cost efficient production method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Fabricates complex internal channel geometries</a:t>
          </a:r>
        </a:p>
      </dsp:txBody>
      <dsp:txXfrm>
        <a:off x="0" y="2098701"/>
        <a:ext cx="9999354" cy="1282049"/>
      </dsp:txXfrm>
    </dsp:sp>
    <dsp:sp modelId="{2726F222-F208-411F-A363-72D54FFB2F03}">
      <dsp:nvSpPr>
        <dsp:cNvPr id="0" name=""/>
        <dsp:cNvSpPr/>
      </dsp:nvSpPr>
      <dsp:spPr>
        <a:xfrm>
          <a:off x="499967" y="1773981"/>
          <a:ext cx="699954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566" tIns="0" rIns="26456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Binder Jetting Additive Manufacturing</a:t>
          </a:r>
        </a:p>
      </dsp:txBody>
      <dsp:txXfrm>
        <a:off x="531670" y="1805684"/>
        <a:ext cx="6936141" cy="586034"/>
      </dsp:txXfrm>
    </dsp:sp>
    <dsp:sp modelId="{17554A0B-E2C2-42F2-ABAE-973BF22F7F7B}">
      <dsp:nvSpPr>
        <dsp:cNvPr id="0" name=""/>
        <dsp:cNvSpPr/>
      </dsp:nvSpPr>
      <dsp:spPr>
        <a:xfrm>
          <a:off x="0" y="3824271"/>
          <a:ext cx="9999354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061" tIns="458216" rIns="77606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Batter case – Stainless steel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Coolant – Water</a:t>
          </a:r>
        </a:p>
      </dsp:txBody>
      <dsp:txXfrm>
        <a:off x="0" y="3824271"/>
        <a:ext cx="9999354" cy="1282049"/>
      </dsp:txXfrm>
    </dsp:sp>
    <dsp:sp modelId="{08CFC35F-896C-47B0-862D-CB7088D38A0E}">
      <dsp:nvSpPr>
        <dsp:cNvPr id="0" name=""/>
        <dsp:cNvSpPr/>
      </dsp:nvSpPr>
      <dsp:spPr>
        <a:xfrm>
          <a:off x="499967" y="3499550"/>
          <a:ext cx="699954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566" tIns="0" rIns="26456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Materials</a:t>
          </a:r>
        </a:p>
      </dsp:txBody>
      <dsp:txXfrm>
        <a:off x="531670" y="3531253"/>
        <a:ext cx="6936141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D133D-F16C-4A99-A065-39E8A7ACC8FE}">
      <dsp:nvSpPr>
        <dsp:cNvPr id="0" name=""/>
        <dsp:cNvSpPr/>
      </dsp:nvSpPr>
      <dsp:spPr>
        <a:xfrm>
          <a:off x="3018560" y="620064"/>
          <a:ext cx="4786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67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45164" y="663238"/>
        <a:ext cx="25463" cy="5092"/>
      </dsp:txXfrm>
    </dsp:sp>
    <dsp:sp modelId="{5ADB8969-74DE-45A6-A3C0-27BCF41CB5AF}">
      <dsp:nvSpPr>
        <dsp:cNvPr id="0" name=""/>
        <dsp:cNvSpPr/>
      </dsp:nvSpPr>
      <dsp:spPr>
        <a:xfrm>
          <a:off x="806132" y="1516"/>
          <a:ext cx="2214227" cy="1328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CAD Modelling of battery case and cooling channels</a:t>
          </a:r>
        </a:p>
      </dsp:txBody>
      <dsp:txXfrm>
        <a:off x="806132" y="1516"/>
        <a:ext cx="2214227" cy="1328536"/>
      </dsp:txXfrm>
    </dsp:sp>
    <dsp:sp modelId="{7174478E-5E90-431A-B8C1-B2A7F1A650BB}">
      <dsp:nvSpPr>
        <dsp:cNvPr id="0" name=""/>
        <dsp:cNvSpPr/>
      </dsp:nvSpPr>
      <dsp:spPr>
        <a:xfrm>
          <a:off x="5742059" y="620064"/>
          <a:ext cx="4786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67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968664" y="663238"/>
        <a:ext cx="25463" cy="5092"/>
      </dsp:txXfrm>
    </dsp:sp>
    <dsp:sp modelId="{ACEA7DE2-726C-46C0-B018-C237F99F4F18}">
      <dsp:nvSpPr>
        <dsp:cNvPr id="0" name=""/>
        <dsp:cNvSpPr/>
      </dsp:nvSpPr>
      <dsp:spPr>
        <a:xfrm>
          <a:off x="3529632" y="1516"/>
          <a:ext cx="2214227" cy="1328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CFD simulation using ANSYS Fluent</a:t>
          </a:r>
        </a:p>
      </dsp:txBody>
      <dsp:txXfrm>
        <a:off x="3529632" y="1516"/>
        <a:ext cx="2214227" cy="1328536"/>
      </dsp:txXfrm>
    </dsp:sp>
    <dsp:sp modelId="{4C2A59B7-082B-4D13-81C5-8916DD1A1889}">
      <dsp:nvSpPr>
        <dsp:cNvPr id="0" name=""/>
        <dsp:cNvSpPr/>
      </dsp:nvSpPr>
      <dsp:spPr>
        <a:xfrm>
          <a:off x="1913246" y="1328253"/>
          <a:ext cx="5446999" cy="478672"/>
        </a:xfrm>
        <a:custGeom>
          <a:avLst/>
          <a:gdLst/>
          <a:ahLst/>
          <a:cxnLst/>
          <a:rect l="0" t="0" r="0" b="0"/>
          <a:pathLst>
            <a:path>
              <a:moveTo>
                <a:pt x="5446999" y="0"/>
              </a:moveTo>
              <a:lnTo>
                <a:pt x="5446999" y="256436"/>
              </a:lnTo>
              <a:lnTo>
                <a:pt x="0" y="256436"/>
              </a:lnTo>
              <a:lnTo>
                <a:pt x="0" y="47867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499977" y="1565042"/>
        <a:ext cx="273537" cy="5092"/>
      </dsp:txXfrm>
    </dsp:sp>
    <dsp:sp modelId="{03D72251-9C15-425E-92CE-FDB3C98817BB}">
      <dsp:nvSpPr>
        <dsp:cNvPr id="0" name=""/>
        <dsp:cNvSpPr/>
      </dsp:nvSpPr>
      <dsp:spPr>
        <a:xfrm>
          <a:off x="6253131" y="1516"/>
          <a:ext cx="2214227" cy="1328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Optimization of the channel designs</a:t>
          </a:r>
        </a:p>
      </dsp:txBody>
      <dsp:txXfrm>
        <a:off x="6253131" y="1516"/>
        <a:ext cx="2214227" cy="1328536"/>
      </dsp:txXfrm>
    </dsp:sp>
    <dsp:sp modelId="{DD455731-E63F-4929-8E3C-12831F764249}">
      <dsp:nvSpPr>
        <dsp:cNvPr id="0" name=""/>
        <dsp:cNvSpPr/>
      </dsp:nvSpPr>
      <dsp:spPr>
        <a:xfrm>
          <a:off x="3018560" y="2457873"/>
          <a:ext cx="4786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67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45164" y="2501047"/>
        <a:ext cx="25463" cy="5092"/>
      </dsp:txXfrm>
    </dsp:sp>
    <dsp:sp modelId="{BC5C9F98-9902-46CB-8580-E731E4A1D522}">
      <dsp:nvSpPr>
        <dsp:cNvPr id="0" name=""/>
        <dsp:cNvSpPr/>
      </dsp:nvSpPr>
      <dsp:spPr>
        <a:xfrm>
          <a:off x="806132" y="1839325"/>
          <a:ext cx="2214227" cy="1328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Binder Jetting Additive Manufacturing</a:t>
          </a:r>
        </a:p>
      </dsp:txBody>
      <dsp:txXfrm>
        <a:off x="806132" y="1839325"/>
        <a:ext cx="2214227" cy="1328536"/>
      </dsp:txXfrm>
    </dsp:sp>
    <dsp:sp modelId="{5CFB91A6-8149-41DC-9643-2DAA69B669F8}">
      <dsp:nvSpPr>
        <dsp:cNvPr id="0" name=""/>
        <dsp:cNvSpPr/>
      </dsp:nvSpPr>
      <dsp:spPr>
        <a:xfrm>
          <a:off x="5742059" y="2457873"/>
          <a:ext cx="4786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67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968664" y="2501047"/>
        <a:ext cx="25463" cy="5092"/>
      </dsp:txXfrm>
    </dsp:sp>
    <dsp:sp modelId="{9EBDDFCE-7383-4489-B57B-FA0840E69101}">
      <dsp:nvSpPr>
        <dsp:cNvPr id="0" name=""/>
        <dsp:cNvSpPr/>
      </dsp:nvSpPr>
      <dsp:spPr>
        <a:xfrm>
          <a:off x="3529632" y="1839325"/>
          <a:ext cx="2214227" cy="1328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Curing, debinding, and sintering of green parts</a:t>
          </a:r>
        </a:p>
      </dsp:txBody>
      <dsp:txXfrm>
        <a:off x="3529632" y="1839325"/>
        <a:ext cx="2214227" cy="1328536"/>
      </dsp:txXfrm>
    </dsp:sp>
    <dsp:sp modelId="{DBEA4AED-AF40-4F95-BB0B-2064225CCD95}">
      <dsp:nvSpPr>
        <dsp:cNvPr id="0" name=""/>
        <dsp:cNvSpPr/>
      </dsp:nvSpPr>
      <dsp:spPr>
        <a:xfrm>
          <a:off x="1913246" y="3166061"/>
          <a:ext cx="5446999" cy="478672"/>
        </a:xfrm>
        <a:custGeom>
          <a:avLst/>
          <a:gdLst/>
          <a:ahLst/>
          <a:cxnLst/>
          <a:rect l="0" t="0" r="0" b="0"/>
          <a:pathLst>
            <a:path>
              <a:moveTo>
                <a:pt x="5446999" y="0"/>
              </a:moveTo>
              <a:lnTo>
                <a:pt x="5446999" y="256436"/>
              </a:lnTo>
              <a:lnTo>
                <a:pt x="0" y="256436"/>
              </a:lnTo>
              <a:lnTo>
                <a:pt x="0" y="47867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499977" y="3402851"/>
        <a:ext cx="273537" cy="5092"/>
      </dsp:txXfrm>
    </dsp:sp>
    <dsp:sp modelId="{A53706AB-08CD-4458-90B8-4ADCDDED9CDA}">
      <dsp:nvSpPr>
        <dsp:cNvPr id="0" name=""/>
        <dsp:cNvSpPr/>
      </dsp:nvSpPr>
      <dsp:spPr>
        <a:xfrm>
          <a:off x="6253131" y="1839325"/>
          <a:ext cx="2214227" cy="1328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Final prototype of battery case</a:t>
          </a:r>
        </a:p>
      </dsp:txBody>
      <dsp:txXfrm>
        <a:off x="6253131" y="1839325"/>
        <a:ext cx="2214227" cy="1328536"/>
      </dsp:txXfrm>
    </dsp:sp>
    <dsp:sp modelId="{A6353EA5-39F4-4389-B4DA-B26D41A01C7D}">
      <dsp:nvSpPr>
        <dsp:cNvPr id="0" name=""/>
        <dsp:cNvSpPr/>
      </dsp:nvSpPr>
      <dsp:spPr>
        <a:xfrm>
          <a:off x="3018560" y="4295682"/>
          <a:ext cx="4786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67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245164" y="4338855"/>
        <a:ext cx="25463" cy="5092"/>
      </dsp:txXfrm>
    </dsp:sp>
    <dsp:sp modelId="{47B345D7-6B56-47D3-8C68-FC7E4D04F79A}">
      <dsp:nvSpPr>
        <dsp:cNvPr id="0" name=""/>
        <dsp:cNvSpPr/>
      </dsp:nvSpPr>
      <dsp:spPr>
        <a:xfrm>
          <a:off x="806132" y="3677133"/>
          <a:ext cx="2214227" cy="1328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Micro-hardness and surface roughness measurements</a:t>
          </a:r>
        </a:p>
      </dsp:txBody>
      <dsp:txXfrm>
        <a:off x="806132" y="3677133"/>
        <a:ext cx="2214227" cy="1328536"/>
      </dsp:txXfrm>
    </dsp:sp>
    <dsp:sp modelId="{8596E076-99A8-44B5-8D60-BC323CC292DD}">
      <dsp:nvSpPr>
        <dsp:cNvPr id="0" name=""/>
        <dsp:cNvSpPr/>
      </dsp:nvSpPr>
      <dsp:spPr>
        <a:xfrm>
          <a:off x="5742059" y="4295682"/>
          <a:ext cx="4786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867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68664" y="4338855"/>
        <a:ext cx="25463" cy="5092"/>
      </dsp:txXfrm>
    </dsp:sp>
    <dsp:sp modelId="{5E76E496-ACFE-4ADD-AD07-14A95AE99A68}">
      <dsp:nvSpPr>
        <dsp:cNvPr id="0" name=""/>
        <dsp:cNvSpPr/>
      </dsp:nvSpPr>
      <dsp:spPr>
        <a:xfrm>
          <a:off x="3529632" y="3677133"/>
          <a:ext cx="2214227" cy="1328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Simulating the impact of surface roughness</a:t>
          </a:r>
        </a:p>
      </dsp:txBody>
      <dsp:txXfrm>
        <a:off x="3529632" y="3677133"/>
        <a:ext cx="2214227" cy="1328536"/>
      </dsp:txXfrm>
    </dsp:sp>
    <dsp:sp modelId="{2BFB5032-AC9D-49F3-ADD6-4B89808E860B}">
      <dsp:nvSpPr>
        <dsp:cNvPr id="0" name=""/>
        <dsp:cNvSpPr/>
      </dsp:nvSpPr>
      <dsp:spPr>
        <a:xfrm>
          <a:off x="6253131" y="3677133"/>
          <a:ext cx="2214227" cy="1328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Final Technical Report &amp; Presentation</a:t>
          </a:r>
        </a:p>
      </dsp:txBody>
      <dsp:txXfrm>
        <a:off x="6253131" y="3677133"/>
        <a:ext cx="2214227" cy="1328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B0D2E-17FD-4059-AAA0-FA6A1350698F}">
      <dsp:nvSpPr>
        <dsp:cNvPr id="0" name=""/>
        <dsp:cNvSpPr/>
      </dsp:nvSpPr>
      <dsp:spPr>
        <a:xfrm>
          <a:off x="366121" y="0"/>
          <a:ext cx="2253234" cy="1251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Design &amp; Simulation</a:t>
          </a:r>
        </a:p>
      </dsp:txBody>
      <dsp:txXfrm>
        <a:off x="402785" y="36664"/>
        <a:ext cx="2179906" cy="1178469"/>
      </dsp:txXfrm>
    </dsp:sp>
    <dsp:sp modelId="{0B2075B6-7054-4716-B789-349F9BCD6E30}">
      <dsp:nvSpPr>
        <dsp:cNvPr id="0" name=""/>
        <dsp:cNvSpPr/>
      </dsp:nvSpPr>
      <dsp:spPr>
        <a:xfrm rot="5400000">
          <a:off x="1258026" y="1283091"/>
          <a:ext cx="469423" cy="563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-5400000">
        <a:off x="1323746" y="1330034"/>
        <a:ext cx="337984" cy="328596"/>
      </dsp:txXfrm>
    </dsp:sp>
    <dsp:sp modelId="{B94C5432-5A49-4296-99DB-B0EED56546BA}">
      <dsp:nvSpPr>
        <dsp:cNvPr id="0" name=""/>
        <dsp:cNvSpPr/>
      </dsp:nvSpPr>
      <dsp:spPr>
        <a:xfrm>
          <a:off x="366121" y="1877695"/>
          <a:ext cx="2253234" cy="1251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Fabrication</a:t>
          </a:r>
        </a:p>
      </dsp:txBody>
      <dsp:txXfrm>
        <a:off x="402785" y="1914359"/>
        <a:ext cx="2179906" cy="1178469"/>
      </dsp:txXfrm>
    </dsp:sp>
    <dsp:sp modelId="{14072D4B-007A-4F75-B395-0B5F2A4F43D5}">
      <dsp:nvSpPr>
        <dsp:cNvPr id="0" name=""/>
        <dsp:cNvSpPr/>
      </dsp:nvSpPr>
      <dsp:spPr>
        <a:xfrm rot="5400000">
          <a:off x="1258026" y="3160787"/>
          <a:ext cx="469423" cy="563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-5400000">
        <a:off x="1323746" y="3207730"/>
        <a:ext cx="337984" cy="328596"/>
      </dsp:txXfrm>
    </dsp:sp>
    <dsp:sp modelId="{87B4DB99-5BBA-490A-A61C-D9E13F1AC6A0}">
      <dsp:nvSpPr>
        <dsp:cNvPr id="0" name=""/>
        <dsp:cNvSpPr/>
      </dsp:nvSpPr>
      <dsp:spPr>
        <a:xfrm>
          <a:off x="366121" y="3755391"/>
          <a:ext cx="2253234" cy="1251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Testing and Finalization</a:t>
          </a:r>
        </a:p>
      </dsp:txBody>
      <dsp:txXfrm>
        <a:off x="402785" y="3792055"/>
        <a:ext cx="2179906" cy="1178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65E65C-187D-CFEC-789F-A308CF79B5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59E2D-7356-FC98-29FD-471684C3D7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B0DFF-3E6D-4283-A2AE-FB8252479F4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90FD1-8CDD-A6B6-28A3-019F038745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BFD66-EB06-D9B2-1416-7CAF670D77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50B76-6F55-4EB9-B540-4EED085C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898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382E-39D2-214A-BD32-6A88F16428CB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B40E1-6B58-6542-B459-683BEC69D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117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5432F-8209-BC53-1323-77A6CFF798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051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098BF-5C62-46AB-1ED3-21FC7C95A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69A85-B64D-B91D-A15A-99CFC1756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42067-8DC0-2CC9-2377-1CF4B76F7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009AE-2525-1573-5EA2-D41C443BC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F881E-34BA-F4D8-2379-EB21D4E9D3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1588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D30DC-EECB-232D-F75A-A465BEC38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1B0C9-5BBD-99C0-5153-FF6354489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68E3E-4827-D257-2577-47140EFDA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96CBA-7528-5FDE-263C-D132EE0A1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23840-987F-885D-3A33-AA3E521010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5774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CDCCD-54C6-6976-258C-0DCC8B9DB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8FFC5-90DB-64D5-7D12-B8E4764F8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F5B603-AF77-639E-F63F-7F085C28C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DBF81-3359-6905-A99B-592A6FDF8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B972C-FD58-257F-36C2-E3309AFA76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715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1DE35-210E-1633-82A6-F40B37AC3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987CF-A0EA-1E6F-9408-178DA6A2A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517771-20F9-36D8-F58B-B6ADBD985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EEB12-78FF-8CD2-778A-7352A4E77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433C4-1ADB-7F46-7D16-AD19734957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924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D5B0F-B77C-8D73-0ED4-F001B014D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CF352B-F492-B809-4FBE-44D11E9766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AE1A6-7F82-131F-8C2A-AE9BFC735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6A5FF-3006-1AEA-29E5-28B9F607D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976FE-C8CB-9B75-8AED-192630C398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7792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6B43B-8214-6308-B604-1EEB75827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F5FC7-5966-4347-7B92-0E366F53F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9F427-BF61-4403-D24B-03151FEF8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A7FD4-995D-3762-8A1C-58F22F75A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67B1C-37F0-D55D-58E4-43E4A671D4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48976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EEA7E-7F05-299D-4477-581FCD262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FC13A5-D3B5-F6C9-F8F6-B8F4B175C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D8BD29-2784-C174-9BD3-64CDB016A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0B61C-8B3D-42AC-3B9F-6D75FD4F7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290E3-81AC-B44C-7508-7E3E979023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7937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71EA8-D595-D48A-01CF-F827ABD32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41148B-312D-087D-3E66-39D25B970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DB390-A954-1DDE-2C1A-E3603727D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CE297-632F-B074-D2C0-9BBC6645B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93A3D-2348-AC7A-209C-9012439613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9048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40606-D741-B596-33FC-09621F8CEE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3621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A354-2933-040F-2045-A15E88BC0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98CD4-E92B-90FF-DD5B-5AC7BA581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E6A96-4045-B3B8-7E16-BE2F2EEAC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C04C8-AC93-4221-1F94-1203AAFB0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18E88-BD60-D0C0-65B8-AECF80F059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123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B4DB2-00A1-B215-2FC3-2B021E574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FAE22C-230F-3FDF-76BB-47BCE9448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6DD35-7CA2-8C20-546B-2AE9EAF66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5CB61-E9B3-D73B-7DFD-FFBEF994C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427A-EE3F-6BF9-4CAC-B09C14B717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6866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736EE-72AE-5BF2-8E81-BFA1597A0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DEB60-BC52-0A25-E558-A1F99015F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2FB419-200E-CB50-DCD4-BCFBA9131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06EC9-32F5-168B-F94A-7CE7944EA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1C94C-D9FF-56DA-898F-4E22908CCF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313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E4B78-3780-5BF6-FE11-02B12A35D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558352-7018-1580-3943-439893666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CFFBC-F99E-D60D-1868-E365D816B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DC96F-7FA5-3090-19B0-B86558A76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D9080-CB8A-5AE3-C51E-017D4B795A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028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DEA8F-8B20-9232-FB73-5C9AA39FE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6A92C-8E9B-0F69-2118-49BEE6F8AE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246EC0-177C-14E8-311B-B6829B030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7A21B-A0CF-0CDC-F65E-F2C8BBFC2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584E4-6F3E-3BD2-266D-55DC51498D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315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10079-3841-6D0F-B58B-4C5C23D34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FC4C31-EF9C-1F24-DC89-A06A10A4D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EF2DFD-8F4A-7EDF-B018-A77FD529E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81308-21C8-E08D-5009-9FA168314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5B754-7DAB-30EC-3817-0D59B56F4D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166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E14EF-A6E8-0349-B4B1-194095728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05BA6-E321-4846-F855-D8E83670C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24EDA6-46A1-0567-23C8-1FCD2EA5F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9B86A-8868-DF47-DF6C-ADD9B46DD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94D13-0C04-CF13-58D9-1BD9CB7438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621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66049-A952-C136-7107-223045F6B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BF6E6E-6914-71C3-34F4-80776E403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76E217-CAB8-DF43-ACAE-E2AEE2F49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69879-8D70-BB7A-44FC-BE5874A8D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86785-EC84-B450-1E44-1FC39DDC07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919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220D4-6177-E432-8631-15C85E48F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9E4196-CFA6-6835-D0CB-086730396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288837-4FDB-592D-4EE8-BEF007863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6438E-25AF-C48D-DFE9-C23BB7FD3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19578-3FCC-63A1-2880-D2528ABAFC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85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">
    <p:bg>
      <p:bgPr>
        <a:solidFill>
          <a:srgbClr val="005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rgbClr val="005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Blu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1999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BA26-EDCB-AC4B-9868-011587754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EFEF6E-DFBA-9E4C-94AE-F73781D3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0632"/>
            <a:ext cx="12191999" cy="6727368"/>
          </a:xfrm>
          <a:prstGeom prst="rect">
            <a:avLst/>
          </a:prstGeom>
          <a:solidFill>
            <a:srgbClr val="00509A">
              <a:alpha val="8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7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3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30631"/>
            <a:ext cx="12191999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9BA26-EDCB-AC4B-9868-011587754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and Eag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720433-1BF1-DD46-86BC-2B9E6B0DF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mbry-Riddle wordmark.">
            <a:extLst>
              <a:ext uri="{FF2B5EF4-FFF2-40B4-BE49-F238E27FC236}">
                <a16:creationId xmlns:a16="http://schemas.microsoft.com/office/drawing/2014/main" id="{D5C2ECB1-A06C-5C4F-BDAC-D3DA513A0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130632"/>
            <a:ext cx="6096000" cy="6727368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DD172-42CC-124A-9EAD-DBF3A73E0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mbry-Riddle wordmark">
            <a:extLst>
              <a:ext uri="{FF2B5EF4-FFF2-40B4-BE49-F238E27FC236}">
                <a16:creationId xmlns:a16="http://schemas.microsoft.com/office/drawing/2014/main" id="{1E80EC0A-110A-E24C-8252-9E6BDE8B2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763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07C24F-5714-9146-B66B-2C051B258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5" y="2416629"/>
            <a:ext cx="12187845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3695F-4D59-104F-9559-894258EB7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mbry-Riddle wordmark">
            <a:extLst>
              <a:ext uri="{FF2B5EF4-FFF2-40B4-BE49-F238E27FC236}">
                <a16:creationId xmlns:a16="http://schemas.microsoft.com/office/drawing/2014/main" id="{59E19346-CE04-0C4F-9903-979A2D6E7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211979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FE76E5C-EF04-924F-B550-7B13EDC8D9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2454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pic>
        <p:nvPicPr>
          <p:cNvPr id="6" name="Picture 5" descr="Embry-Riddle wordmark.">
            <a:extLst>
              <a:ext uri="{FF2B5EF4-FFF2-40B4-BE49-F238E27FC236}">
                <a16:creationId xmlns:a16="http://schemas.microsoft.com/office/drawing/2014/main" id="{8FF38597-57EC-F849-BDEE-27EE30A0B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4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mbry-Riddle wordmark">
            <a:extLst>
              <a:ext uri="{FF2B5EF4-FFF2-40B4-BE49-F238E27FC236}">
                <a16:creationId xmlns:a16="http://schemas.microsoft.com/office/drawing/2014/main" id="{DC902EFC-D42D-5D4C-8A23-40A659BF4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F0FC16EF-E998-554F-A565-990A0930E1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2454" y="1096831"/>
            <a:ext cx="526774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D8B2EE7-F678-644E-9B74-ED8D8C4BC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454" y="3848825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119E26-FE16-CF4A-AF8C-EB4189FF6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7924" y="3848825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FD87CB3-7E5E-DF4B-BF7D-C87531280D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1979" y="1096831"/>
            <a:ext cx="5267740" cy="528627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15247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C48CE8E-5B1A-3440-BE06-3A2B6861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mbry-Riddle wordmark">
            <a:extLst>
              <a:ext uri="{FF2B5EF4-FFF2-40B4-BE49-F238E27FC236}">
                <a16:creationId xmlns:a16="http://schemas.microsoft.com/office/drawing/2014/main" id="{093343DA-253A-5240-AC7D-1B8C7493C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C6F01912-8A2F-3D4C-B185-CB877EFEA2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2454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9DF6E0-B234-7F41-BF47-8693198B5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67924" y="1096831"/>
            <a:ext cx="2532270" cy="2534279"/>
          </a:xfrm>
          <a:prstGeom prst="rect">
            <a:avLst/>
          </a:prstGeom>
          <a:solidFill>
            <a:srgbClr val="FCC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highlight>
                <a:srgbClr val="FCC100"/>
              </a:highlight>
            </a:endParaRP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EB0ADEB-C167-3146-9A39-32EA9FBC322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1979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9D8CFFDA-3410-724F-904A-AE70C9D0DAC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47449" y="1096832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6D4BC0-1008-3D42-8901-29757DC16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2454" y="3847867"/>
            <a:ext cx="2532270" cy="25342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highlight>
                <a:srgbClr val="FCC100"/>
              </a:highlight>
            </a:endParaRP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119E26-FE16-CF4A-AF8C-EB4189FF67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7924" y="3848826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572892F-1839-064E-A139-0CEA16D8D6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11979" y="3848826"/>
            <a:ext cx="2532270" cy="253427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90F46A-CA4A-9645-92EF-4A3C9518F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47450" y="3847867"/>
            <a:ext cx="2553612" cy="2535238"/>
          </a:xfrm>
          <a:prstGeom prst="rect">
            <a:avLst/>
          </a:prstGeom>
          <a:solidFill>
            <a:srgbClr val="00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723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FD283-F7F1-EA40-B1FF-779E5473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8E710-1888-764D-8865-43CB26551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68175-0C34-424F-AC9D-533EC2981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BA0A19-D344-0341-ADFD-57A3E377ED21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0FBAB-E6EE-3847-8E5C-70BB30378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AD7B-BBB4-074D-8042-366791D9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E4FE07-E262-8340-BC14-9BBFD105B2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49" r:id="rId4"/>
    <p:sldLayoutId id="2147483662" r:id="rId5"/>
    <p:sldLayoutId id="2147483667" r:id="rId6"/>
    <p:sldLayoutId id="2147483671" r:id="rId7"/>
    <p:sldLayoutId id="2147483669" r:id="rId8"/>
    <p:sldLayoutId id="2147483672" r:id="rId9"/>
    <p:sldLayoutId id="2147483665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4181BB-12C5-344A-B7F3-8149BB1F13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1451" y="550864"/>
            <a:ext cx="9033222" cy="152347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0925" algn="l"/>
              </a:tabLst>
              <a:defRPr/>
            </a:pPr>
            <a:r>
              <a:rPr kumimoji="0" lang="en-US" sz="31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Design and Fabrication of Battery Case with Integrated Internal Cooling Channels Using Binder Jetting Additive Manufacturing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FEB60CB-912C-4E26-F86E-53B28E5BB755}"/>
              </a:ext>
            </a:extLst>
          </p:cNvPr>
          <p:cNvSpPr txBox="1">
            <a:spLocks/>
          </p:cNvSpPr>
          <p:nvPr/>
        </p:nvSpPr>
        <p:spPr>
          <a:xfrm>
            <a:off x="1661451" y="2721588"/>
            <a:ext cx="9033222" cy="20620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latin typeface="Ariel"/>
                <a:ea typeface="Roboto"/>
                <a:cs typeface="Arial"/>
              </a:rPr>
              <a:t>Presenter &amp; Lead Researcher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latin typeface="Ariel"/>
                <a:ea typeface="Roboto"/>
                <a:cs typeface="Arial"/>
              </a:rPr>
              <a:t>Henil Patel</a:t>
            </a:r>
            <a:endParaRPr lang="en-US" sz="2400" b="1" dirty="0">
              <a:solidFill>
                <a:schemeClr val="bg1"/>
              </a:solidFill>
              <a:latin typeface="Ariel"/>
              <a:ea typeface="Roboto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endParaRPr lang="en-US" sz="2400" b="1" dirty="0">
              <a:solidFill>
                <a:schemeClr val="bg1"/>
              </a:solidFill>
              <a:latin typeface="Ariel"/>
              <a:ea typeface="Roboto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latin typeface="Ariel"/>
                <a:ea typeface="Roboto"/>
                <a:cs typeface="Arial"/>
              </a:rPr>
              <a:t>Co-Author(s) - Amir Yahyaeian, Dr. Yue Zhou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latin typeface="Ariel"/>
                <a:ea typeface="Roboto"/>
                <a:cs typeface="Arial"/>
              </a:rPr>
              <a:t>Aerospace Engineering Department</a:t>
            </a:r>
          </a:p>
        </p:txBody>
      </p:sp>
    </p:spTree>
    <p:extLst>
      <p:ext uri="{BB962C8B-B14F-4D97-AF65-F5344CB8AC3E}">
        <p14:creationId xmlns:p14="http://schemas.microsoft.com/office/powerpoint/2010/main" val="584577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BF81B-E502-ADB6-C430-45FBEA1BD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62A2A9B4-C9A0-B5E2-9922-77FCE8D30B15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6BCD9-9341-2FAE-726C-BBDBA1B7579D}"/>
              </a:ext>
            </a:extLst>
          </p:cNvPr>
          <p:cNvSpPr/>
          <p:nvPr/>
        </p:nvSpPr>
        <p:spPr>
          <a:xfrm>
            <a:off x="788730" y="1654260"/>
            <a:ext cx="10356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9A47619-A252-602D-A0BF-0E89DDA1D82C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8811491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CFD Simulation - 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D1EC56C-786F-7F03-6181-21C559122F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0575975"/>
                  </p:ext>
                </p:extLst>
              </p:nvPr>
            </p:nvGraphicFramePr>
            <p:xfrm>
              <a:off x="1347185" y="1820521"/>
              <a:ext cx="34941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7061">
                      <a:extLst>
                        <a:ext uri="{9D8B030D-6E8A-4147-A177-3AD203B41FA5}">
                          <a16:colId xmlns:a16="http://schemas.microsoft.com/office/drawing/2014/main" val="2789313573"/>
                        </a:ext>
                      </a:extLst>
                    </a:gridCol>
                    <a:gridCol w="1747061">
                      <a:extLst>
                        <a:ext uri="{9D8B030D-6E8A-4147-A177-3AD203B41FA5}">
                          <a16:colId xmlns:a16="http://schemas.microsoft.com/office/drawing/2014/main" val="11260485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Channel Designs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Pressure Drop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579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Circular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3590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𝟏𝟖𝟗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𝐏𝐚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130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𝟑𝟒𝟗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𝐏𝐚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030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Sideways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3590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𝟔𝟔𝟕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𝐏𝐚</m:t>
                                </m:r>
                              </m:oMath>
                            </m:oMathPara>
                          </a14:m>
                          <a:endParaRPr lang="en-US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562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D1EC56C-786F-7F03-6181-21C559122F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0575975"/>
                  </p:ext>
                </p:extLst>
              </p:nvPr>
            </p:nvGraphicFramePr>
            <p:xfrm>
              <a:off x="1347185" y="1820521"/>
              <a:ext cx="349412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7061">
                      <a:extLst>
                        <a:ext uri="{9D8B030D-6E8A-4147-A177-3AD203B41FA5}">
                          <a16:colId xmlns:a16="http://schemas.microsoft.com/office/drawing/2014/main" val="2789313573"/>
                        </a:ext>
                      </a:extLst>
                    </a:gridCol>
                    <a:gridCol w="1747061">
                      <a:extLst>
                        <a:ext uri="{9D8B030D-6E8A-4147-A177-3AD203B41FA5}">
                          <a16:colId xmlns:a16="http://schemas.microsoft.com/office/drawing/2014/main" val="11260485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Channel Designs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Pressure Drop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579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Circular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97" t="-108197" r="-1394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1130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97" t="-208197" r="-1394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030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Sideways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97" t="-308197" r="-139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562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B50FF47-A229-D402-61EF-38A73A5B0E11}"/>
              </a:ext>
            </a:extLst>
          </p:cNvPr>
          <p:cNvSpPr txBox="1"/>
          <p:nvPr/>
        </p:nvSpPr>
        <p:spPr>
          <a:xfrm>
            <a:off x="690694" y="3714970"/>
            <a:ext cx="5241183" cy="2062079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80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Best Shape - Curved Channel Design</a:t>
            </a:r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 algn="l" fontAlgn="auto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590925" algn="l"/>
              </a:tabLst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Highest pressure drop at the outlet</a:t>
            </a:r>
          </a:p>
          <a:p>
            <a:pPr marL="285750" indent="-285750" algn="l" fontAlgn="auto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590925" algn="l"/>
              </a:tabLst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High pressure (back pressure) at pt. A</a:t>
            </a:r>
          </a:p>
          <a:p>
            <a:pPr marL="285750" indent="-285750" algn="l" fontAlgn="auto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590925" algn="l"/>
              </a:tabLst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Higher pressure creates more resistance to flow, causing the coolant to move slower, hence better heat absorbance.</a:t>
            </a:r>
          </a:p>
        </p:txBody>
      </p:sp>
      <p:pic>
        <p:nvPicPr>
          <p:cNvPr id="4" name="Picture 3" descr="A diagram of different colored tubes&#10;&#10;Description automatically generated with medium confidence">
            <a:extLst>
              <a:ext uri="{FF2B5EF4-FFF2-40B4-BE49-F238E27FC236}">
                <a16:creationId xmlns:a16="http://schemas.microsoft.com/office/drawing/2014/main" id="{0A4859E4-7D40-5AC0-5580-AA66DEC07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124" y="1790771"/>
            <a:ext cx="5143145" cy="4231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B650CA-25DE-8962-91DB-C2376E583922}"/>
              </a:ext>
            </a:extLst>
          </p:cNvPr>
          <p:cNvSpPr txBox="1"/>
          <p:nvPr/>
        </p:nvSpPr>
        <p:spPr>
          <a:xfrm>
            <a:off x="11658600" y="6388011"/>
            <a:ext cx="339970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8294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78040-F20B-A19D-FBC3-2D2D092E2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0B6A216-220A-97FC-0CE1-2024A46C88E2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10614540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Binder Jetting Additive Manufacturing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389B03-4EED-0509-790E-46485986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68" y="1617106"/>
            <a:ext cx="6897063" cy="4467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4E9846-B3B2-03FA-3C94-348E1E1C262E}"/>
              </a:ext>
            </a:extLst>
          </p:cNvPr>
          <p:cNvSpPr txBox="1"/>
          <p:nvPr/>
        </p:nvSpPr>
        <p:spPr>
          <a:xfrm>
            <a:off x="11490158" y="6388011"/>
            <a:ext cx="508412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5134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65177-8544-47C3-0275-65524A00C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95A8A016-6525-2CCA-E4A7-E68F65F535FD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9F9078EE-FC9A-7C2A-6DCD-4FDFECF18283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10614540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Binder Jetting Additive Manufacturing</a:t>
            </a:r>
          </a:p>
        </p:txBody>
      </p:sp>
      <p:pic>
        <p:nvPicPr>
          <p:cNvPr id="7" name="Picture 6" descr="A machine with many parts&#10;&#10;Description automatically generated with medium confidence">
            <a:extLst>
              <a:ext uri="{FF2B5EF4-FFF2-40B4-BE49-F238E27FC236}">
                <a16:creationId xmlns:a16="http://schemas.microsoft.com/office/drawing/2014/main" id="{66BAB014-9050-BF9D-DE69-D26D33C74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041" y="2152371"/>
            <a:ext cx="5261005" cy="3945754"/>
          </a:xfrm>
          <a:prstGeom prst="rect">
            <a:avLst/>
          </a:prstGeom>
        </p:spPr>
      </p:pic>
      <p:pic>
        <p:nvPicPr>
          <p:cNvPr id="10" name="Picture 9" descr="A white machine with a glass door&#10;&#10;Description automatically generated">
            <a:extLst>
              <a:ext uri="{FF2B5EF4-FFF2-40B4-BE49-F238E27FC236}">
                <a16:creationId xmlns:a16="http://schemas.microsoft.com/office/drawing/2014/main" id="{D8573892-E87F-695B-EFC1-6A2BA8A59D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57" t="21422" r="6610" b="12425"/>
          <a:stretch/>
        </p:blipFill>
        <p:spPr>
          <a:xfrm>
            <a:off x="1096323" y="2152371"/>
            <a:ext cx="3998192" cy="39878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7674F8-F368-242D-8ABB-BBAFF02590C0}"/>
              </a:ext>
            </a:extLst>
          </p:cNvPr>
          <p:cNvSpPr txBox="1"/>
          <p:nvPr/>
        </p:nvSpPr>
        <p:spPr>
          <a:xfrm>
            <a:off x="5094515" y="1567620"/>
            <a:ext cx="6578929" cy="584751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Powder Supply    Roller     Build bed	     Binder &amp; Printhead		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45FE48-166F-A5D5-E81C-842D7F447068}"/>
              </a:ext>
            </a:extLst>
          </p:cNvPr>
          <p:cNvCxnSpPr>
            <a:cxnSpLocks/>
          </p:cNvCxnSpPr>
          <p:nvPr/>
        </p:nvCxnSpPr>
        <p:spPr>
          <a:xfrm>
            <a:off x="6159228" y="1944081"/>
            <a:ext cx="300970" cy="1915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AF6363-8ACC-207D-7A13-A96D8422A2A9}"/>
              </a:ext>
            </a:extLst>
          </p:cNvPr>
          <p:cNvCxnSpPr>
            <a:cxnSpLocks/>
          </p:cNvCxnSpPr>
          <p:nvPr/>
        </p:nvCxnSpPr>
        <p:spPr>
          <a:xfrm>
            <a:off x="7277596" y="1927344"/>
            <a:ext cx="0" cy="2256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27FECD-5B64-9E10-B7C1-7B4C658DD0A8}"/>
              </a:ext>
            </a:extLst>
          </p:cNvPr>
          <p:cNvCxnSpPr>
            <a:cxnSpLocks/>
          </p:cNvCxnSpPr>
          <p:nvPr/>
        </p:nvCxnSpPr>
        <p:spPr>
          <a:xfrm flipH="1">
            <a:off x="7805801" y="1879871"/>
            <a:ext cx="494805" cy="2545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AD6723-459A-34B6-6B05-8363F061C279}"/>
              </a:ext>
            </a:extLst>
          </p:cNvPr>
          <p:cNvCxnSpPr>
            <a:cxnSpLocks/>
          </p:cNvCxnSpPr>
          <p:nvPr/>
        </p:nvCxnSpPr>
        <p:spPr>
          <a:xfrm flipH="1">
            <a:off x="9223171" y="1965147"/>
            <a:ext cx="619494" cy="2181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0A11F5-E96B-08E6-B489-FBBABB507040}"/>
              </a:ext>
            </a:extLst>
          </p:cNvPr>
          <p:cNvCxnSpPr>
            <a:cxnSpLocks/>
          </p:cNvCxnSpPr>
          <p:nvPr/>
        </p:nvCxnSpPr>
        <p:spPr>
          <a:xfrm>
            <a:off x="2349335" y="1859995"/>
            <a:ext cx="433222" cy="2710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4341BD-0493-738A-49C3-C9AB263E65E0}"/>
              </a:ext>
            </a:extLst>
          </p:cNvPr>
          <p:cNvCxnSpPr>
            <a:cxnSpLocks/>
          </p:cNvCxnSpPr>
          <p:nvPr/>
        </p:nvCxnSpPr>
        <p:spPr>
          <a:xfrm>
            <a:off x="2349335" y="1859995"/>
            <a:ext cx="820097" cy="2710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40EC2FE-D062-0CF6-8970-5FE4C35289D0}"/>
              </a:ext>
            </a:extLst>
          </p:cNvPr>
          <p:cNvSpPr txBox="1"/>
          <p:nvPr/>
        </p:nvSpPr>
        <p:spPr>
          <a:xfrm>
            <a:off x="1128154" y="1541341"/>
            <a:ext cx="3308805" cy="338530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Binder, Cleaner, Waste Storage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19DD9B-9B42-273A-E92A-583515ABFC5F}"/>
              </a:ext>
            </a:extLst>
          </p:cNvPr>
          <p:cNvCxnSpPr>
            <a:cxnSpLocks/>
          </p:cNvCxnSpPr>
          <p:nvPr/>
        </p:nvCxnSpPr>
        <p:spPr>
          <a:xfrm>
            <a:off x="2349335" y="1879871"/>
            <a:ext cx="1090778" cy="26901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475146F-D20F-ABBC-4956-AFACC1B88195}"/>
              </a:ext>
            </a:extLst>
          </p:cNvPr>
          <p:cNvSpPr txBox="1"/>
          <p:nvPr/>
        </p:nvSpPr>
        <p:spPr>
          <a:xfrm>
            <a:off x="11490158" y="6388011"/>
            <a:ext cx="508412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32824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B3C44-24BD-1363-99CE-B1C6906C2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DBA85BF0-36A5-D781-62A1-0A5A66F628DC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6735D55-A543-A5F5-03C2-A89CB173BBA3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10614540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Sintering Profile</a:t>
            </a:r>
          </a:p>
        </p:txBody>
      </p:sp>
      <p:pic>
        <p:nvPicPr>
          <p:cNvPr id="5" name="Picture 4" descr="A graph with blue lines and white text&#10;&#10;Description automatically generated">
            <a:extLst>
              <a:ext uri="{FF2B5EF4-FFF2-40B4-BE49-F238E27FC236}">
                <a16:creationId xmlns:a16="http://schemas.microsoft.com/office/drawing/2014/main" id="{9C4F45BF-F00C-E216-C495-439A9C67D5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8" t="2431" r="1131" b="735"/>
          <a:stretch/>
        </p:blipFill>
        <p:spPr>
          <a:xfrm>
            <a:off x="2167885" y="1862992"/>
            <a:ext cx="8066655" cy="4405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79B4C-A164-9544-BEB1-CDC6268EFF64}"/>
              </a:ext>
            </a:extLst>
          </p:cNvPr>
          <p:cNvSpPr txBox="1"/>
          <p:nvPr/>
        </p:nvSpPr>
        <p:spPr>
          <a:xfrm>
            <a:off x="11490158" y="6388011"/>
            <a:ext cx="508412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803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B7D0A-5350-7930-B3B9-59170800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FE58A9B2-EBD3-FE9C-4302-201090AE144C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CD52FFC3-59DE-3BE6-11E7-01E5C000B37F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10614540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Binder Jetting Printed Parts</a:t>
            </a:r>
          </a:p>
        </p:txBody>
      </p:sp>
      <p:pic>
        <p:nvPicPr>
          <p:cNvPr id="4" name="Picture 3" descr="A collage of different types of channels&#10;&#10;Description automatically generated">
            <a:extLst>
              <a:ext uri="{FF2B5EF4-FFF2-40B4-BE49-F238E27FC236}">
                <a16:creationId xmlns:a16="http://schemas.microsoft.com/office/drawing/2014/main" id="{369B5CC4-9DAA-3183-2A7E-4E34BB63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415" y="1746921"/>
            <a:ext cx="8021169" cy="4220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42F49-E445-714C-F82B-5C077F555D70}"/>
              </a:ext>
            </a:extLst>
          </p:cNvPr>
          <p:cNvSpPr txBox="1"/>
          <p:nvPr/>
        </p:nvSpPr>
        <p:spPr>
          <a:xfrm>
            <a:off x="11490158" y="6388011"/>
            <a:ext cx="508412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9999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89A1-B4F1-8050-19A9-1C56D2F9E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79167A03-8FD4-C38D-CDC5-419C5D1C086D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EF65A6-68C5-5875-0E2D-5412BEA0D2DC}"/>
                  </a:ext>
                </a:extLst>
              </p:cNvPr>
              <p:cNvSpPr/>
              <p:nvPr/>
            </p:nvSpPr>
            <p:spPr>
              <a:xfrm>
                <a:off x="655937" y="1416200"/>
                <a:ext cx="108801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Average Surface Roughness = 21.9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𝛍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𝐦</m:t>
                    </m:r>
                  </m:oMath>
                </a14:m>
                <a:endParaRPr lang="en-US" sz="20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EF65A6-68C5-5875-0E2D-5412BEA0D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37" y="1416200"/>
                <a:ext cx="10880126" cy="400110"/>
              </a:xfrm>
              <a:prstGeom prst="rect">
                <a:avLst/>
              </a:prstGeom>
              <a:blipFill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4">
            <a:extLst>
              <a:ext uri="{FF2B5EF4-FFF2-40B4-BE49-F238E27FC236}">
                <a16:creationId xmlns:a16="http://schemas.microsoft.com/office/drawing/2014/main" id="{505E3303-FB5E-C36E-25A7-AA0237D403DE}"/>
              </a:ext>
            </a:extLst>
          </p:cNvPr>
          <p:cNvSpPr txBox="1">
            <a:spLocks/>
          </p:cNvSpPr>
          <p:nvPr/>
        </p:nvSpPr>
        <p:spPr>
          <a:xfrm>
            <a:off x="265586" y="528953"/>
            <a:ext cx="11403270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Roughness Analysis Profilometer Results</a:t>
            </a:r>
          </a:p>
        </p:txBody>
      </p:sp>
      <p:pic>
        <p:nvPicPr>
          <p:cNvPr id="3" name="Content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D6C2A74-5E77-C181-76D3-EEA123DAD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0" t="9230" r="4001"/>
          <a:stretch/>
        </p:blipFill>
        <p:spPr>
          <a:xfrm>
            <a:off x="1161497" y="1896090"/>
            <a:ext cx="9973644" cy="4015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2BEC6-D6A7-4768-CAB2-C89CE2188D52}"/>
              </a:ext>
            </a:extLst>
          </p:cNvPr>
          <p:cNvSpPr txBox="1"/>
          <p:nvPr/>
        </p:nvSpPr>
        <p:spPr>
          <a:xfrm>
            <a:off x="1361703" y="6001629"/>
            <a:ext cx="9573232" cy="461641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       Due to Roughness: Pressure Drop    ; Coolant Velocity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843D445-82BD-A529-5DCB-C7C04BD1DC59}"/>
              </a:ext>
            </a:extLst>
          </p:cNvPr>
          <p:cNvSpPr/>
          <p:nvPr/>
        </p:nvSpPr>
        <p:spPr>
          <a:xfrm>
            <a:off x="7354100" y="6081409"/>
            <a:ext cx="213756" cy="367634"/>
          </a:xfrm>
          <a:prstGeom prst="downArrow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EB54A48-D9B1-7900-556B-5468AB8B012F}"/>
              </a:ext>
            </a:extLst>
          </p:cNvPr>
          <p:cNvSpPr/>
          <p:nvPr/>
        </p:nvSpPr>
        <p:spPr>
          <a:xfrm>
            <a:off x="10256045" y="6081409"/>
            <a:ext cx="213756" cy="367634"/>
          </a:xfrm>
          <a:prstGeom prst="downArrow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5D2D7-47D8-92AB-A908-3C7E2C33A96D}"/>
              </a:ext>
            </a:extLst>
          </p:cNvPr>
          <p:cNvSpPr txBox="1"/>
          <p:nvPr/>
        </p:nvSpPr>
        <p:spPr>
          <a:xfrm>
            <a:off x="11490158" y="6388011"/>
            <a:ext cx="508412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6824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42171-5895-58AE-CBE7-C394E844C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8864F94F-69C9-23D4-3C18-4400AF184EC8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AE099D-B880-2A2C-D433-19BB346BA293}"/>
                  </a:ext>
                </a:extLst>
              </p:cNvPr>
              <p:cNvSpPr/>
              <p:nvPr/>
            </p:nvSpPr>
            <p:spPr>
              <a:xfrm>
                <a:off x="1121811" y="2201599"/>
                <a:ext cx="3639800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Average Surface Microhardness for sintered part = 148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Arial" panose="020B0604020202020204" pitchFamily="34" charset="0"/>
                      </a:rPr>
                      <m:t>𝐇𝐕</m:t>
                    </m:r>
                  </m:oMath>
                </a14:m>
                <a:endParaRPr lang="en-US" sz="20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endParaRPr lang="en-US" sz="20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endParaRPr lang="en-US" sz="20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en-US" sz="20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Range of Microhardness = 130-260 HV </a:t>
                </a:r>
              </a:p>
              <a:p>
                <a:pPr algn="ctr">
                  <a:defRPr/>
                </a:pPr>
                <a:endParaRPr lang="en-US" sz="20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endParaRPr lang="en-US" sz="20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en-US" sz="20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Indicates Presence of Microstructural Defects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AE099D-B880-2A2C-D433-19BB346BA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811" y="2201599"/>
                <a:ext cx="3639800" cy="3477875"/>
              </a:xfrm>
              <a:prstGeom prst="rect">
                <a:avLst/>
              </a:prstGeom>
              <a:blipFill>
                <a:blip r:embed="rId3"/>
                <a:stretch>
                  <a:fillRect t="-701" r="-1005" b="-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4">
            <a:extLst>
              <a:ext uri="{FF2B5EF4-FFF2-40B4-BE49-F238E27FC236}">
                <a16:creationId xmlns:a16="http://schemas.microsoft.com/office/drawing/2014/main" id="{D9A085EC-37B9-7122-5118-B0FD223B87AB}"/>
              </a:ext>
            </a:extLst>
          </p:cNvPr>
          <p:cNvSpPr txBox="1">
            <a:spLocks/>
          </p:cNvSpPr>
          <p:nvPr/>
        </p:nvSpPr>
        <p:spPr>
          <a:xfrm>
            <a:off x="488150" y="584055"/>
            <a:ext cx="11403270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Microhardness Test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5F328-9B0C-4D81-5ED4-2B760360C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992" y="1616796"/>
            <a:ext cx="5595731" cy="4647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E0B499-93BD-CC25-3B0B-081A9601107C}"/>
              </a:ext>
            </a:extLst>
          </p:cNvPr>
          <p:cNvSpPr txBox="1"/>
          <p:nvPr/>
        </p:nvSpPr>
        <p:spPr>
          <a:xfrm>
            <a:off x="11490158" y="6388011"/>
            <a:ext cx="508412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135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6D8B3-2F19-C071-66A4-1645041B0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1B139362-C360-5349-9175-282D08BA095E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43C86-7415-F977-C4E1-C2CB19A72852}"/>
              </a:ext>
            </a:extLst>
          </p:cNvPr>
          <p:cNvSpPr/>
          <p:nvPr/>
        </p:nvSpPr>
        <p:spPr>
          <a:xfrm>
            <a:off x="788730" y="1654260"/>
            <a:ext cx="10356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68EAC85-88A3-16D3-D67A-A4DF82DC8240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8811491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CDA42E-1C84-5DE6-B478-C608D8648252}"/>
                  </a:ext>
                </a:extLst>
              </p:cNvPr>
              <p:cNvSpPr/>
              <p:nvPr/>
            </p:nvSpPr>
            <p:spPr>
              <a:xfrm>
                <a:off x="738695" y="1168319"/>
                <a:ext cx="10356982" cy="7109639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457200" indent="-457200">
                  <a:spcAft>
                    <a:spcPts val="8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400" b="1" dirty="0">
                  <a:solidFill>
                    <a:srgbClr val="00509A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8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Battery case designed with three internal cooling channels: circular, bent, and curved</a:t>
                </a:r>
              </a:p>
              <a:p>
                <a:pPr marL="457200" indent="-457200">
                  <a:spcAft>
                    <a:spcPts val="8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Curved channel had maximum cooling efficiency and heat transfer rate of 1148 Watts</a:t>
                </a:r>
              </a:p>
              <a:p>
                <a:pPr marL="457200" indent="-457200">
                  <a:spcAft>
                    <a:spcPts val="8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Fabricated battery case prototypes using cheaper manufacturing method: binder jetting</a:t>
                </a:r>
              </a:p>
              <a:p>
                <a:pPr marL="457200" indent="-457200">
                  <a:spcAft>
                    <a:spcPts val="8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Average microhardness – 148 HV</a:t>
                </a:r>
              </a:p>
              <a:p>
                <a:pPr marL="457200" indent="-457200">
                  <a:spcAft>
                    <a:spcPts val="8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Average profilometer roughness – 21.9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𝛍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𝐦</m:t>
                    </m:r>
                  </m:oMath>
                </a14:m>
                <a:endParaRPr lang="en-US" sz="24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8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b="1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Due to surface roughness, the pressure drop and velocity decreases slightly within the channels.</a:t>
                </a:r>
              </a:p>
              <a:p>
                <a:pPr>
                  <a:spcAft>
                    <a:spcPts val="800"/>
                  </a:spcAft>
                  <a:defRPr/>
                </a:pPr>
                <a:endParaRPr lang="en-US" sz="24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Aft>
                    <a:spcPts val="800"/>
                  </a:spcAft>
                  <a:buFont typeface="Wingdings" panose="05000000000000000000" pitchFamily="2" charset="2"/>
                  <a:buChar char="Ø"/>
                  <a:defRPr/>
                </a:pPr>
                <a:endParaRPr lang="en-US" sz="2400" b="1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endParaRPr lang="en-US" sz="2800" b="1" dirty="0">
                  <a:solidFill>
                    <a:srgbClr val="00509A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endParaRPr lang="en-US" sz="2800" b="1" dirty="0">
                  <a:solidFill>
                    <a:srgbClr val="00509A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endParaRPr lang="en-US" sz="2800" b="1" dirty="0">
                  <a:solidFill>
                    <a:srgbClr val="00509A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CDA42E-1C84-5DE6-B478-C608D86482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5" y="1168319"/>
                <a:ext cx="10356982" cy="7109639"/>
              </a:xfrm>
              <a:prstGeom prst="rect">
                <a:avLst/>
              </a:prstGeom>
              <a:blipFill>
                <a:blip r:embed="rId3"/>
                <a:stretch>
                  <a:fillRect l="-765" r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4469236-F65D-493E-939D-44284221B829}"/>
              </a:ext>
            </a:extLst>
          </p:cNvPr>
          <p:cNvSpPr txBox="1"/>
          <p:nvPr/>
        </p:nvSpPr>
        <p:spPr>
          <a:xfrm>
            <a:off x="11490158" y="6388011"/>
            <a:ext cx="508412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13043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C5DB5-9A2E-9374-1D47-12E8C4944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6BDC48EE-D247-4AEF-A6EA-69967637A0C8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12726-8927-0D49-4D11-41BA2A801669}"/>
              </a:ext>
            </a:extLst>
          </p:cNvPr>
          <p:cNvSpPr/>
          <p:nvPr/>
        </p:nvSpPr>
        <p:spPr>
          <a:xfrm>
            <a:off x="788730" y="1359330"/>
            <a:ext cx="10356982" cy="60631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Expand prototype design to real-world application for airplane batteries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Analyze the impact of varying the sizes, diameters, and dimensions of the cooling channels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Analyze the impact of varying number of integrated cooling channels in the battery case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Optimize the cooling efficiency and pumping power consumption of the battery case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latin typeface="Arial"/>
                <a:ea typeface="Open Sans"/>
                <a:cs typeface="Arial"/>
              </a:rPr>
              <a:t>Modify the process parameters for binder jetting to obtain high-density metallic parts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1C35FF9A-857F-E7C1-8D4C-41EFDF2EB5E7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8811491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7B781-3E39-4819-6B5B-EE3C0D00C994}"/>
              </a:ext>
            </a:extLst>
          </p:cNvPr>
          <p:cNvSpPr txBox="1"/>
          <p:nvPr/>
        </p:nvSpPr>
        <p:spPr>
          <a:xfrm>
            <a:off x="11490158" y="6388011"/>
            <a:ext cx="508412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6549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18A3B0-A344-7943-BB4B-C208287DC14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330700" y="1084199"/>
            <a:ext cx="3530600" cy="769441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633E69-FBD7-4846-8DE3-1BA21B0814D7}"/>
              </a:ext>
            </a:extLst>
          </p:cNvPr>
          <p:cNvSpPr/>
          <p:nvPr/>
        </p:nvSpPr>
        <p:spPr>
          <a:xfrm>
            <a:off x="4190296" y="2531318"/>
            <a:ext cx="3811408" cy="22108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Questions?</a:t>
            </a:r>
          </a:p>
          <a:p>
            <a:pPr algn="ctr">
              <a:lnSpc>
                <a:spcPct val="150000"/>
              </a:lnSpc>
              <a:defRPr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Henil Patel</a:t>
            </a:r>
          </a:p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patelh27@my.erau.edu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1" name="Picture 10" descr="Embry-Riddle Aeronautical University wordmark.">
            <a:extLst>
              <a:ext uri="{FF2B5EF4-FFF2-40B4-BE49-F238E27FC236}">
                <a16:creationId xmlns:a16="http://schemas.microsoft.com/office/drawing/2014/main" id="{43C0EB81-6DB4-0541-960C-B6F3874B5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6097536"/>
            <a:ext cx="2032000" cy="3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2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4AC56D8D-CE85-5742-A267-91A9C4321B3E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BA17718-864B-14DB-2289-89053D1FD1FA}"/>
              </a:ext>
            </a:extLst>
          </p:cNvPr>
          <p:cNvSpPr txBox="1">
            <a:spLocks/>
          </p:cNvSpPr>
          <p:nvPr/>
        </p:nvSpPr>
        <p:spPr>
          <a:xfrm>
            <a:off x="533917" y="249993"/>
            <a:ext cx="8811491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Background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B544E10A-04BF-BBB3-064E-55774CE2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6"/>
          <a:stretch/>
        </p:blipFill>
        <p:spPr bwMode="auto">
          <a:xfrm>
            <a:off x="982401" y="1107421"/>
            <a:ext cx="5467561" cy="24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Boeing 787 battery fire">
            <a:extLst>
              <a:ext uri="{FF2B5EF4-FFF2-40B4-BE49-F238E27FC236}">
                <a16:creationId xmlns:a16="http://schemas.microsoft.com/office/drawing/2014/main" id="{EA20EA56-F942-31CA-253F-6C922E6FA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71" y="3756112"/>
            <a:ext cx="3129736" cy="26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n airplane with an electrical system&#10;&#10;AI-generated content may be incorrect.">
            <a:extLst>
              <a:ext uri="{FF2B5EF4-FFF2-40B4-BE49-F238E27FC236}">
                <a16:creationId xmlns:a16="http://schemas.microsoft.com/office/drawing/2014/main" id="{02EA87DC-FCEE-9C96-05A3-6F6F139EDA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397"/>
          <a:stretch/>
        </p:blipFill>
        <p:spPr>
          <a:xfrm>
            <a:off x="7013151" y="766460"/>
            <a:ext cx="4242512" cy="5627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EC5904-7A0B-CA68-2141-B351DBECF24E}"/>
              </a:ext>
            </a:extLst>
          </p:cNvPr>
          <p:cNvSpPr txBox="1"/>
          <p:nvPr/>
        </p:nvSpPr>
        <p:spPr>
          <a:xfrm>
            <a:off x="0" y="6596390"/>
            <a:ext cx="58615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sz="11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[*] See references slide for all three image 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6647D-02B2-C84B-F4EF-A6AF880DA214}"/>
              </a:ext>
            </a:extLst>
          </p:cNvPr>
          <p:cNvSpPr txBox="1"/>
          <p:nvPr/>
        </p:nvSpPr>
        <p:spPr>
          <a:xfrm>
            <a:off x="11658600" y="6388011"/>
            <a:ext cx="339970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128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BB685-3E1C-2068-3A09-1F877FCC5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BBCD496D-F927-B13A-DACC-81EB49C99956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7AD06-3CF0-A097-3281-3DC23E605FAF}"/>
              </a:ext>
            </a:extLst>
          </p:cNvPr>
          <p:cNvSpPr/>
          <p:nvPr/>
        </p:nvSpPr>
        <p:spPr>
          <a:xfrm>
            <a:off x="788730" y="1359330"/>
            <a:ext cx="10356982" cy="38882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[*] Sources for images used on slide 2</a:t>
            </a:r>
          </a:p>
          <a:p>
            <a:pPr>
              <a:defRPr/>
            </a:pPr>
            <a:endParaRPr lang="en-US" sz="20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https://www.nbcnews.com/business/travel/boeing-787-battery-fire-was-difficult-control-flna1c8754339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https://www.theregister.com/2013/01/17/faa_grounds_boeing_787_batteries/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https://engtechmag.wordpress.com/2013/03/19/boeing-dreamliner-787-battery-fix-an-annotated-graphic/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F24C39C-9BFF-41F3-B6BA-1D8147D5FF31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8811491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49417-86E1-AF38-AB1D-F4AA9F885271}"/>
              </a:ext>
            </a:extLst>
          </p:cNvPr>
          <p:cNvSpPr txBox="1"/>
          <p:nvPr/>
        </p:nvSpPr>
        <p:spPr>
          <a:xfrm>
            <a:off x="11490158" y="6388011"/>
            <a:ext cx="508412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93051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E4F95-3513-24F9-DC6F-652A8D89E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8033E757-27F7-FA2E-0AF3-6B50830442B3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B59C76B-0699-045C-FA05-9ABCBE61875E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8811491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Introduction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31D3968-3DE7-1F79-939E-716EA57F6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765335"/>
              </p:ext>
            </p:extLst>
          </p:nvPr>
        </p:nvGraphicFramePr>
        <p:xfrm>
          <a:off x="1096323" y="1359330"/>
          <a:ext cx="9999354" cy="518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31BC43-C613-FC7C-425D-BBDBCF3E1E46}"/>
              </a:ext>
            </a:extLst>
          </p:cNvPr>
          <p:cNvSpPr txBox="1"/>
          <p:nvPr/>
        </p:nvSpPr>
        <p:spPr>
          <a:xfrm>
            <a:off x="11658600" y="6388011"/>
            <a:ext cx="339970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440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14045-3C57-7E7D-6A6F-A8CF3184D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408E9AD5-721F-9F16-D1AD-AC0A0D416B52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9036C-92E0-FC97-5E80-8E0B23F53514}"/>
              </a:ext>
            </a:extLst>
          </p:cNvPr>
          <p:cNvSpPr/>
          <p:nvPr/>
        </p:nvSpPr>
        <p:spPr>
          <a:xfrm>
            <a:off x="788730" y="1654260"/>
            <a:ext cx="1035698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Little is known about additive manufacturing of thermal management devices using binder jetting method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Fewer studies have been performed that analyzes the shape for the cooling channels to optimize heat transfer efficiency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sz="2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Fewer studies have been performed that simulates surface roughness and porosity into its CFD data and assess the performance difference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C67556A-7985-F68F-167F-7300AC999B6F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8811491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Research Gaps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5D8A2-568C-F62D-6437-F21158BA6492}"/>
              </a:ext>
            </a:extLst>
          </p:cNvPr>
          <p:cNvSpPr txBox="1"/>
          <p:nvPr/>
        </p:nvSpPr>
        <p:spPr>
          <a:xfrm>
            <a:off x="11658600" y="6388011"/>
            <a:ext cx="339970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525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04F19-6A1A-E36B-BA49-C2C7A0F68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CBDBB50A-C55F-F111-6D4A-8407B560AAD2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F2FB6263-95EB-08D2-39FE-226B71518432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8811491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Research 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8891C-7F0B-F032-0159-D07C69E99C3F}"/>
              </a:ext>
            </a:extLst>
          </p:cNvPr>
          <p:cNvSpPr txBox="1"/>
          <p:nvPr/>
        </p:nvSpPr>
        <p:spPr>
          <a:xfrm>
            <a:off x="788730" y="1474967"/>
            <a:ext cx="10910902" cy="2246745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90925" algn="l"/>
              </a:tabLst>
            </a:pPr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Optimizing the design of internal cooling channels.</a:t>
            </a:r>
          </a:p>
          <a:p>
            <a:pPr marL="800100" lvl="1" indent="-342900">
              <a:buFont typeface="Wingdings" panose="05000000000000000000" pitchFamily="2" charset="2"/>
              <a:buChar char="q"/>
              <a:tabLst>
                <a:tab pos="3590925" algn="l"/>
              </a:tabLst>
            </a:pPr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Maximizing the surface contact between fluid and battery case walls</a:t>
            </a:r>
          </a:p>
          <a:p>
            <a:pPr marL="800100" lvl="1" indent="-342900">
              <a:buFont typeface="Wingdings" panose="05000000000000000000" pitchFamily="2" charset="2"/>
              <a:buChar char="q"/>
              <a:tabLst>
                <a:tab pos="3590925" algn="l"/>
              </a:tabLst>
            </a:pPr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Maximizing the heat transfer</a:t>
            </a:r>
          </a:p>
          <a:p>
            <a:pPr lvl="1">
              <a:tabLst>
                <a:tab pos="3590925" algn="l"/>
              </a:tabLst>
            </a:pPr>
            <a:endParaRPr lang="en-U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3590925" algn="l"/>
              </a:tabLst>
            </a:pPr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Identifying the shape with best heat-transfer efficiency</a:t>
            </a:r>
          </a:p>
          <a:p>
            <a:pPr marL="800100" lvl="1" indent="-342900">
              <a:buFont typeface="Wingdings" panose="05000000000000000000" pitchFamily="2" charset="2"/>
              <a:buChar char="q"/>
              <a:tabLst>
                <a:tab pos="3590925" algn="l"/>
              </a:tabLst>
            </a:pPr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Determining factors: velocity, temperature and pressure of fluid at inlet and outlet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90925" algn="l"/>
              </a:tabLst>
            </a:pPr>
            <a:endParaRPr lang="en-US" sz="20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-up of a tube&#10;&#10;Description automatically generated">
            <a:extLst>
              <a:ext uri="{FF2B5EF4-FFF2-40B4-BE49-F238E27FC236}">
                <a16:creationId xmlns:a16="http://schemas.microsoft.com/office/drawing/2014/main" id="{5C4EBC00-5910-2EB0-9B3E-7191769F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9" r="-187" b="1975"/>
          <a:stretch/>
        </p:blipFill>
        <p:spPr>
          <a:xfrm>
            <a:off x="2013566" y="3429000"/>
            <a:ext cx="7945248" cy="292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918055-5B1D-1A3A-ED3C-B7BC1F7ADCDE}"/>
              </a:ext>
            </a:extLst>
          </p:cNvPr>
          <p:cNvSpPr txBox="1"/>
          <p:nvPr/>
        </p:nvSpPr>
        <p:spPr>
          <a:xfrm>
            <a:off x="11658600" y="6388011"/>
            <a:ext cx="339970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655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50747-5F4E-C33F-BB2B-AA4DD8B17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F0EFA235-F309-2CD6-9B3C-14EA968B8D20}"/>
              </a:ext>
            </a:extLst>
          </p:cNvPr>
          <p:cNvSpPr txBox="1">
            <a:spLocks/>
          </p:cNvSpPr>
          <p:nvPr/>
        </p:nvSpPr>
        <p:spPr>
          <a:xfrm>
            <a:off x="400110" y="315593"/>
            <a:ext cx="8811491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Methodology Overview 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0C8D918F-7253-DED7-F543-291CF3E729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293619"/>
              </p:ext>
            </p:extLst>
          </p:nvPr>
        </p:nvGraphicFramePr>
        <p:xfrm>
          <a:off x="2918508" y="1336170"/>
          <a:ext cx="9273492" cy="500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FDCA4E2-86F9-9FBF-6EE4-5174D9640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628634"/>
              </p:ext>
            </p:extLst>
          </p:nvPr>
        </p:nvGraphicFramePr>
        <p:xfrm>
          <a:off x="400110" y="1336170"/>
          <a:ext cx="2985477" cy="500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092C3BED-117F-B78B-37D0-2FAF9DF52ACE}"/>
              </a:ext>
            </a:extLst>
          </p:cNvPr>
          <p:cNvSpPr/>
          <p:nvPr/>
        </p:nvSpPr>
        <p:spPr>
          <a:xfrm>
            <a:off x="3176954" y="1817077"/>
            <a:ext cx="445477" cy="316523"/>
          </a:xfrm>
          <a:prstGeom prst="right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6BAF9CF-48B4-D5D4-0FFF-4E9F647F8B24}"/>
              </a:ext>
            </a:extLst>
          </p:cNvPr>
          <p:cNvSpPr/>
          <p:nvPr/>
        </p:nvSpPr>
        <p:spPr>
          <a:xfrm>
            <a:off x="3176954" y="3681501"/>
            <a:ext cx="445477" cy="316523"/>
          </a:xfrm>
          <a:prstGeom prst="right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BF41E51-9440-194F-FEE1-949D064667DE}"/>
              </a:ext>
            </a:extLst>
          </p:cNvPr>
          <p:cNvSpPr/>
          <p:nvPr/>
        </p:nvSpPr>
        <p:spPr>
          <a:xfrm>
            <a:off x="3176954" y="5504473"/>
            <a:ext cx="445477" cy="316523"/>
          </a:xfrm>
          <a:prstGeom prst="rightArrow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1E3C2-A902-CF48-5FC6-6956E4907BB6}"/>
              </a:ext>
            </a:extLst>
          </p:cNvPr>
          <p:cNvSpPr txBox="1"/>
          <p:nvPr/>
        </p:nvSpPr>
        <p:spPr>
          <a:xfrm>
            <a:off x="11658600" y="6388011"/>
            <a:ext cx="339970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767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020F7-6E03-0829-3DBE-A55244EC7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728F01EC-799C-755E-D2E1-3A84FEFB03FE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A561BBD-DFC0-9A93-5946-37B436E31BDF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8811491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CAD Model - CATIA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35653-BA2D-CB8F-5ADE-5BE02F4E7C7B}"/>
              </a:ext>
            </a:extLst>
          </p:cNvPr>
          <p:cNvSpPr txBox="1"/>
          <p:nvPr/>
        </p:nvSpPr>
        <p:spPr>
          <a:xfrm>
            <a:off x="5672093" y="1417945"/>
            <a:ext cx="5901202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Circular               Bent                 Curved</a:t>
            </a:r>
          </a:p>
        </p:txBody>
      </p:sp>
      <p:pic>
        <p:nvPicPr>
          <p:cNvPr id="9" name="Picture 8" descr="A close-up of a blue object&#10;&#10;AI-generated content may be incorrect.">
            <a:extLst>
              <a:ext uri="{FF2B5EF4-FFF2-40B4-BE49-F238E27FC236}">
                <a16:creationId xmlns:a16="http://schemas.microsoft.com/office/drawing/2014/main" id="{17432B9F-46FA-AB80-9B7F-08C4A2200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2" y="1787253"/>
            <a:ext cx="11490330" cy="4835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BB3121-0E4C-D448-2E47-4940C8919FBE}"/>
              </a:ext>
            </a:extLst>
          </p:cNvPr>
          <p:cNvSpPr txBox="1"/>
          <p:nvPr/>
        </p:nvSpPr>
        <p:spPr>
          <a:xfrm>
            <a:off x="11710909" y="6438337"/>
            <a:ext cx="339970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8472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5845A-D03F-A2B2-64AE-B52FA38CD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04B25BA6-60CC-9048-702A-505EC3CF77C0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E38B0-204D-4F0F-CAEE-8DD6538AE2C3}"/>
              </a:ext>
            </a:extLst>
          </p:cNvPr>
          <p:cNvSpPr/>
          <p:nvPr/>
        </p:nvSpPr>
        <p:spPr>
          <a:xfrm>
            <a:off x="788730" y="1654260"/>
            <a:ext cx="10356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83894CF-8EE7-B514-E67A-0AF97E4009D2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8811491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CFD Simulation - Temperature</a:t>
            </a:r>
          </a:p>
        </p:txBody>
      </p:sp>
      <p:pic>
        <p:nvPicPr>
          <p:cNvPr id="4" name="Picture 3" descr="A diagram of different colors of the same type of temperature&#10;&#10;Description automatically generated with medium confidence">
            <a:extLst>
              <a:ext uri="{FF2B5EF4-FFF2-40B4-BE49-F238E27FC236}">
                <a16:creationId xmlns:a16="http://schemas.microsoft.com/office/drawing/2014/main" id="{351F91C9-EB25-179D-35DD-E042B5762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856" y="1754454"/>
            <a:ext cx="5125449" cy="4271207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2F25640-01AE-BFD9-3603-B85DE5B0C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0932546"/>
                  </p:ext>
                </p:extLst>
              </p:nvPr>
            </p:nvGraphicFramePr>
            <p:xfrm>
              <a:off x="634362" y="2058020"/>
              <a:ext cx="5241183" cy="2026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7061">
                      <a:extLst>
                        <a:ext uri="{9D8B030D-6E8A-4147-A177-3AD203B41FA5}">
                          <a16:colId xmlns:a16="http://schemas.microsoft.com/office/drawing/2014/main" val="2789313573"/>
                        </a:ext>
                      </a:extLst>
                    </a:gridCol>
                    <a:gridCol w="1747061">
                      <a:extLst>
                        <a:ext uri="{9D8B030D-6E8A-4147-A177-3AD203B41FA5}">
                          <a16:colId xmlns:a16="http://schemas.microsoft.com/office/drawing/2014/main" val="1126048557"/>
                        </a:ext>
                      </a:extLst>
                    </a:gridCol>
                    <a:gridCol w="1747061">
                      <a:extLst>
                        <a:ext uri="{9D8B030D-6E8A-4147-A177-3AD203B41FA5}">
                          <a16:colId xmlns:a16="http://schemas.microsoft.com/office/drawing/2014/main" val="36277810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Channel Designs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Inlet Temperature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Maximum Outlet Temperature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579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Circular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℃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𝟏𝟕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℃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130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℃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℃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030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Sideways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℃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℃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562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2F25640-01AE-BFD9-3603-B85DE5B0C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0932546"/>
                  </p:ext>
                </p:extLst>
              </p:nvPr>
            </p:nvGraphicFramePr>
            <p:xfrm>
              <a:off x="634362" y="2058020"/>
              <a:ext cx="5241183" cy="2026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7061">
                      <a:extLst>
                        <a:ext uri="{9D8B030D-6E8A-4147-A177-3AD203B41FA5}">
                          <a16:colId xmlns:a16="http://schemas.microsoft.com/office/drawing/2014/main" val="2789313573"/>
                        </a:ext>
                      </a:extLst>
                    </a:gridCol>
                    <a:gridCol w="1747061">
                      <a:extLst>
                        <a:ext uri="{9D8B030D-6E8A-4147-A177-3AD203B41FA5}">
                          <a16:colId xmlns:a16="http://schemas.microsoft.com/office/drawing/2014/main" val="1126048557"/>
                        </a:ext>
                      </a:extLst>
                    </a:gridCol>
                    <a:gridCol w="1747061">
                      <a:extLst>
                        <a:ext uri="{9D8B030D-6E8A-4147-A177-3AD203B41FA5}">
                          <a16:colId xmlns:a16="http://schemas.microsoft.com/office/drawing/2014/main" val="3627781048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Channel Designs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Inlet Temperature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Maximum Outlet Temperature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579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Circular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99" t="-255738" r="-102098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55738" r="-1742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1130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99" t="-355738" r="-102098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55738" r="-1742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030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Sideways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699" t="-455738" r="-10209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455738" r="-1742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562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198A40-3963-CE47-5933-C9EE80B227D5}"/>
                  </a:ext>
                </a:extLst>
              </p:cNvPr>
              <p:cNvSpPr txBox="1"/>
              <p:nvPr/>
            </p:nvSpPr>
            <p:spPr>
              <a:xfrm>
                <a:off x="1046288" y="1598866"/>
                <a:ext cx="4769857" cy="1061805"/>
              </a:xfrm>
              <a:prstGeom prst="rect">
                <a:avLst/>
              </a:prstGeom>
            </p:spPr>
            <p:txBody>
              <a:bodyPr wrap="square" lIns="91416" tIns="45708" rIns="91416" bIns="45708" rtlCol="0" anchor="t">
                <a:spAutoFit/>
              </a:bodyPr>
              <a:lstStyle/>
              <a:p>
                <a:pPr>
                  <a:tabLst>
                    <a:tab pos="3590925" algn="l"/>
                  </a:tabLst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Battery Case Walls Temperature -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℃</m:t>
                    </m:r>
                  </m:oMath>
                </a14:m>
                <a:endParaRPr lang="en-US" b="1" dirty="0"/>
              </a:p>
              <a:p>
                <a:pPr>
                  <a:tabLst>
                    <a:tab pos="3590925" algn="l"/>
                  </a:tabLst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>
                  <a:tabLst>
                    <a:tab pos="3590925" algn="l"/>
                  </a:tabLst>
                </a:pPr>
                <a:endParaRPr lang="en-US" b="1" dirty="0">
                  <a:solidFill>
                    <a:schemeClr val="tx1"/>
                  </a:solidFill>
                </a:endParaRPr>
              </a:p>
              <a:p>
                <a:pPr algn="l" fontAlgn="auto">
                  <a:spcAft>
                    <a:spcPts val="0"/>
                  </a:spcAft>
                  <a:tabLst>
                    <a:tab pos="3590925" algn="l"/>
                  </a:tabLst>
                </a:pPr>
                <a:endParaRPr lang="en-US" sz="900" b="1" spc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198A40-3963-CE47-5933-C9EE80B22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88" y="1598866"/>
                <a:ext cx="4769857" cy="1061805"/>
              </a:xfrm>
              <a:prstGeom prst="rect">
                <a:avLst/>
              </a:prstGeom>
              <a:blipFill>
                <a:blip r:embed="rId5"/>
                <a:stretch>
                  <a:fillRect l="-1151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35F59A9-9C07-B4A9-1E7B-48DA62E2848E}"/>
              </a:ext>
            </a:extLst>
          </p:cNvPr>
          <p:cNvSpPr txBox="1"/>
          <p:nvPr/>
        </p:nvSpPr>
        <p:spPr>
          <a:xfrm>
            <a:off x="1046288" y="4311833"/>
            <a:ext cx="5241183" cy="1508081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80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Best Shape - Curved Channel Design</a:t>
            </a:r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 algn="l" fontAlgn="auto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590925" algn="l"/>
              </a:tabLst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Maximum outlet temperature of coolant</a:t>
            </a:r>
          </a:p>
          <a:p>
            <a:pPr marL="285750" indent="-285750" algn="l" fontAlgn="auto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590925" algn="l"/>
              </a:tabLst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Maximum coolant contact with surface walls</a:t>
            </a:r>
          </a:p>
          <a:p>
            <a:pPr marL="285750" indent="-285750" algn="l" fontAlgn="auto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590925" algn="l"/>
              </a:tabLst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Net heat transfer rate – 1148 Watts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3C861C-D38F-324A-5FD7-115F0421FC35}"/>
              </a:ext>
            </a:extLst>
          </p:cNvPr>
          <p:cNvSpPr txBox="1"/>
          <p:nvPr/>
        </p:nvSpPr>
        <p:spPr>
          <a:xfrm>
            <a:off x="11658600" y="6388011"/>
            <a:ext cx="339970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8748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54D26-D0F0-8AA0-87FA-EAF1744DC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>
            <a:extLst>
              <a:ext uri="{FF2B5EF4-FFF2-40B4-BE49-F238E27FC236}">
                <a16:creationId xmlns:a16="http://schemas.microsoft.com/office/drawing/2014/main" id="{05E1622D-5E81-0B06-631F-207948454BFA}"/>
              </a:ext>
            </a:extLst>
          </p:cNvPr>
          <p:cNvSpPr txBox="1">
            <a:spLocks/>
          </p:cNvSpPr>
          <p:nvPr/>
        </p:nvSpPr>
        <p:spPr>
          <a:xfrm>
            <a:off x="10616416" y="3093135"/>
            <a:ext cx="479261" cy="135850"/>
          </a:xfrm>
          <a:prstGeom prst="rect">
            <a:avLst/>
          </a:prstGeom>
        </p:spPr>
        <p:txBody>
          <a:bodyPr lIns="91416" tIns="45708" rIns="91416" bIns="45708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tabLst>
                <a:tab pos="3590925" algn="l"/>
              </a:tabLst>
              <a:defRPr/>
            </a:pPr>
            <a:endParaRPr lang="id-ID" sz="1100" b="1" spc="600">
              <a:solidFill>
                <a:srgbClr val="7F7F7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640CC-562C-7576-6158-2BDD961230BD}"/>
              </a:ext>
            </a:extLst>
          </p:cNvPr>
          <p:cNvSpPr/>
          <p:nvPr/>
        </p:nvSpPr>
        <p:spPr>
          <a:xfrm>
            <a:off x="788730" y="1654260"/>
            <a:ext cx="10356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00509A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E54F29D-C80B-65EE-EC46-93EFC4EA2853}"/>
              </a:ext>
            </a:extLst>
          </p:cNvPr>
          <p:cNvSpPr txBox="1">
            <a:spLocks/>
          </p:cNvSpPr>
          <p:nvPr/>
        </p:nvSpPr>
        <p:spPr>
          <a:xfrm>
            <a:off x="788730" y="589913"/>
            <a:ext cx="8811491" cy="7694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3590925" algn="l"/>
              </a:tabLst>
              <a:defRPr/>
            </a:pPr>
            <a:r>
              <a:rPr lang="en-US" sz="4400" b="1" dirty="0">
                <a:solidFill>
                  <a:srgbClr val="00509A"/>
                </a:solidFill>
                <a:ea typeface="Roboto" panose="02000000000000000000" pitchFamily="2" charset="0"/>
              </a:rPr>
              <a:t>CFD Simulation -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B28B856-62CF-359A-8F86-12E65712C4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8523276"/>
                  </p:ext>
                </p:extLst>
              </p:nvPr>
            </p:nvGraphicFramePr>
            <p:xfrm>
              <a:off x="690693" y="2090753"/>
              <a:ext cx="5241183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7061">
                      <a:extLst>
                        <a:ext uri="{9D8B030D-6E8A-4147-A177-3AD203B41FA5}">
                          <a16:colId xmlns:a16="http://schemas.microsoft.com/office/drawing/2014/main" val="2789313573"/>
                        </a:ext>
                      </a:extLst>
                    </a:gridCol>
                    <a:gridCol w="1747061">
                      <a:extLst>
                        <a:ext uri="{9D8B030D-6E8A-4147-A177-3AD203B41FA5}">
                          <a16:colId xmlns:a16="http://schemas.microsoft.com/office/drawing/2014/main" val="1126048557"/>
                        </a:ext>
                      </a:extLst>
                    </a:gridCol>
                    <a:gridCol w="1747061">
                      <a:extLst>
                        <a:ext uri="{9D8B030D-6E8A-4147-A177-3AD203B41FA5}">
                          <a16:colId xmlns:a16="http://schemas.microsoft.com/office/drawing/2014/main" val="36277810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Channel Designs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Inlet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Outlet Velocity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579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Circular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3590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𝟏𝟒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130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𝟏𝟖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030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Sideways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𝒎𝒎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𝒎𝒎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oMath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562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B28B856-62CF-359A-8F86-12E65712C4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8523276"/>
                  </p:ext>
                </p:extLst>
              </p:nvPr>
            </p:nvGraphicFramePr>
            <p:xfrm>
              <a:off x="690693" y="2090753"/>
              <a:ext cx="5241183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7061">
                      <a:extLst>
                        <a:ext uri="{9D8B030D-6E8A-4147-A177-3AD203B41FA5}">
                          <a16:colId xmlns:a16="http://schemas.microsoft.com/office/drawing/2014/main" val="2789313573"/>
                        </a:ext>
                      </a:extLst>
                    </a:gridCol>
                    <a:gridCol w="1747061">
                      <a:extLst>
                        <a:ext uri="{9D8B030D-6E8A-4147-A177-3AD203B41FA5}">
                          <a16:colId xmlns:a16="http://schemas.microsoft.com/office/drawing/2014/main" val="1126048557"/>
                        </a:ext>
                      </a:extLst>
                    </a:gridCol>
                    <a:gridCol w="1747061">
                      <a:extLst>
                        <a:ext uri="{9D8B030D-6E8A-4147-A177-3AD203B41FA5}">
                          <a16:colId xmlns:a16="http://schemas.microsoft.com/office/drawing/2014/main" val="36277810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Channel Designs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Inlet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Outlet Velocity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5793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Circular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48" t="-106452" r="-101394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348" t="-106452" r="-1394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1130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48" t="-209836" r="-10139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348" t="-209836" r="-1394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0307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Sideways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48" t="-309836" r="-10139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348" t="-309836" r="-1394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562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853979-849D-10DD-91D4-9687B1601521}"/>
                  </a:ext>
                </a:extLst>
              </p:cNvPr>
              <p:cNvSpPr txBox="1"/>
              <p:nvPr/>
            </p:nvSpPr>
            <p:spPr>
              <a:xfrm>
                <a:off x="1250406" y="1582946"/>
                <a:ext cx="4769857" cy="507807"/>
              </a:xfrm>
              <a:prstGeom prst="rect">
                <a:avLst/>
              </a:prstGeom>
            </p:spPr>
            <p:txBody>
              <a:bodyPr wrap="square" lIns="91416" tIns="45708" rIns="91416" bIns="45708" rtlCol="0" anchor="t">
                <a:spAutoFit/>
              </a:bodyPr>
              <a:lstStyle/>
              <a:p>
                <a:pPr>
                  <a:tabLst>
                    <a:tab pos="3590925" algn="l"/>
                  </a:tabLst>
                </a:pPr>
                <a:r>
                  <a:rPr 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Inlet Temperature of Water -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algn="l" fontAlgn="auto">
                  <a:spcAft>
                    <a:spcPts val="0"/>
                  </a:spcAft>
                  <a:tabLst>
                    <a:tab pos="3590925" algn="l"/>
                  </a:tabLst>
                </a:pPr>
                <a:endParaRPr lang="en-US" sz="900" b="1" spc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853979-849D-10DD-91D4-9687B160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406" y="1582946"/>
                <a:ext cx="4769857" cy="507807"/>
              </a:xfrm>
              <a:prstGeom prst="rect">
                <a:avLst/>
              </a:prstGeom>
              <a:blipFill>
                <a:blip r:embed="rId5"/>
                <a:stretch>
                  <a:fillRect l="-1022" t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9A779FE-BA21-77EA-FE7F-AC878621725B}"/>
              </a:ext>
            </a:extLst>
          </p:cNvPr>
          <p:cNvSpPr txBox="1"/>
          <p:nvPr/>
        </p:nvSpPr>
        <p:spPr>
          <a:xfrm>
            <a:off x="690694" y="4123284"/>
            <a:ext cx="5241183" cy="1785080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80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Best Shape - Curved Channel Design</a:t>
            </a:r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 algn="l" fontAlgn="auto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590925" algn="l"/>
              </a:tabLst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Maximum outlet velocity of coolant</a:t>
            </a:r>
          </a:p>
          <a:p>
            <a:pPr marL="285750" indent="-285750" algn="l" fontAlgn="auto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590925" algn="l"/>
              </a:tabLst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Higher outlet velocity indicates increased flow rate: improved fluid contact with the surface.</a:t>
            </a:r>
          </a:p>
          <a:p>
            <a:pPr marL="285750" indent="-285750" algn="l" fontAlgn="auto"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590925" algn="l"/>
              </a:tabLst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Enhanced convection heat transfer</a:t>
            </a:r>
          </a:p>
        </p:txBody>
      </p:sp>
      <p:pic>
        <p:nvPicPr>
          <p:cNvPr id="3" name="Picture 2" descr="A blue tubes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4CE472F5-95BA-71C6-BC93-EB20B4C94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023" y="1725569"/>
            <a:ext cx="5314282" cy="4182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C88C84-0F51-2EAB-1E75-12667C3328A0}"/>
              </a:ext>
            </a:extLst>
          </p:cNvPr>
          <p:cNvSpPr txBox="1"/>
          <p:nvPr/>
        </p:nvSpPr>
        <p:spPr>
          <a:xfrm>
            <a:off x="11658600" y="6388011"/>
            <a:ext cx="339970" cy="369308"/>
          </a:xfrm>
          <a:prstGeom prst="rect">
            <a:avLst/>
          </a:prstGeom>
        </p:spPr>
        <p:txBody>
          <a:bodyPr wrap="square" lIns="91416" tIns="45708" rIns="91416" bIns="45708" rtlCol="0" anchor="t">
            <a:spAutoFit/>
          </a:bodyPr>
          <a:lstStyle/>
          <a:p>
            <a:pPr algn="l" fontAlgn="auto">
              <a:spcAft>
                <a:spcPts val="0"/>
              </a:spcAft>
              <a:tabLst>
                <a:tab pos="3590925" algn="l"/>
              </a:tabLst>
            </a:pPr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9970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lnSpc>
            <a:spcPct val="150000"/>
          </a:lnSpc>
          <a:defRPr sz="1600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spDef>
    <a:txDef>
      <a:spPr/>
      <a:bodyPr lIns="91416" tIns="45708" rIns="91416" bIns="45708" anchor="t"/>
      <a:lstStyle>
        <a:defPPr algn="l" fontAlgn="auto">
          <a:spcAft>
            <a:spcPts val="0"/>
          </a:spcAft>
          <a:tabLst>
            <a:tab pos="3590925" algn="l"/>
          </a:tabLst>
          <a:defRPr sz="900" b="1" spc="600" dirty="0" smtClean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52ba712-85eb-40e2-9682-8e06c75fb28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897A5E78B27428A72D9AE9989686B" ma:contentTypeVersion="17" ma:contentTypeDescription="Create a new document." ma:contentTypeScope="" ma:versionID="96e783022fe46aaed1557536caf789c8">
  <xsd:schema xmlns:xsd="http://www.w3.org/2001/XMLSchema" xmlns:xs="http://www.w3.org/2001/XMLSchema" xmlns:p="http://schemas.microsoft.com/office/2006/metadata/properties" xmlns:ns3="552ba712-85eb-40e2-9682-8e06c75fb28c" xmlns:ns4="a3dc6c9a-f450-4d57-862b-254552fcbee8" targetNamespace="http://schemas.microsoft.com/office/2006/metadata/properties" ma:root="true" ma:fieldsID="bfac1079f41670e2ab22aba960ffb2cd" ns3:_="" ns4:_="">
    <xsd:import namespace="552ba712-85eb-40e2-9682-8e06c75fb28c"/>
    <xsd:import namespace="a3dc6c9a-f450-4d57-862b-254552fcbe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ba712-85eb-40e2-9682-8e06c75fb2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c6c9a-f450-4d57-862b-254552fcbe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319263-1834-4DB9-88BE-B649B972CB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0A8C37-5927-46AA-9C81-6FE423D3814D}">
  <ds:schemaRefs>
    <ds:schemaRef ds:uri="http://purl.org/dc/elements/1.1/"/>
    <ds:schemaRef ds:uri="a3dc6c9a-f450-4d57-862b-254552fcbee8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52ba712-85eb-40e2-9682-8e06c75fb28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9523D2-7888-4348-83E4-7D741CE451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ba712-85eb-40e2-9682-8e06c75fb28c"/>
    <ds:schemaRef ds:uri="a3dc6c9a-f450-4d57-862b-254552fcb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797</Words>
  <Application>Microsoft Office PowerPoint</Application>
  <PresentationFormat>Widescreen</PresentationFormat>
  <Paragraphs>212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Ariel</vt:lpstr>
      <vt:lpstr>Calibri</vt:lpstr>
      <vt:lpstr>Cambria Math</vt:lpstr>
      <vt:lpstr>Roboto</vt:lpstr>
      <vt:lpstr>Wingdings</vt:lpstr>
      <vt:lpstr>Office Theme</vt:lpstr>
      <vt:lpstr>Design and Fabrication of Battery Case with Integrated Internal Cooling Channels Using Binder Jetting Additive Manufacturing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Crystal S.</dc:creator>
  <cp:lastModifiedBy>Patel, Henil P.</cp:lastModifiedBy>
  <cp:revision>116</cp:revision>
  <dcterms:created xsi:type="dcterms:W3CDTF">2021-04-05T14:03:31Z</dcterms:created>
  <dcterms:modified xsi:type="dcterms:W3CDTF">2025-04-02T23:19:35Z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0x0101007C8897A5E78B27428A72D9AE9989686B</vt:lpwstr>
  </property>
  <property fmtid="{D5CDD505-2E9C-101B-9397-08002B2CF9AE}" pid="3" name="MediaServiceImageTags">
    <vt:lpwstr/>
  </property>
</Properties>
</file>