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296400"/>
  <p:embeddedFontLst>
    <p:embeddedFont>
      <p:font typeface="Arial Narrow"/>
      <p:regular r:id="rId20"/>
      <p:bold r:id="rId21"/>
      <p:italic r:id="rId22"/>
      <p:boldItalic r:id="rId23"/>
    </p:embeddedFont>
    <p:embeddedFont>
      <p:font typeface="Helvetica Neue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hipU7yg5OBr2xlGqe/3IS0NJSx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Narrow-regular.fntdata"/><Relationship Id="rId22" Type="http://schemas.openxmlformats.org/officeDocument/2006/relationships/font" Target="fonts/ArialNarrow-italic.fntdata"/><Relationship Id="rId21" Type="http://schemas.openxmlformats.org/officeDocument/2006/relationships/font" Target="fonts/ArialNarrow-bold.fntdata"/><Relationship Id="rId24" Type="http://schemas.openxmlformats.org/officeDocument/2006/relationships/font" Target="fonts/HelveticaNeue-regular.fntdata"/><Relationship Id="rId23" Type="http://schemas.openxmlformats.org/officeDocument/2006/relationships/font" Target="fonts/ArialNarrow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8" Type="http://customschemas.google.com/relationships/presentationmetadata" Target="metadata"/><Relationship Id="rId27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0"/>
            <a:ext cx="2972421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5579" y="0"/>
            <a:ext cx="2972421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302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711" y="4416426"/>
            <a:ext cx="5028579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8831264"/>
            <a:ext cx="2972421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5579" y="8831264"/>
            <a:ext cx="2972421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/>
          <p:nvPr>
            <p:ph idx="1" type="body"/>
          </p:nvPr>
        </p:nvSpPr>
        <p:spPr>
          <a:xfrm>
            <a:off x="914711" y="4416426"/>
            <a:ext cx="5028579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" name="Google Shape;41;p1:notes"/>
          <p:cNvSpPr/>
          <p:nvPr>
            <p:ph idx="2" type="sldImg"/>
          </p:nvPr>
        </p:nvSpPr>
        <p:spPr>
          <a:xfrm>
            <a:off x="3302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650a84879_3_27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4650a84879_3_27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4650a84879_3_27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650a84879_0_49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650a84879_0_49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4650a84879_0_49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650a84879_3_34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650a84879_3_34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34650a84879_3_34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40ef1f3a1_0_5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9" name="Google Shape;169;g2c40ef1f3a1_0_5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g2c40ef1f3a1_0_5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/>
          <p:nvPr>
            <p:ph idx="1" type="body"/>
          </p:nvPr>
        </p:nvSpPr>
        <p:spPr>
          <a:xfrm>
            <a:off x="914711" y="4416426"/>
            <a:ext cx="5028579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p3:notes"/>
          <p:cNvSpPr/>
          <p:nvPr>
            <p:ph idx="2" type="sldImg"/>
          </p:nvPr>
        </p:nvSpPr>
        <p:spPr>
          <a:xfrm>
            <a:off x="3302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c3e5aba569_0_5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" name="Google Shape;48;g2c3e5aba569_0_5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" name="Google Shape;49;g2c3e5aba569_0_5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650a84879_0_7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4650a84879_0_7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g34650a84879_0_7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650a84879_0_21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4650a84879_0_21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34650a84879_0_21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4650a84879_0_14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4650a84879_0_14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34650a84879_0_14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650a84879_0_28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4650a84879_0_28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34650a84879_0_28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7e14267d1_2_7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47e14267d1_2_7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347e14267d1_2_7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4650a84879_0_35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4650a84879_0_35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34650a84879_0_35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650a84879_0_42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4650a84879_0_42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34650a84879_0_42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1555" y="-19050"/>
            <a:ext cx="9144000" cy="4385883"/>
          </a:xfrm>
          <a:prstGeom prst="rect">
            <a:avLst/>
          </a:prstGeom>
          <a:solidFill>
            <a:srgbClr val="1B3D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5"/>
          <p:cNvSpPr txBox="1"/>
          <p:nvPr/>
        </p:nvSpPr>
        <p:spPr>
          <a:xfrm>
            <a:off x="0" y="2647950"/>
            <a:ext cx="9144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Author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Company/Organization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Conference Name, Conference Dates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Conference Location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529B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" name="Google Shape;23;p5"/>
          <p:cNvSpPr txBox="1"/>
          <p:nvPr/>
        </p:nvSpPr>
        <p:spPr>
          <a:xfrm>
            <a:off x="0" y="74295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 Title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228600" y="144198"/>
            <a:ext cx="86868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230886" y="1123950"/>
            <a:ext cx="8686800" cy="3363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⮚"/>
              <a:defRPr/>
            </a:lvl1pPr>
            <a:lvl2pPr indent="-36195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1B3D6C"/>
              </a:buClr>
              <a:buSzPts val="2100"/>
              <a:buFont typeface="Noto Sans Symbols"/>
              <a:buChar char="⮚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B3D6C"/>
              </a:buClr>
              <a:buSzPts val="1800"/>
              <a:buFont typeface="Noto Sans Symbols"/>
              <a:buChar char="⮚"/>
              <a:defRPr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3D6C"/>
              </a:buClr>
              <a:buSzPts val="1500"/>
              <a:buFont typeface="Noto Sans Symbols"/>
              <a:buChar char="⮚"/>
              <a:defRPr/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3D6C"/>
              </a:buClr>
              <a:buSzPts val="1500"/>
              <a:buFont typeface="Noto Sans Symbols"/>
              <a:buChar char="⮚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0" type="dt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1" type="ftr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idx="1" type="body"/>
          </p:nvPr>
        </p:nvSpPr>
        <p:spPr>
          <a:xfrm>
            <a:off x="228600" y="1123950"/>
            <a:ext cx="3962400" cy="337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Char char="⮚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⮚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⮚"/>
              <a:defRPr sz="1500"/>
            </a:lvl3pPr>
            <a:lvl4pPr indent="-314325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Char char="⮚"/>
              <a:defRPr sz="1350"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Char char="⮚"/>
              <a:defRPr sz="1350"/>
            </a:lvl5pPr>
            <a:lvl6pPr indent="-314325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2" name="Google Shape;32;p8"/>
          <p:cNvSpPr txBox="1"/>
          <p:nvPr>
            <p:ph idx="2" type="body"/>
          </p:nvPr>
        </p:nvSpPr>
        <p:spPr>
          <a:xfrm>
            <a:off x="4495800" y="1123950"/>
            <a:ext cx="4419600" cy="337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Char char="⮚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⮚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⮚"/>
              <a:defRPr sz="1500"/>
            </a:lvl3pPr>
            <a:lvl4pPr indent="-314325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Char char="⮚"/>
              <a:defRPr sz="1350"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Char char="⮚"/>
              <a:defRPr sz="1350"/>
            </a:lvl5pPr>
            <a:lvl6pPr indent="-314325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3" name="Google Shape;33;p8"/>
          <p:cNvSpPr txBox="1"/>
          <p:nvPr>
            <p:ph idx="10" type="dt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1" type="ftr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8"/>
          <p:cNvSpPr txBox="1"/>
          <p:nvPr>
            <p:ph type="title"/>
          </p:nvPr>
        </p:nvSpPr>
        <p:spPr>
          <a:xfrm>
            <a:off x="228600" y="144198"/>
            <a:ext cx="86868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 and/or End slide" showMasterSp="0">
  <p:cSld name="Start and/or End slid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71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286" y="1905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"/>
          <p:cNvSpPr txBox="1"/>
          <p:nvPr>
            <p:ph idx="1" type="body"/>
          </p:nvPr>
        </p:nvSpPr>
        <p:spPr>
          <a:xfrm>
            <a:off x="230886" y="1123950"/>
            <a:ext cx="8686800" cy="3363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⮚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1B3D6C"/>
              </a:buClr>
              <a:buSzPts val="2100"/>
              <a:buFont typeface="Noto Sans Symbols"/>
              <a:buChar char="⮚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B3D6C"/>
              </a:buClr>
              <a:buSzPts val="1800"/>
              <a:buFont typeface="Noto Sans Symbols"/>
              <a:buChar char="⮚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3D6C"/>
              </a:buClr>
              <a:buSzPts val="1500"/>
              <a:buFont typeface="Noto Sans Symbols"/>
              <a:buChar char="⮚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3D6C"/>
              </a:buClr>
              <a:buSzPts val="1500"/>
              <a:buFont typeface="Noto Sans Symbols"/>
              <a:buChar char="⮚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2" name="Google Shape;12;p4"/>
          <p:cNvSpPr/>
          <p:nvPr/>
        </p:nvSpPr>
        <p:spPr>
          <a:xfrm>
            <a:off x="1181100" y="45720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4"/>
          <p:cNvSpPr/>
          <p:nvPr/>
        </p:nvSpPr>
        <p:spPr>
          <a:xfrm>
            <a:off x="3181350" y="45720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"/>
          <p:cNvSpPr txBox="1"/>
          <p:nvPr>
            <p:ph idx="10" type="dt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4"/>
          <p:cNvSpPr txBox="1"/>
          <p:nvPr>
            <p:ph idx="11" type="ftr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4"/>
          <p:cNvSpPr txBox="1"/>
          <p:nvPr>
            <p:ph idx="12" type="sldNum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"/>
          <p:cNvSpPr txBox="1"/>
          <p:nvPr>
            <p:ph type="title"/>
          </p:nvPr>
        </p:nvSpPr>
        <p:spPr>
          <a:xfrm>
            <a:off x="228600" y="144198"/>
            <a:ext cx="86868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9" name="Google Shape;19;p4" title="2025 Tartarus Logo Black Text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28250" y="4438575"/>
            <a:ext cx="462375" cy="7049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4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b8wqO6EiKHbTx4GYJrI1y9KEgLPeIfBI/view" TargetMode="External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/>
          <p:nvPr/>
        </p:nvSpPr>
        <p:spPr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"/>
          <p:cNvSpPr txBox="1"/>
          <p:nvPr/>
        </p:nvSpPr>
        <p:spPr>
          <a:xfrm>
            <a:off x="-60556" y="2019300"/>
            <a:ext cx="9144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lt1"/>
                </a:solidFill>
              </a:rPr>
              <a:t>Vraj Patel, Luke Fritz, Luke Raque, Pierre Bougrat, Jacob Bunch, Zachary Moore, Keller Powell, Vasilios Ekimogloy, Jack Redden, Lucian Stelk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University of Alabama in Huntsville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lang="en-US" sz="1600">
                <a:solidFill>
                  <a:schemeClr val="lt1"/>
                </a:solidFill>
              </a:rPr>
              <a:t>AIAA Region II Student Conference, 4/3/2025 - 4/4/2025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Copyright © by </a:t>
            </a:r>
            <a:r>
              <a:rPr lang="en-US" sz="16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Vraj Patel.</a:t>
            </a:r>
            <a:r>
              <a:rPr b="0" i="0" lang="en-US" sz="16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br>
              <a:rPr b="0" i="0" lang="en-US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US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Published by the American Institute of Aeronautics and Astronautics, Inc., with permission.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b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529B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" name="Google Shape;45;p1"/>
          <p:cNvSpPr txBox="1"/>
          <p:nvPr/>
        </p:nvSpPr>
        <p:spPr>
          <a:xfrm>
            <a:off x="0" y="74295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</a:rPr>
              <a:t>Design and Analysis of a Vertical Thrust Stand for Liquid Rocket Engines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650a84879_3_27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Main Structure FEA Cont.</a:t>
            </a:r>
            <a:endParaRPr/>
          </a:p>
        </p:txBody>
      </p:sp>
      <p:sp>
        <p:nvSpPr>
          <p:cNvPr id="137" name="Google Shape;137;g34650a84879_3_27"/>
          <p:cNvSpPr txBox="1"/>
          <p:nvPr>
            <p:ph idx="1" type="body"/>
          </p:nvPr>
        </p:nvSpPr>
        <p:spPr>
          <a:xfrm>
            <a:off x="230875" y="806225"/>
            <a:ext cx="4636200" cy="36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Stress in main axial members and base quite low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400psi near tie down points and base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Due to simplifications, deformations on top plate most likely different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Stress concentrations where top plate and vertical members meet (brackets omitted)</a:t>
            </a:r>
            <a:endParaRPr/>
          </a:p>
        </p:txBody>
      </p:sp>
      <p:sp>
        <p:nvSpPr>
          <p:cNvPr id="138" name="Google Shape;138;g34650a84879_3_27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9" name="Google Shape;139;g34650a84879_3_27"/>
          <p:cNvPicPr preferRelativeResize="0"/>
          <p:nvPr/>
        </p:nvPicPr>
        <p:blipFill rotWithShape="1">
          <a:blip r:embed="rId3">
            <a:alphaModFix/>
          </a:blip>
          <a:srcRect b="0" l="0" r="10297" t="0"/>
          <a:stretch/>
        </p:blipFill>
        <p:spPr>
          <a:xfrm>
            <a:off x="4866975" y="806237"/>
            <a:ext cx="2520900" cy="19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4650a84879_3_27"/>
          <p:cNvPicPr preferRelativeResize="0"/>
          <p:nvPr/>
        </p:nvPicPr>
        <p:blipFill rotWithShape="1">
          <a:blip r:embed="rId4">
            <a:alphaModFix/>
          </a:blip>
          <a:srcRect b="0" l="0" r="9338" t="0"/>
          <a:stretch/>
        </p:blipFill>
        <p:spPr>
          <a:xfrm>
            <a:off x="4866975" y="2856775"/>
            <a:ext cx="2285423" cy="154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34650a84879_3_27"/>
          <p:cNvSpPr txBox="1"/>
          <p:nvPr/>
        </p:nvSpPr>
        <p:spPr>
          <a:xfrm>
            <a:off x="7387875" y="1221025"/>
            <a:ext cx="168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Stress Hot-spot</a:t>
            </a:r>
            <a:endParaRPr/>
          </a:p>
        </p:txBody>
      </p:sp>
      <p:sp>
        <p:nvSpPr>
          <p:cNvPr id="142" name="Google Shape;142;g34650a84879_3_27"/>
          <p:cNvSpPr txBox="1"/>
          <p:nvPr/>
        </p:nvSpPr>
        <p:spPr>
          <a:xfrm>
            <a:off x="7199475" y="3166100"/>
            <a:ext cx="2060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Top Plate Deformation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650a84879_0_49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Engine Cage FEA</a:t>
            </a:r>
            <a:endParaRPr/>
          </a:p>
        </p:txBody>
      </p:sp>
      <p:sp>
        <p:nvSpPr>
          <p:cNvPr id="149" name="Google Shape;149;g34650a84879_0_49"/>
          <p:cNvSpPr txBox="1"/>
          <p:nvPr>
            <p:ph idx="1" type="body"/>
          </p:nvPr>
        </p:nvSpPr>
        <p:spPr>
          <a:xfrm>
            <a:off x="230875" y="788175"/>
            <a:ext cx="4341000" cy="401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Higher </a:t>
            </a:r>
            <a:r>
              <a:rPr lang="en-US"/>
              <a:t>fidelity engine cage simulation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Gusset holes fixed to simulate main member connection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Rail guides omitted due to complex geometry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Force applied to brackets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Constrained in x and y, only moves vertically</a:t>
            </a:r>
            <a:endParaRPr/>
          </a:p>
        </p:txBody>
      </p:sp>
      <p:sp>
        <p:nvSpPr>
          <p:cNvPr id="150" name="Google Shape;150;g34650a84879_0_49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1" name="Google Shape;151;g34650a84879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099" y="929884"/>
            <a:ext cx="2427650" cy="23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4650a84879_0_49"/>
          <p:cNvPicPr preferRelativeResize="0"/>
          <p:nvPr/>
        </p:nvPicPr>
        <p:blipFill rotWithShape="1">
          <a:blip r:embed="rId4">
            <a:alphaModFix/>
          </a:blip>
          <a:srcRect b="0" l="11638" r="39524" t="0"/>
          <a:stretch/>
        </p:blipFill>
        <p:spPr>
          <a:xfrm>
            <a:off x="6806075" y="1002325"/>
            <a:ext cx="2230574" cy="22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4650a84879_0_49"/>
          <p:cNvSpPr txBox="1"/>
          <p:nvPr/>
        </p:nvSpPr>
        <p:spPr>
          <a:xfrm>
            <a:off x="4468100" y="3238475"/>
            <a:ext cx="223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Simulation Constraints</a:t>
            </a:r>
            <a:endParaRPr/>
          </a:p>
        </p:txBody>
      </p:sp>
      <p:sp>
        <p:nvSpPr>
          <p:cNvPr id="154" name="Google Shape;154;g34650a84879_0_49"/>
          <p:cNvSpPr txBox="1"/>
          <p:nvPr/>
        </p:nvSpPr>
        <p:spPr>
          <a:xfrm>
            <a:off x="6885463" y="3238475"/>
            <a:ext cx="2071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5 Second Results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650a84879_3_34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Engine Cage FEA Cont.</a:t>
            </a:r>
            <a:endParaRPr/>
          </a:p>
        </p:txBody>
      </p:sp>
      <p:sp>
        <p:nvSpPr>
          <p:cNvPr id="161" name="Google Shape;161;g34650a84879_3_34"/>
          <p:cNvSpPr txBox="1"/>
          <p:nvPr>
            <p:ph idx="1" type="body"/>
          </p:nvPr>
        </p:nvSpPr>
        <p:spPr>
          <a:xfrm>
            <a:off x="230875" y="807125"/>
            <a:ext cx="4341000" cy="407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Deformations on top plate much less than shown in main structure FEA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More realistic thrust load path applied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Max stress of 4 ksi on engine brackets due to high bending stress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Will have to modify for higher thrust hotfires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t/>
            </a:r>
            <a:endParaRPr/>
          </a:p>
        </p:txBody>
      </p:sp>
      <p:sp>
        <p:nvSpPr>
          <p:cNvPr id="162" name="Google Shape;162;g34650a84879_3_34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3" name="Google Shape;163;g34650a84879_3_34"/>
          <p:cNvPicPr preferRelativeResize="0"/>
          <p:nvPr/>
        </p:nvPicPr>
        <p:blipFill rotWithShape="1">
          <a:blip r:embed="rId3">
            <a:alphaModFix/>
          </a:blip>
          <a:srcRect b="5195" l="32675" r="13538" t="0"/>
          <a:stretch/>
        </p:blipFill>
        <p:spPr>
          <a:xfrm>
            <a:off x="4619649" y="1098400"/>
            <a:ext cx="1940463" cy="242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4650a84879_3_34"/>
          <p:cNvPicPr preferRelativeResize="0"/>
          <p:nvPr/>
        </p:nvPicPr>
        <p:blipFill rotWithShape="1">
          <a:blip r:embed="rId4">
            <a:alphaModFix/>
          </a:blip>
          <a:srcRect b="8609" l="0" r="39364" t="0"/>
          <a:stretch/>
        </p:blipFill>
        <p:spPr>
          <a:xfrm>
            <a:off x="6673675" y="1098400"/>
            <a:ext cx="2326149" cy="241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4650a84879_3_34"/>
          <p:cNvSpPr txBox="1"/>
          <p:nvPr/>
        </p:nvSpPr>
        <p:spPr>
          <a:xfrm>
            <a:off x="4619675" y="3515600"/>
            <a:ext cx="194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Strain on Top Plate</a:t>
            </a:r>
            <a:endParaRPr/>
          </a:p>
        </p:txBody>
      </p:sp>
      <p:sp>
        <p:nvSpPr>
          <p:cNvPr id="166" name="Google Shape;166;g34650a84879_3_34"/>
          <p:cNvSpPr txBox="1"/>
          <p:nvPr/>
        </p:nvSpPr>
        <p:spPr>
          <a:xfrm>
            <a:off x="6606000" y="3515600"/>
            <a:ext cx="246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Max Stress on Brackets</a:t>
            </a:r>
            <a:endParaRPr b="1" i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40ef1f3a1_0_5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Manufacturing Progress</a:t>
            </a:r>
            <a:endParaRPr/>
          </a:p>
        </p:txBody>
      </p:sp>
      <p:sp>
        <p:nvSpPr>
          <p:cNvPr id="173" name="Google Shape;173;g2c40ef1f3a1_0_5"/>
          <p:cNvSpPr txBox="1"/>
          <p:nvPr>
            <p:ph idx="1" type="body"/>
          </p:nvPr>
        </p:nvSpPr>
        <p:spPr>
          <a:xfrm>
            <a:off x="124075" y="805250"/>
            <a:ext cx="4312500" cy="3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Manufacturing efforts well underway</a:t>
            </a:r>
            <a:endParaRPr/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Machining brackets and gussets (plasma cut, mill)</a:t>
            </a:r>
            <a:endParaRPr/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Base tubing and main axial members fitted together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Upcoming plans</a:t>
            </a:r>
            <a:endParaRPr/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Machine octagonal plates, begin cage construction, igniter panel</a:t>
            </a:r>
            <a:endParaRPr/>
          </a:p>
        </p:txBody>
      </p:sp>
      <p:sp>
        <p:nvSpPr>
          <p:cNvPr id="174" name="Google Shape;174;g2c40ef1f3a1_0_5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5" name="Google Shape;175;g2c40ef1f3a1_0_5"/>
          <p:cNvSpPr txBox="1"/>
          <p:nvPr/>
        </p:nvSpPr>
        <p:spPr>
          <a:xfrm>
            <a:off x="4239650" y="3918475"/>
            <a:ext cx="2524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2400"/>
              <a:t>Main Structure Progress</a:t>
            </a:r>
            <a:endParaRPr b="1" i="1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2c40ef1f3a1_0_5"/>
          <p:cNvSpPr txBox="1"/>
          <p:nvPr/>
        </p:nvSpPr>
        <p:spPr>
          <a:xfrm>
            <a:off x="6909388" y="3401525"/>
            <a:ext cx="1997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2400"/>
              <a:t>Bracket Machining</a:t>
            </a:r>
            <a:endParaRPr b="1" i="1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g2c40ef1f3a1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475" y="885300"/>
            <a:ext cx="2380550" cy="303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c40ef1f3a1_0_5"/>
          <p:cNvPicPr preferRelativeResize="0"/>
          <p:nvPr/>
        </p:nvPicPr>
        <p:blipFill rotWithShape="1">
          <a:blip r:embed="rId4">
            <a:alphaModFix/>
          </a:blip>
          <a:srcRect b="6184" l="0" r="0" t="13493"/>
          <a:stretch/>
        </p:blipFill>
        <p:spPr>
          <a:xfrm>
            <a:off x="6909398" y="885302"/>
            <a:ext cx="1799726" cy="257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3e5aba569_0_5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Tartarus Liquid Rocketry</a:t>
            </a:r>
            <a:endParaRPr/>
          </a:p>
        </p:txBody>
      </p:sp>
      <p:sp>
        <p:nvSpPr>
          <p:cNvPr id="52" name="Google Shape;52;g2c3e5aba569_0_5"/>
          <p:cNvSpPr txBox="1"/>
          <p:nvPr>
            <p:ph idx="1" type="body"/>
          </p:nvPr>
        </p:nvSpPr>
        <p:spPr>
          <a:xfrm>
            <a:off x="228600" y="797400"/>
            <a:ext cx="4665900" cy="41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Student-led l</a:t>
            </a:r>
            <a:r>
              <a:rPr lang="en-US" sz="2400"/>
              <a:t>iquid rocketry research and development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Project in the UAH Space Hardware Club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Propulsion, Fluids, Controls,</a:t>
            </a:r>
            <a:r>
              <a:rPr lang="en-US"/>
              <a:t> </a:t>
            </a:r>
            <a:r>
              <a:rPr lang="en-US"/>
              <a:t>and Systems subteams</a:t>
            </a:r>
            <a:endParaRPr/>
          </a:p>
          <a:p>
            <a:pPr indent="-3619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Fluids oversees feed system and Engine Thrust Structure manufacturing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Working towards Pr</a:t>
            </a:r>
            <a:r>
              <a:rPr lang="en-US"/>
              <a:t>ometheus</a:t>
            </a:r>
            <a:r>
              <a:rPr lang="en-US" sz="2400"/>
              <a:t> demonstrator en</a:t>
            </a:r>
            <a:r>
              <a:rPr lang="en-US"/>
              <a:t>gine</a:t>
            </a:r>
            <a:r>
              <a:rPr lang="en-US" sz="2400"/>
              <a:t> hotfire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53" name="Google Shape;53;g2c3e5aba569_0_5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g2c3e5aba569_0_5"/>
          <p:cNvSpPr txBox="1"/>
          <p:nvPr/>
        </p:nvSpPr>
        <p:spPr>
          <a:xfrm>
            <a:off x="5133950" y="3977225"/>
            <a:ext cx="378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2400"/>
              <a:t>Coldflow Safety B</a:t>
            </a:r>
            <a:r>
              <a:rPr b="1" i="1" lang="en-US" sz="2400"/>
              <a:t>riefing</a:t>
            </a:r>
            <a:endParaRPr b="1" i="1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g2c3e5aba569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950" y="1456874"/>
            <a:ext cx="3781448" cy="25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4650a84879_0_7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 Requirements</a:t>
            </a:r>
            <a:endParaRPr/>
          </a:p>
        </p:txBody>
      </p:sp>
      <p:sp>
        <p:nvSpPr>
          <p:cNvPr id="62" name="Google Shape;62;g34650a84879_0_7"/>
          <p:cNvSpPr txBox="1"/>
          <p:nvPr>
            <p:ph idx="1" type="body"/>
          </p:nvPr>
        </p:nvSpPr>
        <p:spPr>
          <a:xfrm>
            <a:off x="228600" y="788725"/>
            <a:ext cx="5339400" cy="416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Transportable, </a:t>
            </a:r>
            <a:r>
              <a:rPr lang="en-US"/>
              <a:t>durable</a:t>
            </a:r>
            <a:r>
              <a:rPr lang="en-US"/>
              <a:t>, reusable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Must be able to withstand Prometheus thrust (280 lbf) with safety factor of 3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1000 lbf with FOS of 3 with minimal modifications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Must be able to fit within standard truck bed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Flame diverter must withstand 2000°F flame temperatures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Igniter hardware must be built in</a:t>
            </a:r>
            <a:endParaRPr/>
          </a:p>
        </p:txBody>
      </p:sp>
      <p:sp>
        <p:nvSpPr>
          <p:cNvPr id="63" name="Google Shape;63;g34650a84879_0_7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" name="Google Shape;64;g34650a84879_0_7"/>
          <p:cNvPicPr preferRelativeResize="0"/>
          <p:nvPr/>
        </p:nvPicPr>
        <p:blipFill rotWithShape="1">
          <a:blip r:embed="rId3">
            <a:alphaModFix/>
          </a:blip>
          <a:srcRect b="29996" l="25833" r="9159" t="30040"/>
          <a:stretch/>
        </p:blipFill>
        <p:spPr>
          <a:xfrm>
            <a:off x="5568000" y="1650425"/>
            <a:ext cx="3497851" cy="184264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34650a84879_0_7"/>
          <p:cNvSpPr txBox="1"/>
          <p:nvPr/>
        </p:nvSpPr>
        <p:spPr>
          <a:xfrm>
            <a:off x="5567925" y="3493075"/>
            <a:ext cx="3498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Full System Render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4650a84879_0_21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Main Structure Design</a:t>
            </a:r>
            <a:endParaRPr/>
          </a:p>
        </p:txBody>
      </p:sp>
      <p:sp>
        <p:nvSpPr>
          <p:cNvPr id="72" name="Google Shape;72;g34650a84879_0_21"/>
          <p:cNvSpPr txBox="1"/>
          <p:nvPr>
            <p:ph idx="1" type="body"/>
          </p:nvPr>
        </p:nvSpPr>
        <p:spPr>
          <a:xfrm>
            <a:off x="230875" y="726725"/>
            <a:ext cx="5486100" cy="407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Vertical configuration chosen to avoid hardstarts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Simple geometry, avoid welds for manufacturing consistency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Trapezoidal shape chosen for overall </a:t>
            </a:r>
            <a:r>
              <a:rPr lang="en-US"/>
              <a:t>strength</a:t>
            </a:r>
            <a:r>
              <a:rPr lang="en-US"/>
              <a:t> and stability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Square base, short height, and cross bracing provide lateral support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All low-carbon structural steel </a:t>
            </a:r>
            <a:r>
              <a:rPr lang="en-US"/>
              <a:t>square </a:t>
            </a:r>
            <a:r>
              <a:rPr lang="en-US"/>
              <a:t>tubing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42.5 in x 42.5 in x 62.5 in</a:t>
            </a:r>
            <a:endParaRPr/>
          </a:p>
        </p:txBody>
      </p:sp>
      <p:sp>
        <p:nvSpPr>
          <p:cNvPr id="73" name="Google Shape;73;g34650a84879_0_21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" name="Google Shape;74;g34650a84879_0_21"/>
          <p:cNvPicPr preferRelativeResize="0"/>
          <p:nvPr/>
        </p:nvPicPr>
        <p:blipFill rotWithShape="1">
          <a:blip r:embed="rId3">
            <a:alphaModFix/>
          </a:blip>
          <a:srcRect b="3746" l="6674" r="8190" t="4870"/>
          <a:stretch/>
        </p:blipFill>
        <p:spPr>
          <a:xfrm>
            <a:off x="5875925" y="794425"/>
            <a:ext cx="2614700" cy="308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34650a84879_0_21"/>
          <p:cNvSpPr txBox="1"/>
          <p:nvPr/>
        </p:nvSpPr>
        <p:spPr>
          <a:xfrm>
            <a:off x="5041525" y="3835625"/>
            <a:ext cx="410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Engine Thrust Stand</a:t>
            </a:r>
            <a:r>
              <a:rPr b="1" i="1" lang="en-US" sz="2400">
                <a:solidFill>
                  <a:schemeClr val="dk1"/>
                </a:solidFill>
              </a:rPr>
              <a:t> CAD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4650a84879_0_14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Engine Cage</a:t>
            </a:r>
            <a:endParaRPr/>
          </a:p>
        </p:txBody>
      </p:sp>
      <p:sp>
        <p:nvSpPr>
          <p:cNvPr id="82" name="Google Shape;82;g34650a84879_0_14"/>
          <p:cNvSpPr txBox="1"/>
          <p:nvPr>
            <p:ph idx="1" type="body"/>
          </p:nvPr>
        </p:nvSpPr>
        <p:spPr>
          <a:xfrm>
            <a:off x="230875" y="750275"/>
            <a:ext cx="43410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Octagonal geometry, 4 alternating axial members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Prometheus engine connected to top face using 4 custom brackets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Rail guides, two load </a:t>
            </a:r>
            <a:r>
              <a:rPr lang="en-US"/>
              <a:t>cells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Three blast shield plates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Integrated igniter hardware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Engine cage connected to main axial members using custom gussets</a:t>
            </a:r>
            <a:endParaRPr/>
          </a:p>
        </p:txBody>
      </p:sp>
      <p:sp>
        <p:nvSpPr>
          <p:cNvPr id="83" name="Google Shape;83;g34650a84879_0_14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" name="Google Shape;84;g34650a84879_0_14"/>
          <p:cNvPicPr preferRelativeResize="0"/>
          <p:nvPr/>
        </p:nvPicPr>
        <p:blipFill rotWithShape="1">
          <a:blip r:embed="rId3">
            <a:alphaModFix/>
          </a:blip>
          <a:srcRect b="16784" l="10127" r="9557" t="0"/>
          <a:stretch/>
        </p:blipFill>
        <p:spPr>
          <a:xfrm>
            <a:off x="4573325" y="987300"/>
            <a:ext cx="2797350" cy="257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34650a84879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2125" y="891325"/>
            <a:ext cx="1685274" cy="277140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34650a84879_0_14"/>
          <p:cNvSpPr txBox="1"/>
          <p:nvPr/>
        </p:nvSpPr>
        <p:spPr>
          <a:xfrm>
            <a:off x="4922900" y="3566750"/>
            <a:ext cx="2098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Engine Cage CAD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" name="Google Shape;87;g34650a84879_0_14"/>
          <p:cNvSpPr txBox="1"/>
          <p:nvPr/>
        </p:nvSpPr>
        <p:spPr>
          <a:xfrm>
            <a:off x="7372125" y="3566750"/>
            <a:ext cx="1771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Engine Bracket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650a84879_0_28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Igniter Fluids Panel</a:t>
            </a:r>
            <a:endParaRPr/>
          </a:p>
        </p:txBody>
      </p:sp>
      <p:sp>
        <p:nvSpPr>
          <p:cNvPr id="94" name="Google Shape;94;g34650a84879_0_28"/>
          <p:cNvSpPr txBox="1"/>
          <p:nvPr>
            <p:ph idx="1" type="body"/>
          </p:nvPr>
        </p:nvSpPr>
        <p:spPr>
          <a:xfrm>
            <a:off x="228600" y="895250"/>
            <a:ext cx="4902000" cy="401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GOx-propane torch igniter vertically mounted on injector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Commercial off-the-shelf propane and GOx tanks on cage backside with regulators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Pneumatic valves, flashback arrestors on top plate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Flashback arrestors prevent high pressure backflow into system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34650a84879_0_28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" name="Google Shape;96;g34650a84879_0_28"/>
          <p:cNvPicPr preferRelativeResize="0"/>
          <p:nvPr/>
        </p:nvPicPr>
        <p:blipFill rotWithShape="1">
          <a:blip r:embed="rId3">
            <a:alphaModFix/>
          </a:blip>
          <a:srcRect b="0" l="0" r="20470" t="0"/>
          <a:stretch/>
        </p:blipFill>
        <p:spPr>
          <a:xfrm>
            <a:off x="5891837" y="820350"/>
            <a:ext cx="2680175" cy="135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34650a84879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1975" y="2571750"/>
            <a:ext cx="3310049" cy="1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34650a84879_0_28"/>
          <p:cNvSpPr txBox="1"/>
          <p:nvPr/>
        </p:nvSpPr>
        <p:spPr>
          <a:xfrm>
            <a:off x="5891825" y="2121425"/>
            <a:ext cx="268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Igniter Test</a:t>
            </a:r>
            <a:endParaRPr/>
          </a:p>
        </p:txBody>
      </p:sp>
      <p:sp>
        <p:nvSpPr>
          <p:cNvPr id="99" name="Google Shape;99;g34650a84879_0_28"/>
          <p:cNvSpPr txBox="1"/>
          <p:nvPr/>
        </p:nvSpPr>
        <p:spPr>
          <a:xfrm>
            <a:off x="5734625" y="4005775"/>
            <a:ext cx="283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Igniter P&amp;ID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7e14267d1_2_7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347e14267d1_2_7"/>
          <p:cNvSpPr txBox="1"/>
          <p:nvPr>
            <p:ph idx="1" type="body"/>
          </p:nvPr>
        </p:nvSpPr>
        <p:spPr>
          <a:xfrm>
            <a:off x="230886" y="1123950"/>
            <a:ext cx="8686800" cy="336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347e14267d1_2_7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8" name="Google Shape;108;g347e14267d1_2_7" title="Igniter Test 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650a84879_0_35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Structural Analysis</a:t>
            </a:r>
            <a:endParaRPr/>
          </a:p>
        </p:txBody>
      </p:sp>
      <p:sp>
        <p:nvSpPr>
          <p:cNvPr id="115" name="Google Shape;115;g34650a84879_0_35"/>
          <p:cNvSpPr txBox="1"/>
          <p:nvPr>
            <p:ph idx="1" type="body"/>
          </p:nvPr>
        </p:nvSpPr>
        <p:spPr>
          <a:xfrm>
            <a:off x="230875" y="783075"/>
            <a:ext cx="5691900" cy="401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Hand calculations indicated main axial stress of around 75 psi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Base stress = 2700 psi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ANSYS Static Structural used for finite </a:t>
            </a:r>
            <a:r>
              <a:rPr lang="en-US"/>
              <a:t>element analysis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Due to mesh constraints, broken up into three subassemblies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Main structure, Engine Cage, Diverter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A36 steel properties: E = 29000 ksi, yield stress = 36 ksi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Extensive local mesh sizing</a:t>
            </a:r>
            <a:endParaRPr/>
          </a:p>
        </p:txBody>
      </p:sp>
      <p:sp>
        <p:nvSpPr>
          <p:cNvPr id="116" name="Google Shape;116;g34650a84879_0_35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7" name="Google Shape;117;g34650a84879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4323" y="936988"/>
            <a:ext cx="2405951" cy="26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4650a84879_0_35"/>
          <p:cNvSpPr txBox="1"/>
          <p:nvPr/>
        </p:nvSpPr>
        <p:spPr>
          <a:xfrm>
            <a:off x="5987300" y="363562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Main Structure Mesh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650a84879_0_42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Main Structure FEA</a:t>
            </a:r>
            <a:endParaRPr/>
          </a:p>
        </p:txBody>
      </p:sp>
      <p:sp>
        <p:nvSpPr>
          <p:cNvPr id="125" name="Google Shape;125;g34650a84879_0_42"/>
          <p:cNvSpPr txBox="1"/>
          <p:nvPr>
            <p:ph idx="1" type="body"/>
          </p:nvPr>
        </p:nvSpPr>
        <p:spPr>
          <a:xfrm>
            <a:off x="230875" y="789825"/>
            <a:ext cx="4341000" cy="401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Goal was to provide insight into overall structure behavior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Nonstructural parts omitted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Engine rail guides, engine brackets, flame diverter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Thrust load applied across whole top plate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Two cells manually fixed as tie down points </a:t>
            </a:r>
            <a:endParaRPr/>
          </a:p>
        </p:txBody>
      </p:sp>
      <p:sp>
        <p:nvSpPr>
          <p:cNvPr id="126" name="Google Shape;126;g34650a84879_0_42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Google Shape;127;g34650a84879_0_42"/>
          <p:cNvPicPr preferRelativeResize="0"/>
          <p:nvPr/>
        </p:nvPicPr>
        <p:blipFill rotWithShape="1">
          <a:blip r:embed="rId3">
            <a:alphaModFix/>
          </a:blip>
          <a:srcRect b="0" l="25016" r="15562" t="0"/>
          <a:stretch/>
        </p:blipFill>
        <p:spPr>
          <a:xfrm>
            <a:off x="6961900" y="1105775"/>
            <a:ext cx="1953500" cy="26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4650a84879_0_42"/>
          <p:cNvPicPr preferRelativeResize="0"/>
          <p:nvPr/>
        </p:nvPicPr>
        <p:blipFill rotWithShape="1">
          <a:blip r:embed="rId4">
            <a:alphaModFix/>
          </a:blip>
          <a:srcRect b="3702" l="8953" r="4459" t="6215"/>
          <a:stretch/>
        </p:blipFill>
        <p:spPr>
          <a:xfrm>
            <a:off x="4571875" y="881500"/>
            <a:ext cx="2476625" cy="28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4650a84879_0_42"/>
          <p:cNvSpPr txBox="1"/>
          <p:nvPr/>
        </p:nvSpPr>
        <p:spPr>
          <a:xfrm>
            <a:off x="4572000" y="3739000"/>
            <a:ext cx="2199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FEA Constraints</a:t>
            </a:r>
            <a:endParaRPr/>
          </a:p>
        </p:txBody>
      </p:sp>
      <p:sp>
        <p:nvSpPr>
          <p:cNvPr id="130" name="Google Shape;130;g34650a84879_0_42"/>
          <p:cNvSpPr txBox="1"/>
          <p:nvPr/>
        </p:nvSpPr>
        <p:spPr>
          <a:xfrm>
            <a:off x="6771300" y="3739000"/>
            <a:ext cx="247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Stress Results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Bill Seymore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0x010100E8B14FA739404C4C88339245665DF4E3</vt:lpwstr>
  </property>
</Properties>
</file>