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18"/>
  </p:notesMasterIdLst>
  <p:handoutMasterIdLst>
    <p:handoutMasterId r:id="rId19"/>
  </p:handoutMasterIdLst>
  <p:sldIdLst>
    <p:sldId id="404" r:id="rId6"/>
    <p:sldId id="406" r:id="rId7"/>
    <p:sldId id="409" r:id="rId8"/>
    <p:sldId id="413" r:id="rId9"/>
    <p:sldId id="414" r:id="rId10"/>
    <p:sldId id="410" r:id="rId11"/>
    <p:sldId id="415" r:id="rId12"/>
    <p:sldId id="411" r:id="rId13"/>
    <p:sldId id="416" r:id="rId14"/>
    <p:sldId id="417" r:id="rId15"/>
    <p:sldId id="412" r:id="rId16"/>
    <p:sldId id="408" r:id="rId17"/>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03" d="100"/>
          <a:sy n="103" d="100"/>
        </p:scale>
        <p:origin x="240"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 burned in internal combustion engine produces 30x energy than li-ion battery powering electric motor for same weight. Joby 100 mile range</a:t>
            </a:r>
          </a:p>
        </p:txBody>
      </p:sp>
      <p:sp>
        <p:nvSpPr>
          <p:cNvPr id="4" name="Slide Number Placeholder 3"/>
          <p:cNvSpPr>
            <a:spLocks noGrp="1"/>
          </p:cNvSpPr>
          <p:nvPr>
            <p:ph type="sldNum" sz="quarter" idx="10"/>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171268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will always be an energy source of interest because it is a renewable source, accessible, zero-emission. Induced drag inversely proportional to AR.</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22787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Zephyr High Altitude Platform Station has demonstrated day and night endurance in the stratosphere, and is capable of high resolution imagery and video, which enables things like maritime surveillance, border monitoring, mapping, forest fires and emergency response. The U.S. Navy, with </a:t>
            </a:r>
            <a:r>
              <a:rPr lang="en-US" dirty="0" err="1"/>
              <a:t>Skydweller</a:t>
            </a:r>
            <a:r>
              <a:rPr lang="en-US" dirty="0"/>
              <a:t> Aero, has developed a solar-powered plane to do maritime surveillance of military ships, capable of flights lasting several weeks. </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4</a:t>
            </a:fld>
            <a:endParaRPr lang="en-US"/>
          </a:p>
        </p:txBody>
      </p:sp>
    </p:spTree>
    <p:extLst>
      <p:ext uri="{BB962C8B-B14F-4D97-AF65-F5344CB8AC3E}">
        <p14:creationId xmlns:p14="http://schemas.microsoft.com/office/powerpoint/2010/main" val="127231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Overall goal of this paper was to facilitate interest, discussion, and expansion of solar aircraft for more uses. This research group is based out of the Georgia Institute of Technology in Atlanta, Georgia and is led by faculty advisor Dr. Brian German and graduate student Jeff Perry. </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11</a:t>
            </a:fld>
            <a:endParaRPr lang="en-US"/>
          </a:p>
        </p:txBody>
      </p:sp>
    </p:spTree>
    <p:extLst>
      <p:ext uri="{BB962C8B-B14F-4D97-AF65-F5344CB8AC3E}">
        <p14:creationId xmlns:p14="http://schemas.microsoft.com/office/powerpoint/2010/main" val="369291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lektra-solar.com/products/elektra-one-solar/" TargetMode="External"/><Relationship Id="rId3" Type="http://schemas.openxmlformats.org/officeDocument/2006/relationships/hyperlink" Target="https://ourworldindata.org/global-aviation-emissions#:~:text=Aviation%20accounts%20for%202.5%25%20of%20global%20CO2%20emissions&amp;text=Most%20flights%20are%20powered%20by,to%20CO2%20when%20burned" TargetMode="External"/><Relationship Id="rId7" Type="http://schemas.openxmlformats.org/officeDocument/2006/relationships/hyperlink" Target="https://www.ecfr.gov/current/title-49/subtitle-B/chapter-I/subchapter-D/part-195/subpart-F/section-195.412" TargetMode="External"/><Relationship Id="rId2" Type="http://schemas.openxmlformats.org/officeDocument/2006/relationships/hyperlink" Target="https://www.iea.org/energy-system/transport/aviation" TargetMode="External"/><Relationship Id="rId1" Type="http://schemas.openxmlformats.org/officeDocument/2006/relationships/slideLayout" Target="../slideLayouts/slideLayout2.xml"/><Relationship Id="rId6" Type="http://schemas.openxmlformats.org/officeDocument/2006/relationships/hyperlink" Target="https://www.flytbase.com/blog/bvlos-pipeline-inspection-using-nested-drone-system" TargetMode="External"/><Relationship Id="rId11" Type="http://schemas.openxmlformats.org/officeDocument/2006/relationships/hyperlink" Target="https://www.antarcticacruises.com/guide/how-do-you-get-around-in-antarctica" TargetMode="External"/><Relationship Id="rId5" Type="http://schemas.openxmlformats.org/officeDocument/2006/relationships/hyperlink" Target="https://www.forbes.com/sites/davidhambling/2024/10/09/us-navy-eternal-drone-could-signal-the-dawn-of-solar-flight/" TargetMode="External"/><Relationship Id="rId10" Type="http://schemas.openxmlformats.org/officeDocument/2006/relationships/hyperlink" Target="https://www.antarctica.gov.au/about-antarctica/weather-and-climate/weather/sunlight-hours/" TargetMode="External"/><Relationship Id="rId4" Type="http://schemas.openxmlformats.org/officeDocument/2006/relationships/hyperlink" Target="https://www.airbus.com/en/products-services/defence/uas/zephyr" TargetMode="External"/><Relationship Id="rId9" Type="http://schemas.openxmlformats.org/officeDocument/2006/relationships/hyperlink" Target="https://www.antarcticacruises.com/guide/research-stations-in-antarcti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Kai Komatsu</a:t>
            </a:r>
          </a:p>
          <a:p>
            <a:pPr marL="0" indent="0" algn="ctr" eaLnBrk="1" hangingPunct="1">
              <a:buClr>
                <a:srgbClr val="00529B"/>
              </a:buClr>
              <a:buNone/>
            </a:pPr>
            <a:r>
              <a:rPr lang="en-US" altLang="en-US" sz="1600" b="1" kern="0" dirty="0">
                <a:solidFill>
                  <a:schemeClr val="bg1"/>
                </a:solidFill>
                <a:latin typeface="+mj-lt"/>
              </a:rPr>
              <a:t>Georgia Institute of Technology</a:t>
            </a:r>
          </a:p>
          <a:p>
            <a:pPr marL="0" indent="0" algn="ctr" eaLnBrk="1" hangingPunct="1">
              <a:buClr>
                <a:srgbClr val="00529B"/>
              </a:buClr>
              <a:buNone/>
            </a:pPr>
            <a:r>
              <a:rPr lang="en-US" altLang="en-US" sz="1600" kern="0" dirty="0">
                <a:solidFill>
                  <a:schemeClr val="bg1"/>
                </a:solidFill>
                <a:latin typeface="+mj-lt"/>
              </a:rPr>
              <a:t>2025 AIAA Region II Student Conference, April 3 - 4 2025</a:t>
            </a: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br>
              <a:rPr lang="en-US" sz="1600" dirty="0">
                <a:solidFill>
                  <a:schemeClr val="bg1"/>
                </a:solidFill>
              </a:rPr>
            </a:b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4000" b="1" kern="0" dirty="0">
                <a:solidFill>
                  <a:schemeClr val="bg1"/>
                </a:solidFill>
              </a:rPr>
              <a:t>Exploring Applications for Solar Electric Aircraft</a:t>
            </a:r>
          </a:p>
        </p:txBody>
      </p:sp>
      <p:pic>
        <p:nvPicPr>
          <p:cNvPr id="3" name="Picture 2">
            <a:extLst>
              <a:ext uri="{FF2B5EF4-FFF2-40B4-BE49-F238E27FC236}">
                <a16:creationId xmlns:a16="http://schemas.microsoft.com/office/drawing/2014/main" id="{5E962648-B973-BD64-62B4-64E0CC3B46B1}"/>
              </a:ext>
            </a:extLst>
          </p:cNvPr>
          <p:cNvPicPr>
            <a:picLocks noChangeAspect="1"/>
          </p:cNvPicPr>
          <p:nvPr/>
        </p:nvPicPr>
        <p:blipFill>
          <a:blip r:embed="rId2"/>
          <a:srcRect b="18909"/>
          <a:stretch/>
        </p:blipFill>
        <p:spPr>
          <a:xfrm>
            <a:off x="5923146" y="4535601"/>
            <a:ext cx="1495634" cy="486671"/>
          </a:xfrm>
          <a:prstGeom prst="rect">
            <a:avLst/>
          </a:prstGeom>
        </p:spPr>
      </p:pic>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0265C-E504-00AE-50CC-B27D2F396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AD588-D723-41C8-6DE4-13681C4EA881}"/>
              </a:ext>
            </a:extLst>
          </p:cNvPr>
          <p:cNvSpPr>
            <a:spLocks noGrp="1"/>
          </p:cNvSpPr>
          <p:nvPr>
            <p:ph type="title"/>
          </p:nvPr>
        </p:nvSpPr>
        <p:spPr/>
        <p:txBody>
          <a:bodyPr/>
          <a:lstStyle/>
          <a:p>
            <a:r>
              <a:rPr lang="en-US" sz="2400" dirty="0"/>
              <a:t>Potential Application: Antarctic Circle Operations</a:t>
            </a:r>
          </a:p>
        </p:txBody>
      </p:sp>
      <p:sp>
        <p:nvSpPr>
          <p:cNvPr id="3" name="Content Placeholder 2">
            <a:extLst>
              <a:ext uri="{FF2B5EF4-FFF2-40B4-BE49-F238E27FC236}">
                <a16:creationId xmlns:a16="http://schemas.microsoft.com/office/drawing/2014/main" id="{12BD0A8A-B72A-0C01-517C-E5F1E23DF84D}"/>
              </a:ext>
            </a:extLst>
          </p:cNvPr>
          <p:cNvSpPr>
            <a:spLocks noGrp="1"/>
          </p:cNvSpPr>
          <p:nvPr>
            <p:ph idx="1"/>
          </p:nvPr>
        </p:nvSpPr>
        <p:spPr/>
        <p:txBody>
          <a:bodyPr/>
          <a:lstStyle/>
          <a:p>
            <a:r>
              <a:rPr lang="en-US" sz="1800" dirty="0"/>
              <a:t>Currently, various modes of transportation are used in Antarctica. Smaller, ski-equipped aircraft like Twin Otters, LC-130s, and helicopters are used to ferry people and cargo between stations, which are up to 1,000+ NM apart.</a:t>
            </a:r>
          </a:p>
          <a:p>
            <a:r>
              <a:rPr lang="en-US" sz="1800" dirty="0"/>
              <a:t>Viability for solar aircraft to transport cargo between stations:</a:t>
            </a:r>
          </a:p>
          <a:p>
            <a:pPr lvl="1">
              <a:buFont typeface="Arial" panose="020B0604020202020204" pitchFamily="34" charset="0"/>
              <a:buChar char="•"/>
            </a:pPr>
            <a:r>
              <a:rPr lang="en-US" sz="1800" dirty="0"/>
              <a:t>Must be heavier to carry a payload of actual useful weight</a:t>
            </a:r>
          </a:p>
          <a:p>
            <a:pPr lvl="1">
              <a:buFont typeface="Arial" panose="020B0604020202020204" pitchFamily="34" charset="0"/>
              <a:buChar char="•"/>
            </a:pPr>
            <a:r>
              <a:rPr lang="en-US" sz="1800" dirty="0"/>
              <a:t>Drastically shorter endurance/range capabilities than high altitude solar aircraft</a:t>
            </a:r>
          </a:p>
          <a:p>
            <a:pPr lvl="1">
              <a:buFont typeface="Arial" panose="020B0604020202020204" pitchFamily="34" charset="0"/>
              <a:buChar char="•"/>
            </a:pPr>
            <a:r>
              <a:rPr lang="en-US" sz="1800" dirty="0"/>
              <a:t>Leveraging access to continuous power source, it could land anywhere, recharge battery, and takeoff again (“grasshopper” flight profile)</a:t>
            </a:r>
          </a:p>
          <a:p>
            <a:pPr lvl="1">
              <a:buFont typeface="Arial" panose="020B0604020202020204" pitchFamily="34" charset="0"/>
              <a:buChar char="•"/>
            </a:pPr>
            <a:r>
              <a:rPr lang="en-US" sz="1800" dirty="0"/>
              <a:t>Viable for non-urgent, smaller cargo deliveries like resupplying seasonally-occupied research camps</a:t>
            </a:r>
          </a:p>
        </p:txBody>
      </p:sp>
      <p:sp>
        <p:nvSpPr>
          <p:cNvPr id="4" name="Slide Number Placeholder 3">
            <a:extLst>
              <a:ext uri="{FF2B5EF4-FFF2-40B4-BE49-F238E27FC236}">
                <a16:creationId xmlns:a16="http://schemas.microsoft.com/office/drawing/2014/main" id="{370A5279-37B0-96E3-82A9-24CFAD0C7944}"/>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a:p>
        </p:txBody>
      </p:sp>
    </p:spTree>
    <p:extLst>
      <p:ext uri="{BB962C8B-B14F-4D97-AF65-F5344CB8AC3E}">
        <p14:creationId xmlns:p14="http://schemas.microsoft.com/office/powerpoint/2010/main" val="20154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369D-D569-2AA7-E331-267D30705B82}"/>
              </a:ext>
            </a:extLst>
          </p:cNvPr>
          <p:cNvSpPr>
            <a:spLocks noGrp="1"/>
          </p:cNvSpPr>
          <p:nvPr>
            <p:ph type="title"/>
          </p:nvPr>
        </p:nvSpPr>
        <p:spPr/>
        <p:txBody>
          <a:bodyPr/>
          <a:lstStyle/>
          <a:p>
            <a:r>
              <a:rPr lang="en-US" sz="2400" dirty="0"/>
              <a:t>Conclusion and Future Work</a:t>
            </a:r>
          </a:p>
        </p:txBody>
      </p:sp>
      <p:sp>
        <p:nvSpPr>
          <p:cNvPr id="3" name="Content Placeholder 2">
            <a:extLst>
              <a:ext uri="{FF2B5EF4-FFF2-40B4-BE49-F238E27FC236}">
                <a16:creationId xmlns:a16="http://schemas.microsoft.com/office/drawing/2014/main" id="{44DA2FD8-611F-13D3-1646-9D533DAED16D}"/>
              </a:ext>
            </a:extLst>
          </p:cNvPr>
          <p:cNvSpPr>
            <a:spLocks noGrp="1"/>
          </p:cNvSpPr>
          <p:nvPr>
            <p:ph idx="1"/>
          </p:nvPr>
        </p:nvSpPr>
        <p:spPr/>
        <p:txBody>
          <a:bodyPr/>
          <a:lstStyle/>
          <a:p>
            <a:r>
              <a:rPr lang="en-US" sz="1800" dirty="0"/>
              <a:t>Both applications would reduce carbon emissions by replacing traditional fuel-based aircraft in those cases with zero-emission aircraft.</a:t>
            </a:r>
          </a:p>
          <a:p>
            <a:r>
              <a:rPr lang="en-US" sz="1800" dirty="0"/>
              <a:t>Currently, my research group is working on building a subscale demonstrator of a solar-powered cargo plane designed for 30% payload fraction for the “grasshopper” mission.</a:t>
            </a:r>
          </a:p>
          <a:p>
            <a:pPr lvl="1"/>
            <a:r>
              <a:rPr lang="en-US" sz="1500" dirty="0"/>
              <a:t>Could be modified for desert and ocean variants</a:t>
            </a:r>
          </a:p>
        </p:txBody>
      </p:sp>
      <p:sp>
        <p:nvSpPr>
          <p:cNvPr id="4" name="Slide Number Placeholder 3">
            <a:extLst>
              <a:ext uri="{FF2B5EF4-FFF2-40B4-BE49-F238E27FC236}">
                <a16:creationId xmlns:a16="http://schemas.microsoft.com/office/drawing/2014/main" id="{99B40F90-DF98-0F90-72DB-2DB2E983A15A}"/>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a:p>
        </p:txBody>
      </p:sp>
      <p:pic>
        <p:nvPicPr>
          <p:cNvPr id="6" name="Picture 5">
            <a:extLst>
              <a:ext uri="{FF2B5EF4-FFF2-40B4-BE49-F238E27FC236}">
                <a16:creationId xmlns:a16="http://schemas.microsoft.com/office/drawing/2014/main" id="{69E706D4-EFE2-5D6A-5540-72901E00B326}"/>
              </a:ext>
            </a:extLst>
          </p:cNvPr>
          <p:cNvPicPr>
            <a:picLocks noChangeAspect="1"/>
          </p:cNvPicPr>
          <p:nvPr/>
        </p:nvPicPr>
        <p:blipFill>
          <a:blip r:embed="rId3"/>
          <a:stretch>
            <a:fillRect/>
          </a:stretch>
        </p:blipFill>
        <p:spPr>
          <a:xfrm>
            <a:off x="5446602" y="2426152"/>
            <a:ext cx="3069872" cy="2132222"/>
          </a:xfrm>
          <a:prstGeom prst="rect">
            <a:avLst/>
          </a:prstGeom>
        </p:spPr>
      </p:pic>
    </p:spTree>
    <p:extLst>
      <p:ext uri="{BB962C8B-B14F-4D97-AF65-F5344CB8AC3E}">
        <p14:creationId xmlns:p14="http://schemas.microsoft.com/office/powerpoint/2010/main" val="15678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74A5-944A-38BA-FAE1-5B17822AA71D}"/>
              </a:ext>
            </a:extLst>
          </p:cNvPr>
          <p:cNvSpPr>
            <a:spLocks noGrp="1"/>
          </p:cNvSpPr>
          <p:nvPr>
            <p:ph type="title"/>
          </p:nvPr>
        </p:nvSpPr>
        <p:spPr/>
        <p:txBody>
          <a:bodyPr/>
          <a:lstStyle/>
          <a:p>
            <a:r>
              <a:rPr lang="en-US" sz="2400" dirty="0"/>
              <a:t>References</a:t>
            </a:r>
          </a:p>
        </p:txBody>
      </p:sp>
      <p:sp>
        <p:nvSpPr>
          <p:cNvPr id="3" name="Content Placeholder 2">
            <a:extLst>
              <a:ext uri="{FF2B5EF4-FFF2-40B4-BE49-F238E27FC236}">
                <a16:creationId xmlns:a16="http://schemas.microsoft.com/office/drawing/2014/main" id="{83982C62-CE54-09A2-CD13-80B24DC7DAB4}"/>
              </a:ext>
            </a:extLst>
          </p:cNvPr>
          <p:cNvSpPr>
            <a:spLocks noGrp="1"/>
          </p:cNvSpPr>
          <p:nvPr>
            <p:ph idx="1"/>
          </p:nvPr>
        </p:nvSpPr>
        <p:spPr/>
        <p:txBody>
          <a:bodyPr/>
          <a:lstStyle/>
          <a:p>
            <a:r>
              <a:rPr lang="en-US" sz="1400" dirty="0"/>
              <a:t>Slide 2: </a:t>
            </a:r>
            <a:r>
              <a:rPr lang="en-US" sz="1400" dirty="0">
                <a:hlinkClick r:id="rId2"/>
              </a:rPr>
              <a:t>https://www.iea.org/energy-system/transport/aviation</a:t>
            </a:r>
            <a:endParaRPr lang="en-US" sz="1400" dirty="0"/>
          </a:p>
          <a:p>
            <a:r>
              <a:rPr lang="en-US" sz="1400" dirty="0">
                <a:hlinkClick r:id="rId3"/>
              </a:rPr>
              <a:t>https://ourworldindata.org/global-aviation-emissions#:~:text=Aviation%20accounts%20for%202.5%25%20of%20global%20CO2%20emissions&amp;text=Most%20flights%20are%20powered%20by,to%20CO2%20when%20burned</a:t>
            </a:r>
            <a:r>
              <a:rPr lang="en-US" sz="1400" dirty="0"/>
              <a:t>.</a:t>
            </a:r>
          </a:p>
          <a:p>
            <a:r>
              <a:rPr lang="en-US" sz="1400" dirty="0"/>
              <a:t>Slide 4: </a:t>
            </a:r>
            <a:r>
              <a:rPr lang="en-US" sz="1400" dirty="0">
                <a:hlinkClick r:id="rId4"/>
              </a:rPr>
              <a:t>https://www.airbus.com/en/products-services/defence/uas/zephyr</a:t>
            </a:r>
            <a:endParaRPr lang="en-US" sz="1400" dirty="0"/>
          </a:p>
          <a:p>
            <a:r>
              <a:rPr lang="en-US" sz="1400" dirty="0">
                <a:hlinkClick r:id="rId5"/>
              </a:rPr>
              <a:t>https://www.forbes.com/sites/davidhambling/2024/10/09/us-navy-eternal-drone-could-signal-the-dawn-of-solar-flight/</a:t>
            </a:r>
            <a:endParaRPr lang="en-US" sz="1400" dirty="0"/>
          </a:p>
          <a:p>
            <a:r>
              <a:rPr lang="en-US" sz="1400" dirty="0"/>
              <a:t>Slide 6: </a:t>
            </a:r>
            <a:r>
              <a:rPr lang="en-US" sz="1400" dirty="0">
                <a:hlinkClick r:id="rId6"/>
              </a:rPr>
              <a:t>https://www.flytbase.com/blog/bvlos-pipeline-inspection-using-nested-drone-system</a:t>
            </a:r>
            <a:endParaRPr lang="en-US" sz="1400" dirty="0"/>
          </a:p>
          <a:p>
            <a:r>
              <a:rPr lang="en-US" sz="1400" dirty="0">
                <a:hlinkClick r:id="rId7"/>
              </a:rPr>
              <a:t>https://www.ecfr.gov/current/title-49/subtitle-B/chapter-I/subchapter-D/part-195/subpart-F/section-195.412</a:t>
            </a:r>
            <a:endParaRPr lang="en-US" sz="1400" dirty="0"/>
          </a:p>
          <a:p>
            <a:r>
              <a:rPr lang="en-US" sz="1400" dirty="0"/>
              <a:t>Slide 7: </a:t>
            </a:r>
            <a:r>
              <a:rPr lang="en-US" sz="1400" dirty="0">
                <a:hlinkClick r:id="rId8"/>
              </a:rPr>
              <a:t>https://www.elektra-solar.com/products/elektra-one-solar/</a:t>
            </a:r>
            <a:endParaRPr lang="en-US" sz="1400" dirty="0"/>
          </a:p>
          <a:p>
            <a:r>
              <a:rPr lang="en-US" sz="1400" dirty="0"/>
              <a:t>Slide 8: </a:t>
            </a:r>
            <a:r>
              <a:rPr lang="en-US" sz="1400" dirty="0">
                <a:hlinkClick r:id="rId9"/>
              </a:rPr>
              <a:t>https://www.antarcticacruises.com/guide/research-stations-in-antarctica</a:t>
            </a:r>
            <a:endParaRPr lang="en-US" sz="1400" dirty="0"/>
          </a:p>
          <a:p>
            <a:r>
              <a:rPr lang="en-US" sz="1400" dirty="0"/>
              <a:t>Slide 9: </a:t>
            </a:r>
            <a:r>
              <a:rPr lang="en-US" sz="1400" dirty="0">
                <a:hlinkClick r:id="rId10"/>
              </a:rPr>
              <a:t>https://www.antarctica.gov.au/about-antarctica/weather-and-climate/weather/sunlight-hours/</a:t>
            </a:r>
            <a:endParaRPr lang="en-US" sz="1400" dirty="0"/>
          </a:p>
          <a:p>
            <a:r>
              <a:rPr lang="en-US" sz="1400" dirty="0"/>
              <a:t>Slide 10: </a:t>
            </a:r>
            <a:r>
              <a:rPr lang="en-US" sz="1400" dirty="0">
                <a:hlinkClick r:id="rId11"/>
              </a:rPr>
              <a:t>https://www.antarcticacruises.com/guide/how-do-you-get-around-in-antarctica</a:t>
            </a:r>
            <a:endParaRPr lang="en-US" sz="1400" dirty="0"/>
          </a:p>
          <a:p>
            <a:endParaRPr lang="en-US" sz="1400" dirty="0"/>
          </a:p>
        </p:txBody>
      </p:sp>
      <p:sp>
        <p:nvSpPr>
          <p:cNvPr id="4" name="Slide Number Placeholder 3">
            <a:extLst>
              <a:ext uri="{FF2B5EF4-FFF2-40B4-BE49-F238E27FC236}">
                <a16:creationId xmlns:a16="http://schemas.microsoft.com/office/drawing/2014/main" id="{4E848BFB-F724-0CFC-6C8C-6D65411C9A1C}"/>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a:p>
        </p:txBody>
      </p:sp>
    </p:spTree>
    <p:extLst>
      <p:ext uri="{BB962C8B-B14F-4D97-AF65-F5344CB8AC3E}">
        <p14:creationId xmlns:p14="http://schemas.microsoft.com/office/powerpoint/2010/main" val="197055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994" y="1236262"/>
            <a:ext cx="5364831" cy="3221438"/>
          </a:xfrm>
        </p:spPr>
        <p:txBody>
          <a:bodyPr/>
          <a:lstStyle/>
          <a:p>
            <a:pPr lvl="1">
              <a:spcBef>
                <a:spcPts val="900"/>
              </a:spcBef>
            </a:pPr>
            <a:r>
              <a:rPr lang="en-US" sz="1800" dirty="0"/>
              <a:t>Motivation for growth of electric aircraft: ICAO goal of net-zero CO</a:t>
            </a:r>
            <a:r>
              <a:rPr lang="en-US" sz="1800" baseline="-25000" dirty="0"/>
              <a:t>2</a:t>
            </a:r>
            <a:r>
              <a:rPr lang="en-US" sz="1800" dirty="0"/>
              <a:t> emissions from commercial aviation by 2050, when it is expected to triple by then.</a:t>
            </a:r>
          </a:p>
          <a:p>
            <a:pPr lvl="1">
              <a:spcBef>
                <a:spcPts val="900"/>
              </a:spcBef>
            </a:pPr>
            <a:r>
              <a:rPr lang="en-US" sz="1800" dirty="0"/>
              <a:t>Aviation is responsible for 2.5% of global CO</a:t>
            </a:r>
            <a:r>
              <a:rPr lang="en-US" sz="1800" baseline="-25000" dirty="0"/>
              <a:t>2</a:t>
            </a:r>
            <a:r>
              <a:rPr lang="en-US" sz="1800" dirty="0"/>
              <a:t> emissions(2023) and growing faster than road, rail, and shipping</a:t>
            </a:r>
          </a:p>
          <a:p>
            <a:pPr lvl="1">
              <a:spcBef>
                <a:spcPts val="900"/>
              </a:spcBef>
            </a:pPr>
            <a:r>
              <a:rPr lang="en-US" sz="1800" dirty="0"/>
              <a:t>All-electric aircraft have limited range: regional air mobility market (Joby, Archer)</a:t>
            </a:r>
          </a:p>
        </p:txBody>
      </p:sp>
      <p:sp>
        <p:nvSpPr>
          <p:cNvPr id="4" name="Slide Number Placeholder 3"/>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a:t>
            </a:fld>
            <a:endParaRPr lang="en-US"/>
          </a:p>
        </p:txBody>
      </p:sp>
      <p:sp>
        <p:nvSpPr>
          <p:cNvPr id="2" name="Rectangle 1"/>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Background: Electric Aircraft</a:t>
            </a:r>
          </a:p>
        </p:txBody>
      </p:sp>
      <p:pic>
        <p:nvPicPr>
          <p:cNvPr id="8" name="Picture 7" descr="A graph showing the growth of a plane&#10;&#10;AI-generated content may be incorrect.">
            <a:extLst>
              <a:ext uri="{FF2B5EF4-FFF2-40B4-BE49-F238E27FC236}">
                <a16:creationId xmlns:a16="http://schemas.microsoft.com/office/drawing/2014/main" id="{DA470702-1E40-3E76-6427-F0FE0DAB4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270" y="1302123"/>
            <a:ext cx="3891027" cy="2746608"/>
          </a:xfrm>
          <a:prstGeom prst="rect">
            <a:avLst/>
          </a:prstGeom>
        </p:spPr>
      </p:pic>
    </p:spTree>
    <p:extLst>
      <p:ext uri="{BB962C8B-B14F-4D97-AF65-F5344CB8AC3E}">
        <p14:creationId xmlns:p14="http://schemas.microsoft.com/office/powerpoint/2010/main" val="159195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38A0-4369-6274-3E4A-32DE5FC3EC37}"/>
              </a:ext>
            </a:extLst>
          </p:cNvPr>
          <p:cNvSpPr>
            <a:spLocks noGrp="1"/>
          </p:cNvSpPr>
          <p:nvPr>
            <p:ph type="title"/>
          </p:nvPr>
        </p:nvSpPr>
        <p:spPr/>
        <p:txBody>
          <a:bodyPr/>
          <a:lstStyle/>
          <a:p>
            <a:r>
              <a:rPr lang="en-US" sz="2400" dirty="0"/>
              <a:t>Background: Solar Powered Aircraft</a:t>
            </a:r>
          </a:p>
        </p:txBody>
      </p:sp>
      <p:graphicFrame>
        <p:nvGraphicFramePr>
          <p:cNvPr id="5" name="Content Placeholder 4">
            <a:extLst>
              <a:ext uri="{FF2B5EF4-FFF2-40B4-BE49-F238E27FC236}">
                <a16:creationId xmlns:a16="http://schemas.microsoft.com/office/drawing/2014/main" id="{8F573ADB-5AE4-6FCA-4E17-01E3E2E30FB4}"/>
              </a:ext>
            </a:extLst>
          </p:cNvPr>
          <p:cNvGraphicFramePr>
            <a:graphicFrameLocks noGrp="1"/>
          </p:cNvGraphicFramePr>
          <p:nvPr>
            <p:ph idx="1"/>
            <p:extLst>
              <p:ext uri="{D42A27DB-BD31-4B8C-83A1-F6EECF244321}">
                <p14:modId xmlns:p14="http://schemas.microsoft.com/office/powerpoint/2010/main" val="3171316393"/>
              </p:ext>
            </p:extLst>
          </p:nvPr>
        </p:nvGraphicFramePr>
        <p:xfrm>
          <a:off x="228600" y="1852282"/>
          <a:ext cx="8686800" cy="21234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965085584"/>
                    </a:ext>
                  </a:extLst>
                </a:gridCol>
                <a:gridCol w="4343400">
                  <a:extLst>
                    <a:ext uri="{9D8B030D-6E8A-4147-A177-3AD203B41FA5}">
                      <a16:colId xmlns:a16="http://schemas.microsoft.com/office/drawing/2014/main" val="2356501292"/>
                    </a:ext>
                  </a:extLst>
                </a:gridCol>
              </a:tblGrid>
              <a:tr h="370840">
                <a:tc>
                  <a:txBody>
                    <a:bodyPr/>
                    <a:lstStyle/>
                    <a:p>
                      <a:pPr algn="ctr"/>
                      <a:r>
                        <a:rPr lang="en-US" sz="1800" dirty="0">
                          <a:solidFill>
                            <a:schemeClr val="tx1"/>
                          </a:solidFill>
                          <a:latin typeface="Helvetica" panose="020B0604020202020204" pitchFamily="34" charset="0"/>
                          <a:cs typeface="Helvetica" panose="020B0604020202020204" pitchFamily="34" charset="0"/>
                        </a:rPr>
                        <a:t>Disadvantages</a:t>
                      </a:r>
                    </a:p>
                  </a:txBody>
                  <a:tcPr/>
                </a:tc>
                <a:tc>
                  <a:txBody>
                    <a:bodyPr/>
                    <a:lstStyle/>
                    <a:p>
                      <a:pPr algn="ctr"/>
                      <a:r>
                        <a:rPr lang="en-US" sz="1800" dirty="0">
                          <a:solidFill>
                            <a:schemeClr val="tx1"/>
                          </a:solidFill>
                          <a:latin typeface="Helvetica" panose="020B0604020202020204" pitchFamily="34" charset="0"/>
                          <a:cs typeface="Helvetica" panose="020B0604020202020204" pitchFamily="34" charset="0"/>
                        </a:rPr>
                        <a:t>Advantages</a:t>
                      </a:r>
                    </a:p>
                  </a:txBody>
                  <a:tcPr/>
                </a:tc>
                <a:extLst>
                  <a:ext uri="{0D108BD9-81ED-4DB2-BD59-A6C34878D82A}">
                    <a16:rowId xmlns:a16="http://schemas.microsoft.com/office/drawing/2014/main" val="2640573801"/>
                  </a:ext>
                </a:extLst>
              </a:tr>
              <a:tr h="370840">
                <a:tc>
                  <a:txBody>
                    <a:bodyPr/>
                    <a:lstStyle/>
                    <a:p>
                      <a:pPr algn="ctr"/>
                      <a:r>
                        <a:rPr lang="en-US" sz="1800" dirty="0">
                          <a:solidFill>
                            <a:schemeClr val="tx1"/>
                          </a:solidFill>
                          <a:latin typeface="Helvetica" panose="020B0604020202020204" pitchFamily="34" charset="0"/>
                          <a:cs typeface="Helvetica" panose="020B0604020202020204" pitchFamily="34" charset="0"/>
                        </a:rPr>
                        <a:t>Low weight (limited payload capacity)</a:t>
                      </a:r>
                    </a:p>
                  </a:txBody>
                  <a:tcPr/>
                </a:tc>
                <a:tc>
                  <a:txBody>
                    <a:bodyPr/>
                    <a:lstStyle/>
                    <a:p>
                      <a:pPr algn="ctr"/>
                      <a:r>
                        <a:rPr lang="en-US" sz="1800" dirty="0">
                          <a:solidFill>
                            <a:schemeClr val="tx1"/>
                          </a:solidFill>
                          <a:latin typeface="Helvetica" panose="020B0604020202020204" pitchFamily="34" charset="0"/>
                          <a:cs typeface="Helvetica" panose="020B0604020202020204" pitchFamily="34" charset="0"/>
                        </a:rPr>
                        <a:t>Long endurance</a:t>
                      </a:r>
                    </a:p>
                  </a:txBody>
                  <a:tcPr/>
                </a:tc>
                <a:extLst>
                  <a:ext uri="{0D108BD9-81ED-4DB2-BD59-A6C34878D82A}">
                    <a16:rowId xmlns:a16="http://schemas.microsoft.com/office/drawing/2014/main" val="1694826994"/>
                  </a:ext>
                </a:extLst>
              </a:tr>
              <a:tr h="370840">
                <a:tc>
                  <a:txBody>
                    <a:bodyPr/>
                    <a:lstStyle/>
                    <a:p>
                      <a:pPr algn="ctr"/>
                      <a:r>
                        <a:rPr lang="en-US" sz="1800" dirty="0">
                          <a:solidFill>
                            <a:schemeClr val="tx1"/>
                          </a:solidFill>
                          <a:latin typeface="Helvetica" panose="020B0604020202020204" pitchFamily="34" charset="0"/>
                          <a:cs typeface="Helvetica" panose="020B0604020202020204" pitchFamily="34" charset="0"/>
                        </a:rPr>
                        <a:t>Long wingspan</a:t>
                      </a:r>
                    </a:p>
                  </a:txBody>
                  <a:tcPr/>
                </a:tc>
                <a:tc>
                  <a:txBody>
                    <a:bodyPr/>
                    <a:lstStyle/>
                    <a:p>
                      <a:pPr algn="ctr"/>
                      <a:r>
                        <a:rPr lang="en-US" sz="1800" dirty="0">
                          <a:solidFill>
                            <a:schemeClr val="tx1"/>
                          </a:solidFill>
                          <a:latin typeface="Helvetica" panose="020B0604020202020204" pitchFamily="34" charset="0"/>
                          <a:cs typeface="Helvetica" panose="020B0604020202020204" pitchFamily="34" charset="0"/>
                        </a:rPr>
                        <a:t>Sweep large areas of land</a:t>
                      </a:r>
                    </a:p>
                  </a:txBody>
                  <a:tcPr/>
                </a:tc>
                <a:extLst>
                  <a:ext uri="{0D108BD9-81ED-4DB2-BD59-A6C34878D82A}">
                    <a16:rowId xmlns:a16="http://schemas.microsoft.com/office/drawing/2014/main" val="2882194852"/>
                  </a:ext>
                </a:extLst>
              </a:tr>
              <a:tr h="370840">
                <a:tc>
                  <a:txBody>
                    <a:bodyPr/>
                    <a:lstStyle/>
                    <a:p>
                      <a:pPr algn="ctr"/>
                      <a:r>
                        <a:rPr lang="en-US" sz="1800" dirty="0">
                          <a:solidFill>
                            <a:schemeClr val="tx1"/>
                          </a:solidFill>
                          <a:latin typeface="Helvetica" panose="020B0604020202020204" pitchFamily="34" charset="0"/>
                          <a:cs typeface="Helvetica" panose="020B0604020202020204" pitchFamily="34" charset="0"/>
                        </a:rPr>
                        <a:t>Slow maximum airspeed</a:t>
                      </a:r>
                    </a:p>
                  </a:txBody>
                  <a:tcPr/>
                </a:tc>
                <a:tc>
                  <a:txBody>
                    <a:bodyPr/>
                    <a:lstStyle/>
                    <a:p>
                      <a:pPr algn="ctr"/>
                      <a:r>
                        <a:rPr lang="en-US" sz="1800" dirty="0">
                          <a:solidFill>
                            <a:schemeClr val="tx1"/>
                          </a:solidFill>
                          <a:latin typeface="Helvetica" panose="020B0604020202020204" pitchFamily="34" charset="0"/>
                          <a:cs typeface="Helvetica" panose="020B0604020202020204" pitchFamily="34" charset="0"/>
                        </a:rPr>
                        <a:t>High altitude flight capability</a:t>
                      </a:r>
                    </a:p>
                  </a:txBody>
                  <a:tcPr/>
                </a:tc>
                <a:extLst>
                  <a:ext uri="{0D108BD9-81ED-4DB2-BD59-A6C34878D82A}">
                    <a16:rowId xmlns:a16="http://schemas.microsoft.com/office/drawing/2014/main" val="4171735652"/>
                  </a:ext>
                </a:extLst>
              </a:tr>
              <a:tr h="370840">
                <a:tc>
                  <a:txBody>
                    <a:bodyPr/>
                    <a:lstStyle/>
                    <a:p>
                      <a:pPr algn="ctr"/>
                      <a:r>
                        <a:rPr lang="en-US" sz="1800" dirty="0">
                          <a:solidFill>
                            <a:schemeClr val="tx1"/>
                          </a:solidFill>
                          <a:latin typeface="Helvetica" panose="020B0604020202020204" pitchFamily="34" charset="0"/>
                          <a:cs typeface="Helvetica" panose="020B0604020202020204" pitchFamily="34" charset="0"/>
                        </a:rPr>
                        <a:t>Dependent on daylight hours and weather</a:t>
                      </a:r>
                    </a:p>
                  </a:txBody>
                  <a:tcPr/>
                </a:tc>
                <a:tc>
                  <a:txBody>
                    <a:bodyPr/>
                    <a:lstStyle/>
                    <a:p>
                      <a:pPr algn="ctr"/>
                      <a:r>
                        <a:rPr lang="en-US" sz="1800" dirty="0">
                          <a:solidFill>
                            <a:schemeClr val="tx1"/>
                          </a:solidFill>
                          <a:latin typeface="Helvetica" panose="020B0604020202020204" pitchFamily="34" charset="0"/>
                          <a:cs typeface="Helvetica" panose="020B0604020202020204" pitchFamily="34" charset="0"/>
                        </a:rPr>
                        <a:t>Zero-emission</a:t>
                      </a:r>
                    </a:p>
                  </a:txBody>
                  <a:tcPr/>
                </a:tc>
                <a:extLst>
                  <a:ext uri="{0D108BD9-81ED-4DB2-BD59-A6C34878D82A}">
                    <a16:rowId xmlns:a16="http://schemas.microsoft.com/office/drawing/2014/main" val="2089206350"/>
                  </a:ext>
                </a:extLst>
              </a:tr>
            </a:tbl>
          </a:graphicData>
        </a:graphic>
      </p:graphicFrame>
      <p:sp>
        <p:nvSpPr>
          <p:cNvPr id="4" name="Slide Number Placeholder 3">
            <a:extLst>
              <a:ext uri="{FF2B5EF4-FFF2-40B4-BE49-F238E27FC236}">
                <a16:creationId xmlns:a16="http://schemas.microsoft.com/office/drawing/2014/main" id="{39031B94-2B3F-F009-431C-9E8C9046A359}"/>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a:p>
        </p:txBody>
      </p:sp>
      <p:sp>
        <p:nvSpPr>
          <p:cNvPr id="7" name="TextBox 6">
            <a:extLst>
              <a:ext uri="{FF2B5EF4-FFF2-40B4-BE49-F238E27FC236}">
                <a16:creationId xmlns:a16="http://schemas.microsoft.com/office/drawing/2014/main" id="{61A46197-6246-451F-096D-4AB4BDF48F99}"/>
              </a:ext>
            </a:extLst>
          </p:cNvPr>
          <p:cNvSpPr txBox="1"/>
          <p:nvPr/>
        </p:nvSpPr>
        <p:spPr>
          <a:xfrm>
            <a:off x="412273" y="983112"/>
            <a:ext cx="8123889" cy="6463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Solar aircraft design: similar to sailplanes; light glider design, minimize wing loading, maximize aspect ratio.</a:t>
            </a:r>
          </a:p>
        </p:txBody>
      </p:sp>
    </p:spTree>
    <p:extLst>
      <p:ext uri="{BB962C8B-B14F-4D97-AF65-F5344CB8AC3E}">
        <p14:creationId xmlns:p14="http://schemas.microsoft.com/office/powerpoint/2010/main" val="37862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09409-CF9A-4705-7295-0C0B86051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73EC6-27DC-2579-6753-8F32A6D3B5D8}"/>
              </a:ext>
            </a:extLst>
          </p:cNvPr>
          <p:cNvSpPr>
            <a:spLocks noGrp="1"/>
          </p:cNvSpPr>
          <p:nvPr>
            <p:ph type="title"/>
          </p:nvPr>
        </p:nvSpPr>
        <p:spPr/>
        <p:txBody>
          <a:bodyPr/>
          <a:lstStyle/>
          <a:p>
            <a:r>
              <a:rPr lang="en-US" sz="2400" dirty="0"/>
              <a:t>Background: Solar Powered Aircraft</a:t>
            </a:r>
          </a:p>
        </p:txBody>
      </p:sp>
      <p:sp>
        <p:nvSpPr>
          <p:cNvPr id="3" name="Content Placeholder 2">
            <a:extLst>
              <a:ext uri="{FF2B5EF4-FFF2-40B4-BE49-F238E27FC236}">
                <a16:creationId xmlns:a16="http://schemas.microsoft.com/office/drawing/2014/main" id="{18356E2A-5492-F7FF-4634-09D83278F72D}"/>
              </a:ext>
            </a:extLst>
          </p:cNvPr>
          <p:cNvSpPr>
            <a:spLocks noGrp="1"/>
          </p:cNvSpPr>
          <p:nvPr>
            <p:ph idx="1"/>
          </p:nvPr>
        </p:nvSpPr>
        <p:spPr/>
        <p:txBody>
          <a:bodyPr/>
          <a:lstStyle/>
          <a:p>
            <a:r>
              <a:rPr lang="en-US" sz="1800" dirty="0"/>
              <a:t>Existing solar aircraft are used for atmospheric monitoring, communication relay systems, and surveillance/reconnaissance.</a:t>
            </a:r>
          </a:p>
        </p:txBody>
      </p:sp>
      <p:sp>
        <p:nvSpPr>
          <p:cNvPr id="4" name="Slide Number Placeholder 3">
            <a:extLst>
              <a:ext uri="{FF2B5EF4-FFF2-40B4-BE49-F238E27FC236}">
                <a16:creationId xmlns:a16="http://schemas.microsoft.com/office/drawing/2014/main" id="{8F8FA7D0-133B-09D5-B506-898BFE17EAB0}"/>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a:p>
        </p:txBody>
      </p:sp>
      <p:pic>
        <p:nvPicPr>
          <p:cNvPr id="6" name="Picture 5">
            <a:extLst>
              <a:ext uri="{FF2B5EF4-FFF2-40B4-BE49-F238E27FC236}">
                <a16:creationId xmlns:a16="http://schemas.microsoft.com/office/drawing/2014/main" id="{293E5984-F1F4-D949-4C0C-3AD62FE3FC7B}"/>
              </a:ext>
            </a:extLst>
          </p:cNvPr>
          <p:cNvPicPr>
            <a:picLocks noChangeAspect="1"/>
          </p:cNvPicPr>
          <p:nvPr/>
        </p:nvPicPr>
        <p:blipFill>
          <a:blip r:embed="rId3"/>
          <a:stretch>
            <a:fillRect/>
          </a:stretch>
        </p:blipFill>
        <p:spPr>
          <a:xfrm>
            <a:off x="4696584" y="1884514"/>
            <a:ext cx="3634343" cy="1963092"/>
          </a:xfrm>
          <a:prstGeom prst="rect">
            <a:avLst/>
          </a:prstGeom>
        </p:spPr>
      </p:pic>
      <p:sp>
        <p:nvSpPr>
          <p:cNvPr id="7" name="TextBox 6">
            <a:extLst>
              <a:ext uri="{FF2B5EF4-FFF2-40B4-BE49-F238E27FC236}">
                <a16:creationId xmlns:a16="http://schemas.microsoft.com/office/drawing/2014/main" id="{8BC6A117-8A80-675D-21CF-FD6BA49E4575}"/>
              </a:ext>
            </a:extLst>
          </p:cNvPr>
          <p:cNvSpPr txBox="1"/>
          <p:nvPr/>
        </p:nvSpPr>
        <p:spPr>
          <a:xfrm>
            <a:off x="4512494" y="3847606"/>
            <a:ext cx="4002525" cy="584775"/>
          </a:xfrm>
          <a:prstGeom prst="rect">
            <a:avLst/>
          </a:prstGeom>
          <a:noFill/>
        </p:spPr>
        <p:txBody>
          <a:bodyPr wrap="square" rtlCol="0">
            <a:spAutoFit/>
          </a:bodyPr>
          <a:lstStyle/>
          <a:p>
            <a:pPr algn="ctr"/>
            <a:r>
              <a:rPr lang="en-US" sz="1600" dirty="0" err="1">
                <a:latin typeface="Helvetica" panose="020B0604020202020204" pitchFamily="34" charset="0"/>
                <a:cs typeface="Helvetica" panose="020B0604020202020204" pitchFamily="34" charset="0"/>
              </a:rPr>
              <a:t>Skydweller</a:t>
            </a:r>
            <a:r>
              <a:rPr lang="en-US" sz="1600" dirty="0">
                <a:latin typeface="Helvetica" panose="020B0604020202020204" pitchFamily="34" charset="0"/>
                <a:cs typeface="Helvetica" panose="020B0604020202020204" pitchFamily="34" charset="0"/>
              </a:rPr>
              <a:t>, developed by US Navy and </a:t>
            </a:r>
            <a:r>
              <a:rPr lang="en-US" sz="1600" dirty="0" err="1">
                <a:latin typeface="Helvetica" panose="020B0604020202020204" pitchFamily="34" charset="0"/>
                <a:cs typeface="Helvetica" panose="020B0604020202020204" pitchFamily="34" charset="0"/>
              </a:rPr>
              <a:t>Skydweller</a:t>
            </a:r>
            <a:r>
              <a:rPr lang="en-US" sz="1600" dirty="0">
                <a:latin typeface="Helvetica" panose="020B0604020202020204" pitchFamily="34" charset="0"/>
                <a:cs typeface="Helvetica" panose="020B0604020202020204" pitchFamily="34" charset="0"/>
              </a:rPr>
              <a:t> Aero</a:t>
            </a:r>
          </a:p>
        </p:txBody>
      </p:sp>
      <p:pic>
        <p:nvPicPr>
          <p:cNvPr id="9" name="Picture 8" descr="A drone flying in the sky&#10;&#10;AI-generated content may be incorrect.">
            <a:extLst>
              <a:ext uri="{FF2B5EF4-FFF2-40B4-BE49-F238E27FC236}">
                <a16:creationId xmlns:a16="http://schemas.microsoft.com/office/drawing/2014/main" id="{544671C6-2540-DEDB-8E91-9DED0AB5B989}"/>
              </a:ext>
            </a:extLst>
          </p:cNvPr>
          <p:cNvPicPr>
            <a:picLocks noChangeAspect="1"/>
          </p:cNvPicPr>
          <p:nvPr/>
        </p:nvPicPr>
        <p:blipFill>
          <a:blip r:embed="rId4" cstate="print">
            <a:extLst>
              <a:ext uri="{28A0092B-C50C-407E-A947-70E740481C1C}">
                <a14:useLocalDpi xmlns:a14="http://schemas.microsoft.com/office/drawing/2010/main" val="0"/>
              </a:ext>
            </a:extLst>
          </a:blip>
          <a:srcRect l="14371" r="11504"/>
          <a:stretch/>
        </p:blipFill>
        <p:spPr>
          <a:xfrm>
            <a:off x="568866" y="1884514"/>
            <a:ext cx="3789739" cy="1963092"/>
          </a:xfrm>
          <a:prstGeom prst="rect">
            <a:avLst/>
          </a:prstGeom>
        </p:spPr>
      </p:pic>
      <p:sp>
        <p:nvSpPr>
          <p:cNvPr id="10" name="TextBox 9">
            <a:extLst>
              <a:ext uri="{FF2B5EF4-FFF2-40B4-BE49-F238E27FC236}">
                <a16:creationId xmlns:a16="http://schemas.microsoft.com/office/drawing/2014/main" id="{FD5425C4-2414-5B24-3471-FB10AC95043B}"/>
              </a:ext>
            </a:extLst>
          </p:cNvPr>
          <p:cNvSpPr txBox="1"/>
          <p:nvPr/>
        </p:nvSpPr>
        <p:spPr>
          <a:xfrm>
            <a:off x="462472" y="3847606"/>
            <a:ext cx="4002525" cy="584775"/>
          </a:xfrm>
          <a:prstGeom prst="rect">
            <a:avLst/>
          </a:prstGeom>
          <a:noFill/>
        </p:spPr>
        <p:txBody>
          <a:bodyPr wrap="square" rtlCol="0">
            <a:spAutoFit/>
          </a:bodyPr>
          <a:lstStyle/>
          <a:p>
            <a:pPr algn="ctr"/>
            <a:r>
              <a:rPr lang="en-US" sz="1600" dirty="0">
                <a:latin typeface="Helvetica" panose="020B0604020202020204" pitchFamily="34" charset="0"/>
                <a:cs typeface="Helvetica" panose="020B0604020202020204" pitchFamily="34" charset="0"/>
              </a:rPr>
              <a:t>Airbus’s Zephyr High Altitude Platform Station</a:t>
            </a:r>
          </a:p>
        </p:txBody>
      </p:sp>
    </p:spTree>
    <p:extLst>
      <p:ext uri="{BB962C8B-B14F-4D97-AF65-F5344CB8AC3E}">
        <p14:creationId xmlns:p14="http://schemas.microsoft.com/office/powerpoint/2010/main" val="37725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6166-494A-64FE-F93A-4002544D88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CD212-FDD6-1E1D-0687-3D599AB5A54F}"/>
              </a:ext>
            </a:extLst>
          </p:cNvPr>
          <p:cNvSpPr>
            <a:spLocks noGrp="1"/>
          </p:cNvSpPr>
          <p:nvPr>
            <p:ph idx="1"/>
          </p:nvPr>
        </p:nvSpPr>
        <p:spPr>
          <a:xfrm>
            <a:off x="228600" y="1759482"/>
            <a:ext cx="8686800" cy="1613964"/>
          </a:xfrm>
        </p:spPr>
        <p:txBody>
          <a:bodyPr/>
          <a:lstStyle/>
          <a:p>
            <a:pPr marL="0" indent="0" algn="ctr">
              <a:buNone/>
            </a:pPr>
            <a:r>
              <a:rPr lang="en-US" sz="2800" b="1" dirty="0"/>
              <a:t>Where else can solar aircraft be viable?</a:t>
            </a:r>
          </a:p>
        </p:txBody>
      </p:sp>
      <p:sp>
        <p:nvSpPr>
          <p:cNvPr id="4" name="Slide Number Placeholder 3">
            <a:extLst>
              <a:ext uri="{FF2B5EF4-FFF2-40B4-BE49-F238E27FC236}">
                <a16:creationId xmlns:a16="http://schemas.microsoft.com/office/drawing/2014/main" id="{32DA0D27-73E9-9DCE-137B-0D63F51FA9C5}"/>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spTree>
    <p:extLst>
      <p:ext uri="{BB962C8B-B14F-4D97-AF65-F5344CB8AC3E}">
        <p14:creationId xmlns:p14="http://schemas.microsoft.com/office/powerpoint/2010/main" val="6579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BB66-A857-0B72-3385-716BDAFF60B6}"/>
              </a:ext>
            </a:extLst>
          </p:cNvPr>
          <p:cNvSpPr>
            <a:spLocks noGrp="1"/>
          </p:cNvSpPr>
          <p:nvPr>
            <p:ph type="title"/>
          </p:nvPr>
        </p:nvSpPr>
        <p:spPr/>
        <p:txBody>
          <a:bodyPr/>
          <a:lstStyle/>
          <a:p>
            <a:r>
              <a:rPr lang="en-US" sz="2400" dirty="0"/>
              <a:t>Potential Application: Pipeline Inspection</a:t>
            </a:r>
          </a:p>
        </p:txBody>
      </p:sp>
      <p:sp>
        <p:nvSpPr>
          <p:cNvPr id="3" name="Content Placeholder 2">
            <a:extLst>
              <a:ext uri="{FF2B5EF4-FFF2-40B4-BE49-F238E27FC236}">
                <a16:creationId xmlns:a16="http://schemas.microsoft.com/office/drawing/2014/main" id="{A12CF306-15A9-2DC1-DEEA-0535AE780C0F}"/>
              </a:ext>
            </a:extLst>
          </p:cNvPr>
          <p:cNvSpPr>
            <a:spLocks noGrp="1"/>
          </p:cNvSpPr>
          <p:nvPr>
            <p:ph idx="1"/>
          </p:nvPr>
        </p:nvSpPr>
        <p:spPr/>
        <p:txBody>
          <a:bodyPr/>
          <a:lstStyle/>
          <a:p>
            <a:r>
              <a:rPr lang="en-US" sz="1800" dirty="0"/>
              <a:t>The U.S. has over 190,000 miles of oil pipelines and over 2.4 million miles of natural gas pipelines</a:t>
            </a:r>
          </a:p>
          <a:p>
            <a:r>
              <a:rPr lang="en-US" sz="1800" dirty="0"/>
              <a:t>The U.S. Code of Federal Regulations, Title 49 section 195.412, requires operators to conduct inspection of the surface conditions on or adjacent to each pipeline right-of-way, at least 26 times each calendar year, at intervals no larger than 3 weeks</a:t>
            </a:r>
          </a:p>
          <a:p>
            <a:r>
              <a:rPr lang="en-US" sz="1800" dirty="0"/>
              <a:t>Currently, most energy companies use helicopters to conduct these inspections, as aerial inspections are safe and efficient</a:t>
            </a:r>
          </a:p>
        </p:txBody>
      </p:sp>
      <p:sp>
        <p:nvSpPr>
          <p:cNvPr id="4" name="Slide Number Placeholder 3">
            <a:extLst>
              <a:ext uri="{FF2B5EF4-FFF2-40B4-BE49-F238E27FC236}">
                <a16:creationId xmlns:a16="http://schemas.microsoft.com/office/drawing/2014/main" id="{96081B43-51FB-B9E8-433A-6AB51D21DFD1}"/>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a:p>
        </p:txBody>
      </p:sp>
    </p:spTree>
    <p:extLst>
      <p:ext uri="{BB962C8B-B14F-4D97-AF65-F5344CB8AC3E}">
        <p14:creationId xmlns:p14="http://schemas.microsoft.com/office/powerpoint/2010/main" val="271924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0ECF8-EB98-0169-B788-8D0333BC8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59250-61DD-3E64-4B6A-E8CE4E89605A}"/>
              </a:ext>
            </a:extLst>
          </p:cNvPr>
          <p:cNvSpPr>
            <a:spLocks noGrp="1"/>
          </p:cNvSpPr>
          <p:nvPr>
            <p:ph type="title"/>
          </p:nvPr>
        </p:nvSpPr>
        <p:spPr/>
        <p:txBody>
          <a:bodyPr/>
          <a:lstStyle/>
          <a:p>
            <a:r>
              <a:rPr lang="en-US" sz="2400" dirty="0"/>
              <a:t>Potential Application: Pipeline Inspection</a:t>
            </a:r>
          </a:p>
        </p:txBody>
      </p:sp>
      <p:sp>
        <p:nvSpPr>
          <p:cNvPr id="3" name="Content Placeholder 2">
            <a:extLst>
              <a:ext uri="{FF2B5EF4-FFF2-40B4-BE49-F238E27FC236}">
                <a16:creationId xmlns:a16="http://schemas.microsoft.com/office/drawing/2014/main" id="{82612995-2C87-FD99-9F1C-B055F1E6623A}"/>
              </a:ext>
            </a:extLst>
          </p:cNvPr>
          <p:cNvSpPr>
            <a:spLocks noGrp="1"/>
          </p:cNvSpPr>
          <p:nvPr>
            <p:ph idx="1"/>
          </p:nvPr>
        </p:nvSpPr>
        <p:spPr/>
        <p:txBody>
          <a:bodyPr/>
          <a:lstStyle/>
          <a:p>
            <a:r>
              <a:rPr lang="en-US" sz="1800" dirty="0"/>
              <a:t>Viability for solar aircraft to replace helicopters for pipeline inspection: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Leverages the long endurance advantage of solar aircraft, while the weather dependency disadvantage can be avoided by choosing a sunny day.</a:t>
            </a:r>
          </a:p>
        </p:txBody>
      </p:sp>
      <p:sp>
        <p:nvSpPr>
          <p:cNvPr id="4" name="Slide Number Placeholder 3">
            <a:extLst>
              <a:ext uri="{FF2B5EF4-FFF2-40B4-BE49-F238E27FC236}">
                <a16:creationId xmlns:a16="http://schemas.microsoft.com/office/drawing/2014/main" id="{067D5602-6688-88D5-D76F-7B1BA2993D0A}"/>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a:p>
        </p:txBody>
      </p:sp>
      <p:graphicFrame>
        <p:nvGraphicFramePr>
          <p:cNvPr id="5" name="Table 4">
            <a:extLst>
              <a:ext uri="{FF2B5EF4-FFF2-40B4-BE49-F238E27FC236}">
                <a16:creationId xmlns:a16="http://schemas.microsoft.com/office/drawing/2014/main" id="{766D0311-E5C4-22B6-1AD4-912EF02A2C1B}"/>
              </a:ext>
            </a:extLst>
          </p:cNvPr>
          <p:cNvGraphicFramePr>
            <a:graphicFrameLocks noGrp="1"/>
          </p:cNvGraphicFramePr>
          <p:nvPr>
            <p:extLst>
              <p:ext uri="{D42A27DB-BD31-4B8C-83A1-F6EECF244321}">
                <p14:modId xmlns:p14="http://schemas.microsoft.com/office/powerpoint/2010/main" val="407488293"/>
              </p:ext>
            </p:extLst>
          </p:nvPr>
        </p:nvGraphicFramePr>
        <p:xfrm>
          <a:off x="1524000" y="1621790"/>
          <a:ext cx="6096000" cy="1899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62036221"/>
                    </a:ext>
                  </a:extLst>
                </a:gridCol>
                <a:gridCol w="3048000">
                  <a:extLst>
                    <a:ext uri="{9D8B030D-6E8A-4147-A177-3AD203B41FA5}">
                      <a16:colId xmlns:a16="http://schemas.microsoft.com/office/drawing/2014/main" val="1207837666"/>
                    </a:ext>
                  </a:extLst>
                </a:gridCol>
              </a:tblGrid>
              <a:tr h="370840">
                <a:tc>
                  <a:txBody>
                    <a:bodyPr/>
                    <a:lstStyle/>
                    <a:p>
                      <a:pPr algn="ctr"/>
                      <a:r>
                        <a:rPr lang="en-US" sz="1600" dirty="0">
                          <a:solidFill>
                            <a:schemeClr val="tx1"/>
                          </a:solidFill>
                          <a:latin typeface="Helvetica" panose="020B0604020202020204" pitchFamily="34" charset="0"/>
                          <a:cs typeface="Helvetica" panose="020B0604020202020204" pitchFamily="34" charset="0"/>
                        </a:rPr>
                        <a:t>Helicopter</a:t>
                      </a:r>
                    </a:p>
                  </a:txBody>
                  <a:tcPr/>
                </a:tc>
                <a:tc>
                  <a:txBody>
                    <a:bodyPr/>
                    <a:lstStyle/>
                    <a:p>
                      <a:pPr algn="ctr"/>
                      <a:r>
                        <a:rPr lang="en-US" sz="1600" dirty="0">
                          <a:solidFill>
                            <a:schemeClr val="tx1"/>
                          </a:solidFill>
                          <a:latin typeface="Helvetica" panose="020B0604020202020204" pitchFamily="34" charset="0"/>
                          <a:cs typeface="Helvetica" panose="020B0604020202020204" pitchFamily="34" charset="0"/>
                        </a:rPr>
                        <a:t>Solar Plane</a:t>
                      </a:r>
                    </a:p>
                  </a:txBody>
                  <a:tcPr/>
                </a:tc>
                <a:extLst>
                  <a:ext uri="{0D108BD9-81ED-4DB2-BD59-A6C34878D82A}">
                    <a16:rowId xmlns:a16="http://schemas.microsoft.com/office/drawing/2014/main" val="2886321967"/>
                  </a:ext>
                </a:extLst>
              </a:tr>
              <a:tr h="370840">
                <a:tc>
                  <a:txBody>
                    <a:bodyPr/>
                    <a:lstStyle/>
                    <a:p>
                      <a:pPr algn="ctr"/>
                      <a:r>
                        <a:rPr lang="en-US" sz="1600" dirty="0">
                          <a:solidFill>
                            <a:schemeClr val="tx1"/>
                          </a:solidFill>
                          <a:latin typeface="Helvetica" panose="020B0604020202020204" pitchFamily="34" charset="0"/>
                          <a:cs typeface="Helvetica" panose="020B0604020202020204" pitchFamily="34" charset="0"/>
                        </a:rPr>
                        <a:t>High cost (~$150,000/trip)</a:t>
                      </a:r>
                    </a:p>
                  </a:txBody>
                  <a:tcPr/>
                </a:tc>
                <a:tc>
                  <a:txBody>
                    <a:bodyPr/>
                    <a:lstStyle/>
                    <a:p>
                      <a:pPr algn="ctr"/>
                      <a:r>
                        <a:rPr lang="en-US" sz="1600" dirty="0">
                          <a:solidFill>
                            <a:schemeClr val="tx1"/>
                          </a:solidFill>
                          <a:latin typeface="Helvetica" panose="020B0604020202020204" pitchFamily="34" charset="0"/>
                          <a:cs typeface="Helvetica" panose="020B0604020202020204" pitchFamily="34" charset="0"/>
                        </a:rPr>
                        <a:t>Low cost (~$50/hour operating cost)</a:t>
                      </a:r>
                    </a:p>
                  </a:txBody>
                  <a:tcPr/>
                </a:tc>
                <a:extLst>
                  <a:ext uri="{0D108BD9-81ED-4DB2-BD59-A6C34878D82A}">
                    <a16:rowId xmlns:a16="http://schemas.microsoft.com/office/drawing/2014/main" val="2056970023"/>
                  </a:ext>
                </a:extLst>
              </a:tr>
              <a:tr h="370840">
                <a:tc>
                  <a:txBody>
                    <a:bodyPr/>
                    <a:lstStyle/>
                    <a:p>
                      <a:pPr algn="ctr"/>
                      <a:r>
                        <a:rPr lang="en-US" sz="1600" dirty="0">
                          <a:solidFill>
                            <a:schemeClr val="tx1"/>
                          </a:solidFill>
                          <a:latin typeface="Helvetica" panose="020B0604020202020204" pitchFamily="34" charset="0"/>
                          <a:cs typeface="Helvetica" panose="020B0604020202020204" pitchFamily="34" charset="0"/>
                        </a:rPr>
                        <a:t>Manned </a:t>
                      </a:r>
                    </a:p>
                  </a:txBody>
                  <a:tcPr/>
                </a:tc>
                <a:tc>
                  <a:txBody>
                    <a:bodyPr/>
                    <a:lstStyle/>
                    <a:p>
                      <a:pPr algn="ctr"/>
                      <a:r>
                        <a:rPr lang="en-US" sz="1600" dirty="0">
                          <a:solidFill>
                            <a:schemeClr val="tx1"/>
                          </a:solidFill>
                          <a:latin typeface="Helvetica" panose="020B0604020202020204" pitchFamily="34" charset="0"/>
                          <a:cs typeface="Helvetica" panose="020B0604020202020204" pitchFamily="34" charset="0"/>
                        </a:rPr>
                        <a:t>Remotely piloted or autonomous</a:t>
                      </a:r>
                    </a:p>
                  </a:txBody>
                  <a:tcPr/>
                </a:tc>
                <a:extLst>
                  <a:ext uri="{0D108BD9-81ED-4DB2-BD59-A6C34878D82A}">
                    <a16:rowId xmlns:a16="http://schemas.microsoft.com/office/drawing/2014/main" val="202669163"/>
                  </a:ext>
                </a:extLst>
              </a:tr>
              <a:tr h="370840">
                <a:tc>
                  <a:txBody>
                    <a:bodyPr/>
                    <a:lstStyle/>
                    <a:p>
                      <a:pPr algn="ctr"/>
                      <a:r>
                        <a:rPr lang="en-US" sz="1600" dirty="0">
                          <a:solidFill>
                            <a:schemeClr val="tx1"/>
                          </a:solidFill>
                          <a:latin typeface="Helvetica" panose="020B0604020202020204" pitchFamily="34" charset="0"/>
                          <a:cs typeface="Helvetica" panose="020B0604020202020204" pitchFamily="34" charset="0"/>
                        </a:rPr>
                        <a:t>2.5 - 4 hour typical endurance</a:t>
                      </a:r>
                    </a:p>
                  </a:txBody>
                  <a:tcPr/>
                </a:tc>
                <a:tc>
                  <a:txBody>
                    <a:bodyPr/>
                    <a:lstStyle/>
                    <a:p>
                      <a:pPr algn="ctr"/>
                      <a:r>
                        <a:rPr lang="en-US" sz="1600" dirty="0">
                          <a:solidFill>
                            <a:schemeClr val="tx1"/>
                          </a:solidFill>
                          <a:latin typeface="Helvetica" panose="020B0604020202020204" pitchFamily="34" charset="0"/>
                          <a:cs typeface="Helvetica" panose="020B0604020202020204" pitchFamily="34" charset="0"/>
                        </a:rPr>
                        <a:t>Up to months-long endurance</a:t>
                      </a:r>
                    </a:p>
                  </a:txBody>
                  <a:tcPr/>
                </a:tc>
                <a:extLst>
                  <a:ext uri="{0D108BD9-81ED-4DB2-BD59-A6C34878D82A}">
                    <a16:rowId xmlns:a16="http://schemas.microsoft.com/office/drawing/2014/main" val="298045433"/>
                  </a:ext>
                </a:extLst>
              </a:tr>
            </a:tbl>
          </a:graphicData>
        </a:graphic>
      </p:graphicFrame>
    </p:spTree>
    <p:extLst>
      <p:ext uri="{BB962C8B-B14F-4D97-AF65-F5344CB8AC3E}">
        <p14:creationId xmlns:p14="http://schemas.microsoft.com/office/powerpoint/2010/main" val="38611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DF5A-0F0D-F7AE-7BA4-D32A0B3822E9}"/>
              </a:ext>
            </a:extLst>
          </p:cNvPr>
          <p:cNvSpPr>
            <a:spLocks noGrp="1"/>
          </p:cNvSpPr>
          <p:nvPr>
            <p:ph type="title"/>
          </p:nvPr>
        </p:nvSpPr>
        <p:spPr/>
        <p:txBody>
          <a:bodyPr/>
          <a:lstStyle/>
          <a:p>
            <a:r>
              <a:rPr lang="en-US" sz="2400" dirty="0"/>
              <a:t>Potential Application: Antarctic Circle Operations</a:t>
            </a:r>
          </a:p>
        </p:txBody>
      </p:sp>
      <p:sp>
        <p:nvSpPr>
          <p:cNvPr id="3" name="Content Placeholder 2">
            <a:extLst>
              <a:ext uri="{FF2B5EF4-FFF2-40B4-BE49-F238E27FC236}">
                <a16:creationId xmlns:a16="http://schemas.microsoft.com/office/drawing/2014/main" id="{8252B59B-3ABE-15A0-FB9F-26DB5950F5F0}"/>
              </a:ext>
            </a:extLst>
          </p:cNvPr>
          <p:cNvSpPr>
            <a:spLocks noGrp="1"/>
          </p:cNvSpPr>
          <p:nvPr>
            <p:ph idx="1"/>
          </p:nvPr>
        </p:nvSpPr>
        <p:spPr/>
        <p:txBody>
          <a:bodyPr/>
          <a:lstStyle/>
          <a:p>
            <a:r>
              <a:rPr lang="en-US" sz="1800" dirty="0"/>
              <a:t>The Antarctic is home to over 70 research stations, operated by over 40 countries</a:t>
            </a:r>
          </a:p>
          <a:p>
            <a:r>
              <a:rPr lang="en-US" sz="1800" dirty="0"/>
              <a:t>4-5,000 people live in these stations in the summer; 1,000 people in the winter</a:t>
            </a:r>
          </a:p>
        </p:txBody>
      </p:sp>
      <p:sp>
        <p:nvSpPr>
          <p:cNvPr id="4" name="Slide Number Placeholder 3">
            <a:extLst>
              <a:ext uri="{FF2B5EF4-FFF2-40B4-BE49-F238E27FC236}">
                <a16:creationId xmlns:a16="http://schemas.microsoft.com/office/drawing/2014/main" id="{A80F0DE2-5D62-DA32-4DC0-137CA7210FB4}"/>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a:p>
        </p:txBody>
      </p:sp>
      <p:pic>
        <p:nvPicPr>
          <p:cNvPr id="6" name="Picture 5" descr="A map of the arctic&#10;&#10;AI-generated content may be incorrect.">
            <a:extLst>
              <a:ext uri="{FF2B5EF4-FFF2-40B4-BE49-F238E27FC236}">
                <a16:creationId xmlns:a16="http://schemas.microsoft.com/office/drawing/2014/main" id="{73567BDC-8B6E-0AB1-6501-671C08BDD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045" y="2260188"/>
            <a:ext cx="3033909" cy="2298186"/>
          </a:xfrm>
          <a:prstGeom prst="rect">
            <a:avLst/>
          </a:prstGeom>
        </p:spPr>
      </p:pic>
    </p:spTree>
    <p:extLst>
      <p:ext uri="{BB962C8B-B14F-4D97-AF65-F5344CB8AC3E}">
        <p14:creationId xmlns:p14="http://schemas.microsoft.com/office/powerpoint/2010/main" val="286968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3A57-F855-0172-F9AA-8D631DA12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CFE3F-F7CD-A820-59E0-C17B851B70C3}"/>
              </a:ext>
            </a:extLst>
          </p:cNvPr>
          <p:cNvSpPr>
            <a:spLocks noGrp="1"/>
          </p:cNvSpPr>
          <p:nvPr>
            <p:ph type="title"/>
          </p:nvPr>
        </p:nvSpPr>
        <p:spPr/>
        <p:txBody>
          <a:bodyPr/>
          <a:lstStyle/>
          <a:p>
            <a:r>
              <a:rPr lang="en-US" sz="2400" dirty="0"/>
              <a:t>Potential Application: Antarctic Circle Operations</a:t>
            </a:r>
          </a:p>
        </p:txBody>
      </p:sp>
      <p:sp>
        <p:nvSpPr>
          <p:cNvPr id="3" name="Content Placeholder 2">
            <a:extLst>
              <a:ext uri="{FF2B5EF4-FFF2-40B4-BE49-F238E27FC236}">
                <a16:creationId xmlns:a16="http://schemas.microsoft.com/office/drawing/2014/main" id="{F5629F3C-1698-FA99-5D7E-5CEA3DA8D108}"/>
              </a:ext>
            </a:extLst>
          </p:cNvPr>
          <p:cNvSpPr>
            <a:spLocks noGrp="1"/>
          </p:cNvSpPr>
          <p:nvPr>
            <p:ph idx="1"/>
          </p:nvPr>
        </p:nvSpPr>
        <p:spPr/>
        <p:txBody>
          <a:bodyPr/>
          <a:lstStyle/>
          <a:p>
            <a:r>
              <a:rPr lang="en-US" sz="1800" dirty="0"/>
              <a:t>Within the Antarctic Circle in the southern hemisphere’s summertime, the sun remains above the horizon for days to months, known as the “midnight sun” phenomenon</a:t>
            </a:r>
          </a:p>
          <a:p>
            <a:endParaRPr lang="en-US" sz="1800" dirty="0"/>
          </a:p>
        </p:txBody>
      </p:sp>
      <p:sp>
        <p:nvSpPr>
          <p:cNvPr id="4" name="Slide Number Placeholder 3">
            <a:extLst>
              <a:ext uri="{FF2B5EF4-FFF2-40B4-BE49-F238E27FC236}">
                <a16:creationId xmlns:a16="http://schemas.microsoft.com/office/drawing/2014/main" id="{CCF4370C-FE84-C1C3-F4B5-D6E94C68BFFC}"/>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a:p>
        </p:txBody>
      </p:sp>
      <p:pic>
        <p:nvPicPr>
          <p:cNvPr id="7" name="Picture 6">
            <a:extLst>
              <a:ext uri="{FF2B5EF4-FFF2-40B4-BE49-F238E27FC236}">
                <a16:creationId xmlns:a16="http://schemas.microsoft.com/office/drawing/2014/main" id="{8F1C45E7-2A68-E874-D91F-82C1E7B22364}"/>
              </a:ext>
            </a:extLst>
          </p:cNvPr>
          <p:cNvPicPr>
            <a:picLocks noChangeAspect="1"/>
          </p:cNvPicPr>
          <p:nvPr/>
        </p:nvPicPr>
        <p:blipFill>
          <a:blip r:embed="rId2"/>
          <a:stretch>
            <a:fillRect/>
          </a:stretch>
        </p:blipFill>
        <p:spPr>
          <a:xfrm>
            <a:off x="2414516" y="1898439"/>
            <a:ext cx="4314967" cy="2730711"/>
          </a:xfrm>
          <a:prstGeom prst="rect">
            <a:avLst/>
          </a:prstGeom>
        </p:spPr>
      </p:pic>
    </p:spTree>
    <p:extLst>
      <p:ext uri="{BB962C8B-B14F-4D97-AF65-F5344CB8AC3E}">
        <p14:creationId xmlns:p14="http://schemas.microsoft.com/office/powerpoint/2010/main" val="251581799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1E29E-EE55-4BBB-A007-996871FA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cf9e0-88e1-4f3b-adb3-cd048a316fce"/>
    <ds:schemaRef ds:uri="45189c86-d200-4f8e-8ba3-644445031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A414BE1A-A2C4-4862-8AD0-8BDC37D6A979}">
  <ds:schemaRefs>
    <ds:schemaRef ds:uri="45189c86-d200-4f8e-8ba3-644445031606"/>
    <ds:schemaRef ds:uri="http://www.w3.org/XML/1998/namespace"/>
    <ds:schemaRef ds:uri="http://schemas.microsoft.com/office/2006/documentManagement/types"/>
    <ds:schemaRef ds:uri="f68cf9e0-88e1-4f3b-adb3-cd048a316fce"/>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1894</TotalTime>
  <Words>1013</Words>
  <Application>Microsoft Office PowerPoint</Application>
  <PresentationFormat>On-screen Show (16:9)</PresentationFormat>
  <Paragraphs>97</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Helvetica</vt:lpstr>
      <vt:lpstr>Times</vt:lpstr>
      <vt:lpstr>Wingdings</vt:lpstr>
      <vt:lpstr>Blank Presentation</vt:lpstr>
      <vt:lpstr>Without blue banner</vt:lpstr>
      <vt:lpstr>PowerPoint Presentation</vt:lpstr>
      <vt:lpstr>PowerPoint Presentation</vt:lpstr>
      <vt:lpstr>Background: Solar Powered Aircraft</vt:lpstr>
      <vt:lpstr>Background: Solar Powered Aircraft</vt:lpstr>
      <vt:lpstr>PowerPoint Presentation</vt:lpstr>
      <vt:lpstr>Potential Application: Pipeline Inspection</vt:lpstr>
      <vt:lpstr>Potential Application: Pipeline Inspection</vt:lpstr>
      <vt:lpstr>Potential Application: Antarctic Circle Operations</vt:lpstr>
      <vt:lpstr>Potential Application: Antarctic Circle Operations</vt:lpstr>
      <vt:lpstr>Potential Application: Antarctic Circle Operations</vt:lpstr>
      <vt:lpstr>Conclusion and Future Work</vt:lpstr>
      <vt:lpstr>References</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Komatsu, Kai A</cp:lastModifiedBy>
  <cp:revision>81</cp:revision>
  <cp:lastPrinted>2018-09-25T14:02:34Z</cp:lastPrinted>
  <dcterms:modified xsi:type="dcterms:W3CDTF">2025-04-03T02:09:09Z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