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35"/>
  </p:notesMasterIdLst>
  <p:handoutMasterIdLst>
    <p:handoutMasterId r:id="rId36"/>
  </p:handoutMasterIdLst>
  <p:sldIdLst>
    <p:sldId id="404" r:id="rId6"/>
    <p:sldId id="408" r:id="rId7"/>
    <p:sldId id="447" r:id="rId8"/>
    <p:sldId id="417" r:id="rId9"/>
    <p:sldId id="446" r:id="rId10"/>
    <p:sldId id="448" r:id="rId11"/>
    <p:sldId id="449" r:id="rId12"/>
    <p:sldId id="450" r:id="rId13"/>
    <p:sldId id="451" r:id="rId14"/>
    <p:sldId id="478" r:id="rId15"/>
    <p:sldId id="453" r:id="rId16"/>
    <p:sldId id="455" r:id="rId17"/>
    <p:sldId id="456" r:id="rId18"/>
    <p:sldId id="459" r:id="rId19"/>
    <p:sldId id="460" r:id="rId20"/>
    <p:sldId id="461" r:id="rId21"/>
    <p:sldId id="479" r:id="rId22"/>
    <p:sldId id="462" r:id="rId23"/>
    <p:sldId id="463" r:id="rId24"/>
    <p:sldId id="464" r:id="rId25"/>
    <p:sldId id="466" r:id="rId26"/>
    <p:sldId id="467" r:id="rId27"/>
    <p:sldId id="468" r:id="rId28"/>
    <p:sldId id="469" r:id="rId29"/>
    <p:sldId id="471" r:id="rId30"/>
    <p:sldId id="474" r:id="rId31"/>
    <p:sldId id="475" r:id="rId32"/>
    <p:sldId id="438" r:id="rId33"/>
    <p:sldId id="405" r:id="rId34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7FED9-C35A-4CE5-A6BD-9FDB96CC1A70}" v="2" dt="2018-12-13T19:35:47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2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DF29-B05D-6A60-2D4C-1F76AF7A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1EA35-F243-FE01-1EA9-ECD223254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079EF-467B-ED2A-59E7-1B0BEE4DB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A1959-33F1-94E6-7245-9E21B6D24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8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5FC46-42C5-D87F-3346-456B4B08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45414-570C-E0CB-ADD7-B83442CC1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4DF94-046C-1A4B-7CBA-1D596FAD0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947F-B2CE-1CD3-6BD0-BB3D6167C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4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FD002-3386-1B15-35B3-065DFFA19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15FE5-BF19-FB48-460E-74B1945A6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7E3A4-450E-AAE0-086A-7A47E6621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7070C-1D76-1FB1-CE18-A25B7829D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F0AD-543B-80AD-92AC-C8723C9CB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F63BB0-9ECD-E749-7BBA-004F4C3F1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40A43-2431-BF5D-D897-3CC807F37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B770F-3A2D-FAAB-B20C-D11399EC1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218FC-D255-2985-76BE-9155B4804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F4003-9A67-2003-F241-96B670F81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952ED-AB4D-831E-3B81-3C8A13803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EDF83-FCE0-40A9-4DD2-9E8BDC798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139F0-3B6D-DF11-1DD1-DBDC5092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20AE0-07BE-50C6-FEB7-9DFE3A37B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EEC99-B9BC-9102-1BF5-9DA529903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A0229-943A-155F-F01F-C4D67094B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3BEB1-6354-3E72-E467-3BC04967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08F9C-235C-1B00-8883-2400F24D0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235184-2876-1586-55C3-66F3542A3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7B7E2-ABCB-7948-2ACA-FC396C7CF0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76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02A3-6F4A-38D9-67E0-8AD85031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2538C5-1914-A456-0BC8-B3059C02C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8A830-C36F-6EB3-5F5A-B69B971E1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7326B-90E0-D5C3-2647-7ECB01BEF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57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8103-6FA4-D3A4-57A0-38C7DF9E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7F766-8A6A-3868-2098-6C31E59A5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FB747-704C-8F12-0BCC-E5533B39A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B1FF5-A4F9-E1B9-3D75-4307B3B57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70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09224-64B8-CD0C-A72C-0FB404121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51402-CB65-CEF3-B42E-99EE956AE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EB526-8A20-5B04-2C02-EEF238354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8A099-4D88-4DB4-7A1B-504319EE9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0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CBFD-4FC7-5424-90D2-524C40F3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5B133-9EA2-0AD6-0344-3CA7AA782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7A961-EF14-0D1D-1B2F-6A2D8D8BD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836F9-D86A-994C-8C8A-64DF94B20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2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F94A-96EA-DBAC-5A52-54407CCBB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3DF89-49C9-0FE3-F8CF-9B3BFE175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2C2D0-848A-BE77-5BD1-0B236D934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E0EB-6AA2-F7A1-A5A0-C0B6C01D2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4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DC06B-C8C7-6265-4DF7-105D08A7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2A41B-9ABA-5766-6DF8-D519C4103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E5B1AC-C80A-75C6-82D5-60F43A1CB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952FD-8C6A-EA56-345A-95D7E7AEA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2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13AC-7FAA-23AF-FF4A-A7E6FCAA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0B496-C38E-B3BB-AA70-DD73112AB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523CF-2716-9D9D-BCFD-1FB069016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10392-3CFE-ADCA-B0D3-A6E85E33D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2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6CF0A-0458-21F3-6992-06E7F8E55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2774C-EA5C-F1DD-F39B-4BC1E9A91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2B772-60FD-F4DE-9F40-6DA256B50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D2124-7441-DBA8-B70A-2A06F8455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28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28DDD-2950-6CFA-E676-822EAEE60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B4185-15A8-2F01-577D-7E1EA189A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EAE77-7C92-A50C-1B09-E16AD4600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51D9A-0B6E-1F56-3FB2-8E29A2B14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8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30162-49F1-643B-2D75-11ECA815B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47E17F-AB8E-21FB-3ED7-08FD47366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30F92-D7B6-4DC9-637D-50FC40BBC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F44B7-FAA4-19AB-1221-CE0B71558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6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7B9E-6B76-D60F-B35E-2E2AEDF74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EFD28-26D7-9952-5A3A-02CF9E0D4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628E0-9442-6C17-B167-6DC660F47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56C5-E011-8A86-0549-939963D77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6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4D78B-B2A9-9539-FF86-3EDF6C9E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905CF-0625-330F-7DE4-BFA01634F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D3CE6-A735-4A3A-B998-0C1FB1B2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314D-B961-2174-CE31-47A1B3AB06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4ACCD-95B7-434D-3504-2643FAB62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436E7-E827-CCE4-A724-9511EAC7D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CBEFF0-456B-ADEE-5BCA-ACA92D7D0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6AC90-45B5-C3F5-3C78-36E13B027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8A6D1-BE6C-781B-ADB8-F69016B7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96D47-400B-29B6-D969-D0FFEE209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E6134-A466-472D-BCF3-F49EEE523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1402E-3BB0-F2C1-1D8B-38EC45273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627A2-73DA-ACF5-2007-E54BE14D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71BD0-F976-7E01-4711-198169B71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CE6BD-A7A3-A289-27F5-14D21ACDF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1E7EB-BFA9-F29B-74D3-AAD1AEFCB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3FC67-58C1-C9FA-8303-886B4FFF6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D6D18-EBFE-2E45-31E5-26615B1B1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C1A4B-362E-536B-5EE5-C190D14CF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0FE3B-C3E5-7515-DC46-ADD80D9D2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4DAB2-B80C-B268-880B-DA9072B42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C94E0-E3C4-8365-83E1-1D19528D5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A3DEF-DD34-AAC4-D7FA-153B2CC6E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AD304-5023-2DBD-AC66-B4E8AE3D6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74B9-8781-59B3-0FF6-8879D20E9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5675E-6F58-B817-CBAB-5ED478929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C6D61-A94B-A218-BAE7-E6C266F98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0855-DCEC-25D1-D658-6AA377CCC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75F31-6C13-B12D-EC19-C15517F3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38113-DAE2-F2F3-C4A8-86484D9BC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7579B-88A5-9233-BBE1-CC2988010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FFCFE-7C7B-E212-E82C-581FFFF8B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b="1" kern="0" dirty="0">
                <a:solidFill>
                  <a:schemeClr val="bg1"/>
                </a:solidFill>
                <a:latin typeface="+mj-lt"/>
              </a:rPr>
              <a:t>Jared Cain, David Bradford, Patrick Bailey, Reese Massett, Connor Barefoot, Nick Carnes, Michael Cargill 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University of South Carolina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it-IT" altLang="en-US" sz="1600" kern="0" dirty="0">
                <a:solidFill>
                  <a:schemeClr val="bg1"/>
                </a:solidFill>
                <a:latin typeface="+mj-lt"/>
              </a:rPr>
              <a:t>AIAA Region II, 4/3/2025 - 4/4/2025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400" dirty="0">
                <a:solidFill>
                  <a:schemeClr val="bg1"/>
                </a:solidFill>
              </a:rPr>
              <a:t>Copyright © by Jared Cain, David Bradford, Patrick Bailey, Reese Massett, Connor Barefoot, Nick Carnes, Michael Cargill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Overview of Bell X-1 Inspired RC Aircraft: USC's Submission for Design Build Fly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6F940-89EB-34AA-F794-DC19FF69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4503-3B10-667D-AF69-B1B4CD39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First USC DBF team formed since 2017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Consists of 32 undergraduate and graduate students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Aerospace Engineering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Mechanical Engineering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Project Manager oversees three teams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Aerodynamics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Structures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Electrical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30F70-9885-BCC0-8338-660C9DA9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01A7C9-3978-76E9-AD58-31BF104666DE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320683-A35D-994E-D977-ED697EA0DB6C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3256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1C2F2-A2DF-426A-BD2A-39DD413A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037AC-A72E-96AF-0937-2D305CEB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76A49-703F-7726-913F-D3025FE16C44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642AFC-E282-1F01-F9A7-33DB5BB4E5E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Team Organization</a:t>
            </a:r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B3D0DAEE-11B3-D0E9-592C-E6C2EA63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02" y="848126"/>
            <a:ext cx="5352796" cy="3723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53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798E1-2DBC-80CA-E6F4-57CEC38AB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F8D5-6B8A-DEE1-F71F-30391644E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About the Speakers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Overview of 2025 Design Build Fly Competition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Team Organization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b="1" dirty="0"/>
              <a:t>Design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Manufacturing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Closing Remarks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17132-42B3-CD69-6CC4-877F9D83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8002A4-79F7-7156-A282-10415F53257B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96294C-79FB-E88E-2C1C-2C55EBA6339B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06936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3762-DC98-04F4-5CE3-9CEC2762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AD552-D842-9BE5-3DDD-C8A2AE0CD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Configuration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High Wing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Twin Propeller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Taildragger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Construction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Skin-on-Frame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 err="1"/>
              <a:t>Monokote</a:t>
            </a:r>
            <a:r>
              <a:rPr lang="en-US" sz="1800" dirty="0"/>
              <a:t> style skin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CFRP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61346-C25D-E5C2-D51E-8D02B573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B54C5C-41ED-14A4-AD0F-D4B53739E807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E8AFEE-2015-CA15-2337-7837EAABDC93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42350-4E7F-5E00-48F9-3EB747C08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3" y="857250"/>
            <a:ext cx="4981928" cy="347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36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266B-C28A-3179-B38B-9124A7B67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A3042-7ECD-4461-70ED-2EA817ED7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NACA 2416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Higher C</a:t>
            </a:r>
            <a:r>
              <a:rPr lang="en-US" baseline="-25000" dirty="0"/>
              <a:t>L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Favorable stability characteristics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Rectangular Wing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Subsonic speeds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Structure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Thermoset CFRP C spar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Thermoplastic stringers and ribs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8827F-4408-2EBD-100B-77E4D93C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4C24F0-0379-5C18-958D-6D496434B1C9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0D2F29-2C1E-D23C-3672-281800000002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1837D-4989-5238-E0AE-D7C9B0DA1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43" y="2225843"/>
            <a:ext cx="5643110" cy="1361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82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15A5-4BC8-4ECC-1561-4437AD491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9E46-C0AE-5899-DEEB-394B399C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857250"/>
            <a:ext cx="4671812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Conventional tail configuration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Similar construction to wing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3D printed leading 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ED5EA-DE95-C9E8-DEB4-CC83334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A2C70E-1C32-9EB9-951F-7B9F273AFAA0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0E963C-9929-DFBF-08CD-5D479DC6A8F3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4CCFE-7EF8-45C6-8185-77EB684CA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11" y="1095661"/>
            <a:ext cx="3830982" cy="3123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85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3756D-7CC5-486E-E7A3-3F85628FE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45B8D-BAFD-6FCB-86E0-6B15F16DF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7067282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Simple rectangular cross section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Tapers towards tail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Sized to house electronics and payload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Hinged Nosecone allows access to interior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Hardpoints incorporated for pylon payloads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Construction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 Channel spine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CFRP bulkheads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53D17-C475-DD0F-4B83-EEEDF1F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6AB3C-34A7-5073-5C3A-EFA0875D3A2E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9F10C3-C7E5-6DF3-FFAC-6DE94327AE24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Fuselage</a:t>
            </a:r>
          </a:p>
        </p:txBody>
      </p:sp>
    </p:spTree>
    <p:extLst>
      <p:ext uri="{BB962C8B-B14F-4D97-AF65-F5344CB8AC3E}">
        <p14:creationId xmlns:p14="http://schemas.microsoft.com/office/powerpoint/2010/main" val="122524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DE502-AAA3-5E47-FADC-FD47CD8A0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3D311-4835-597A-2B2F-EB6A8B5C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32FD8A-8316-D3A7-9EE1-9320F7EAF5CF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9E2141-FDC2-B24E-E473-802C5BD371A7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Fuselage</a:t>
            </a:r>
          </a:p>
        </p:txBody>
      </p:sp>
      <p:pic>
        <p:nvPicPr>
          <p:cNvPr id="8" name="Picture 7" descr="A long metal object with a long metal object&#10;&#10;AI-generated content may be incorrect.">
            <a:extLst>
              <a:ext uri="{FF2B5EF4-FFF2-40B4-BE49-F238E27FC236}">
                <a16:creationId xmlns:a16="http://schemas.microsoft.com/office/drawing/2014/main" id="{A00BF398-3802-E982-1FD9-5A5BD3092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5" y="1101680"/>
            <a:ext cx="4481849" cy="347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91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D7467-7F8E-50C4-17B3-EC79D8A4C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27D-5C65-7B07-2A58-5E6E4FE9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Propulsion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2 Power 60 Brushless motors 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22.2V 1800mAh LiPo Battery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80-Amp Brushless Smart ESC 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12x8 propellers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Flight Control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DX6 G3 Transmitter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AR637T DSMX Receiver 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Spektrum S6020 Servos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CF359-DC54-4622-38B7-0D8041B0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3B82E-5113-F78D-1DF7-D202D6CDA006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A60BA7-AE99-9825-5D48-929D1E02626D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Electrical System</a:t>
            </a:r>
          </a:p>
        </p:txBody>
      </p:sp>
      <p:pic>
        <p:nvPicPr>
          <p:cNvPr id="5" name="Picture 4" descr="A diagram of a plane&#10;&#10;AI-generated content may be incorrect.">
            <a:extLst>
              <a:ext uri="{FF2B5EF4-FFF2-40B4-BE49-F238E27FC236}">
                <a16:creationId xmlns:a16="http://schemas.microsoft.com/office/drawing/2014/main" id="{17C6D0DB-DD4A-1CA7-7D23-F3FF80654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43" y="1005006"/>
            <a:ext cx="3403243" cy="34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B73C3-E0DB-B3D9-56B6-1CBA944B5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22B2E-1884-A248-4CC1-FAE6E0A72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Composite paper airplane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Electrical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Circuit for strobe light control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Pull tab actuated via glider deployment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3627C-9399-BDB3-F46E-150643D8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28631-3083-67A1-CA01-C269132E09BB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6E560-AA7C-F36E-C829-4B8D50582F59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Glider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0EEE9-1CD5-BF73-05C2-94342A298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63" y="1109654"/>
            <a:ext cx="3844343" cy="2924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99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0A09-C037-25C8-CD08-0148E446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CAA5-8007-7829-EAB5-2BFB628D8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About the Speakers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Overview of 2025 Design Build Fly Competition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Team Organization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Design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Manufacturing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Closing Remarks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0C0A5-99E8-A22F-E118-314035AF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A611EF-F879-A40C-BB1C-6120DA84EE81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4C3CF-73DC-ABE3-F13C-2EA480B07B32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82935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9AC2-C1DA-BFD5-2425-5584EC07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F307-29F4-8140-36B1-1CCB6AD3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About the Speakers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Overview of 2025 Design Build Fly Competition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Team Organization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Design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b="1" dirty="0"/>
              <a:t>Manufacturing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Closing Remarks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BEC7B-D51E-AE8A-4828-976B6A7B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453BBA-D98E-1782-FF19-70718BDC1DF6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72FDA8-AA76-62A9-6B2D-CD18BA7EDEBD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1295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50FCD-AD4C-ACEC-946E-FC77F519B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2F59-AD31-3EE7-4E0C-8B19F9803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Composites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Aircraft Structure</a:t>
            </a:r>
          </a:p>
          <a:p>
            <a:pPr lvl="2">
              <a:spcBef>
                <a:spcPts val="900"/>
              </a:spcBef>
              <a:buClr>
                <a:srgbClr val="00529B"/>
              </a:buClr>
            </a:pPr>
            <a:r>
              <a:rPr lang="en-US" sz="1500" dirty="0"/>
              <a:t>Toray TC1225 UD Tape</a:t>
            </a:r>
          </a:p>
          <a:p>
            <a:pPr lvl="2">
              <a:spcBef>
                <a:spcPts val="900"/>
              </a:spcBef>
              <a:buClr>
                <a:srgbClr val="00529B"/>
              </a:buClr>
            </a:pPr>
            <a:r>
              <a:rPr lang="en-US" sz="1500" dirty="0" err="1"/>
              <a:t>Fibreglast</a:t>
            </a:r>
            <a:r>
              <a:rPr lang="en-US" sz="1500" dirty="0"/>
              <a:t> 2120 Thermoset CFRP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Polymers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Aircraft Components</a:t>
            </a:r>
          </a:p>
          <a:p>
            <a:pPr lvl="2">
              <a:spcBef>
                <a:spcPts val="900"/>
              </a:spcBef>
              <a:buClr>
                <a:srgbClr val="00529B"/>
              </a:buClr>
            </a:pPr>
            <a:r>
              <a:rPr lang="en-US" sz="1500" dirty="0"/>
              <a:t>PLA</a:t>
            </a:r>
          </a:p>
          <a:p>
            <a:pPr lvl="2">
              <a:spcBef>
                <a:spcPts val="900"/>
              </a:spcBef>
              <a:buClr>
                <a:srgbClr val="00529B"/>
              </a:buClr>
            </a:pPr>
            <a:r>
              <a:rPr lang="en-US" sz="1500" dirty="0" err="1"/>
              <a:t>Monokote</a:t>
            </a:r>
            <a:r>
              <a:rPr lang="en-US" sz="1500" dirty="0"/>
              <a:t> style film</a:t>
            </a:r>
          </a:p>
          <a:p>
            <a:pPr lvl="2">
              <a:spcBef>
                <a:spcPts val="900"/>
              </a:spcBef>
              <a:buClr>
                <a:srgbClr val="00529B"/>
              </a:buClr>
            </a:pPr>
            <a:endParaRPr lang="en-US" sz="1500" dirty="0"/>
          </a:p>
          <a:p>
            <a:pPr>
              <a:spcBef>
                <a:spcPts val="900"/>
              </a:spcBef>
              <a:buClr>
                <a:srgbClr val="00529B"/>
              </a:buCl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302A4-7088-AAB3-6ABB-70377F79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04AE13-E939-6838-3C75-C983415F5A39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8EDB18-FB63-C40C-3E24-277D30BFB63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Material Selection</a:t>
            </a:r>
          </a:p>
        </p:txBody>
      </p:sp>
    </p:spTree>
    <p:extLst>
      <p:ext uri="{BB962C8B-B14F-4D97-AF65-F5344CB8AC3E}">
        <p14:creationId xmlns:p14="http://schemas.microsoft.com/office/powerpoint/2010/main" val="327077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553D4-E411-A6A1-B4E6-21820172E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4FEEB-D10E-5E75-E634-8717157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2400" dirty="0"/>
              <a:t>Thermoplastic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AFP layup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8ply and 16ply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Quasi-isotropic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Thermoset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Hand layup on PVC tool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4ply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0/90 weave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2950D-FE1C-6DA0-B8F4-36D17645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A5C32A-E007-D52F-A4B0-6249B977801A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2C72FA-1B58-DDC4-28F3-FB67B7B3F0BD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Composite Layup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9BFBC-6419-98FC-F33E-EFFFB0CA4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5290"/>
          <a:stretch/>
        </p:blipFill>
        <p:spPr bwMode="auto">
          <a:xfrm>
            <a:off x="3944097" y="966584"/>
            <a:ext cx="2481534" cy="236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oup of people standing next to a table&#10;&#10;AI-generated content may be incorrect.">
            <a:extLst>
              <a:ext uri="{FF2B5EF4-FFF2-40B4-BE49-F238E27FC236}">
                <a16:creationId xmlns:a16="http://schemas.microsoft.com/office/drawing/2014/main" id="{35108555-E41C-24A7-85C0-561286933A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 b="18583"/>
          <a:stretch/>
        </p:blipFill>
        <p:spPr bwMode="auto">
          <a:xfrm>
            <a:off x="6573738" y="2148759"/>
            <a:ext cx="2440269" cy="236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6653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A37EE-DE08-6765-B420-26E1E78DF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32D0-1B69-BB50-2066-2CEC0F7A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352504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dirty="0"/>
              <a:t>AFP panels undergo autoclave consolidation 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enhance mechanical properties 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establish final material thickness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5420B-194E-49B7-3365-85B8C110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493118-19A1-70D0-C88A-735A0F482BC4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5A7802-CC88-D765-C8C8-AE119C65913D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Autoclave Consolidation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8DFA4-6813-6192-7EE0-B7B6D5AAC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b="9297"/>
          <a:stretch/>
        </p:blipFill>
        <p:spPr bwMode="auto">
          <a:xfrm>
            <a:off x="5718219" y="1568594"/>
            <a:ext cx="2495282" cy="2611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2153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06566-3152-7E37-A90C-80905E9D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E872-89EF-4874-FDCF-18C899F8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42975"/>
            <a:ext cx="5103254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dirty="0"/>
              <a:t>Structural components are cut from panel using abrasive water jet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Easily process CFRP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Slight delamination upon piercing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186C8-D204-1386-48AB-4334A439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EAAEE4-EDAF-FDCE-0014-9C91DF78CB6C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D65AA8-373F-C5E3-84F1-6F491B47000E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Water Jet Processing</a:t>
            </a:r>
          </a:p>
        </p:txBody>
      </p:sp>
      <p:pic>
        <p:nvPicPr>
          <p:cNvPr id="5" name="Picture 4" descr="A black and white object with various objects on it&#10;&#10;AI-generated content may be incorrect.">
            <a:extLst>
              <a:ext uri="{FF2B5EF4-FFF2-40B4-BE49-F238E27FC236}">
                <a16:creationId xmlns:a16="http://schemas.microsoft.com/office/drawing/2014/main" id="{624B56FD-1E0C-53A7-6E3A-F1267C467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r="24787"/>
          <a:stretch/>
        </p:blipFill>
        <p:spPr bwMode="auto">
          <a:xfrm rot="16200000">
            <a:off x="5564147" y="600947"/>
            <a:ext cx="2146219" cy="4701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943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82393-6C1D-92F5-6616-B69B3D1C1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029C-3646-8873-AFB3-48F5937C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Aircraft is undergoing final assembly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Thickened 2120 resin system used as structural adhesive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Electronics to be integrated at this stage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6143B-9464-4B9D-ACDC-FF55847F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1DBB19-EAA3-F13A-E3DF-A93DB0BBE00C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B945D6-E61F-8D41-AFEC-D32BAC49FF77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3823441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6169F-93ED-5944-F863-5EA76F85E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EB44-7851-E4DC-551C-3035B61E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About the Speakers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Overview of 2025 Design Build Fly Competition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Team Organization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Design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Manufacturing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b="1" dirty="0"/>
              <a:t>Closing Remarks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CC8AF-8771-1326-ED98-F54B7E92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BE173-A51A-6CEE-7FCA-BE708022D4A2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248056-741C-DABA-1275-E37995F03A35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077313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FBBC3-D178-82CB-ACFA-B6FB1193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E9A2-022B-25C8-EB89-74A26BA2B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53" y="8572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Excited to return to DBF next week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Incredibly popular with members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Take lessons learned this year into following competitions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Will be returning in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F4CBB-0C7F-6365-B467-E14268DA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6A8ACF-1D36-28F0-4963-62CB1F64F5A8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1D9EB8-6209-3C36-D838-24E245579DE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8186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797F-F543-5790-34BC-F0124980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DF29-5511-6A88-D346-BE56B783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381" y="2078355"/>
            <a:ext cx="6621236" cy="98679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sz="66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8DD37-19BC-F032-3B7D-EDDC1831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6F449D-A53E-E7A0-5FA9-A5817831A80C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95374-BDAF-BAC8-33C0-34F5677CAADD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49231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3014-4E32-AE2B-3EAB-D9794573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ADE1-EB91-7509-1875-25D81085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b="1" dirty="0"/>
              <a:t>About the Speakers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Overview of 2025 Design Build Fly Competition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Team Organization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Design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Manufacturing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Closing Remarks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8B03F-6293-F178-1E8F-97CBFA2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E88254-58A2-FFEC-0EC8-0FE90E996BCF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1CF485-FDB4-9670-E768-E67320DEB520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27450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C4DE-B5C1-2CA4-98EE-2121C96FF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36C2-ACEB-F6BE-DD8C-C595CA58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5916"/>
            <a:ext cx="5277119" cy="3203118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Michael Cargill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Undergraduate Research Assistant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University of South Carolina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B.S. Aerospace Engineering (Junior)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Midlands Technical College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A.A.S. Machine Tool Technology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USC AIAA Chair (2024 – 2026)</a:t>
            </a:r>
          </a:p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81173-4FA6-0EC0-35B3-2B6952CD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7EF0B8-75F8-5B80-BAFF-D1B7B3FEDBD0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B909CC-1D2C-B3F3-5773-60F8E42BD3B4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About the Speaker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7F125-E00C-992C-1F4E-655CAB4A240D}"/>
              </a:ext>
            </a:extLst>
          </p:cNvPr>
          <p:cNvSpPr/>
          <p:nvPr/>
        </p:nvSpPr>
        <p:spPr bwMode="auto">
          <a:xfrm>
            <a:off x="6219323" y="3711911"/>
            <a:ext cx="2211071" cy="434182"/>
          </a:xfrm>
          <a:prstGeom prst="rect">
            <a:avLst/>
          </a:prstGeom>
          <a:solidFill>
            <a:srgbClr val="7300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Michael Cargill, A.A.S.</a:t>
            </a:r>
          </a:p>
        </p:txBody>
      </p:sp>
      <p:pic>
        <p:nvPicPr>
          <p:cNvPr id="10" name="Picture 9" descr="A person wearing glasses and a blue suit&#10;&#10;AI-generated content may be incorrect.">
            <a:extLst>
              <a:ext uri="{FF2B5EF4-FFF2-40B4-BE49-F238E27FC236}">
                <a16:creationId xmlns:a16="http://schemas.microsoft.com/office/drawing/2014/main" id="{B3FC548D-37E5-61A8-E013-AB0C2A465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6" t="10104" b="8102"/>
          <a:stretch/>
        </p:blipFill>
        <p:spPr>
          <a:xfrm rot="5400000">
            <a:off x="6040403" y="1321920"/>
            <a:ext cx="2568910" cy="22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DB9C-774B-9BAF-DA37-873408A7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261B-5229-FB2C-480B-E0BB0EA72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Patrick Bailey</a:t>
            </a:r>
          </a:p>
          <a:p>
            <a:r>
              <a:rPr lang="en-US" dirty="0"/>
              <a:t>Graduate Research Assistant</a:t>
            </a:r>
          </a:p>
          <a:p>
            <a:r>
              <a:rPr lang="en-US" dirty="0"/>
              <a:t>University of South Carolina</a:t>
            </a:r>
          </a:p>
          <a:p>
            <a:pPr lvl="1"/>
            <a:r>
              <a:rPr lang="en-US" dirty="0"/>
              <a:t>B.S. Aerospace Engineering (2023)</a:t>
            </a:r>
          </a:p>
          <a:p>
            <a:pPr lvl="1"/>
            <a:r>
              <a:rPr lang="en-US" dirty="0"/>
              <a:t>M.S. Mechanical Engineering (2025)</a:t>
            </a:r>
          </a:p>
          <a:p>
            <a:r>
              <a:rPr lang="en-US" dirty="0"/>
              <a:t>AIAA Graduate Advisor (2024 – 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3AD74-B7B6-232E-98D5-240B4AA6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6" descr="Profile photo of Patrick Bailey">
            <a:extLst>
              <a:ext uri="{FF2B5EF4-FFF2-40B4-BE49-F238E27FC236}">
                <a16:creationId xmlns:a16="http://schemas.microsoft.com/office/drawing/2014/main" id="{2307A24B-E978-E56B-C927-684E44637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" r="48" b="15928"/>
          <a:stretch/>
        </p:blipFill>
        <p:spPr bwMode="auto">
          <a:xfrm>
            <a:off x="6122530" y="1123950"/>
            <a:ext cx="2790584" cy="23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7524F4-921E-6ED9-1886-B6DA96C55E89}"/>
              </a:ext>
            </a:extLst>
          </p:cNvPr>
          <p:cNvSpPr/>
          <p:nvPr/>
        </p:nvSpPr>
        <p:spPr bwMode="auto">
          <a:xfrm>
            <a:off x="6117958" y="3470030"/>
            <a:ext cx="2790584" cy="434182"/>
          </a:xfrm>
          <a:prstGeom prst="rect">
            <a:avLst/>
          </a:prstGeom>
          <a:solidFill>
            <a:srgbClr val="7300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Patrick Bailey, B.S.</a:t>
            </a:r>
          </a:p>
        </p:txBody>
      </p:sp>
    </p:spTree>
    <p:extLst>
      <p:ext uri="{BB962C8B-B14F-4D97-AF65-F5344CB8AC3E}">
        <p14:creationId xmlns:p14="http://schemas.microsoft.com/office/powerpoint/2010/main" val="254660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530A-141F-E24B-FD10-0BF6B5FD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1E298-610D-392F-1C94-D917B0742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About the Speakers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b="1" dirty="0"/>
              <a:t>Overview of 2025 Design Build Fly Competition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Team Organization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Design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Manufacturing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Closing Remarks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6FB49-8133-A97D-3A59-80D497FB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EB860-B2A7-88FB-F952-E30390B8F44E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8FE890-51B6-EF51-95AC-0C48B5AC8C95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05299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DD29-67CD-B9E4-E4C7-DF0F721A5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F2997-60CE-4053-A4D9-01E24474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565060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Tribute to X-1 Bell supersonic aircraft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Teams are tasked with designing a “bomber” style aircraft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2 pylon payloads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1 internal payload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Deployable glider representative of the X-1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Three missions at different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84D95-BEF9-F432-153F-E766D694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2A1DE8-0F81-87FC-8478-78E223428038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2E40A7-37C5-726E-7F07-54FC50DD27F5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Overview of 2025 Design Build Fly Competition</a:t>
            </a:r>
          </a:p>
        </p:txBody>
      </p:sp>
    </p:spTree>
    <p:extLst>
      <p:ext uri="{BB962C8B-B14F-4D97-AF65-F5344CB8AC3E}">
        <p14:creationId xmlns:p14="http://schemas.microsoft.com/office/powerpoint/2010/main" val="120408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F1848-65A8-A7D4-51DF-C72C13F6C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2F2F-158B-9DCC-FCFB-78399AE2A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6320307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First time competing in almost a decade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USC has never completed a mission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Initiative to increase member engagement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dirty="0"/>
              <a:t>Integrated into curriculum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Aircraft Design</a:t>
            </a:r>
          </a:p>
          <a:p>
            <a:pPr lvl="1"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Senior Design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6D188-63EE-3940-FB96-909C8CDB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FA66CA-1F16-172F-97EF-E6B1BF757A5A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9CD8A-5A4A-B6C6-A386-B1FAE0E6179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USC at Design Build Fly</a:t>
            </a:r>
          </a:p>
        </p:txBody>
      </p:sp>
    </p:spTree>
    <p:extLst>
      <p:ext uri="{BB962C8B-B14F-4D97-AF65-F5344CB8AC3E}">
        <p14:creationId xmlns:p14="http://schemas.microsoft.com/office/powerpoint/2010/main" val="123996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AABB-5D33-6421-D04B-C03BCC008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2CFA-9F94-6B6C-A22F-A64B9771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About the Speakers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Overview of 2025 Design Build Fly Competition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b="1" dirty="0"/>
              <a:t>Team Organization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Design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Manufacturing</a:t>
            </a:r>
          </a:p>
          <a:p>
            <a:pPr>
              <a:spcBef>
                <a:spcPts val="900"/>
              </a:spcBef>
              <a:buClr>
                <a:srgbClr val="00529B"/>
              </a:buClr>
            </a:pPr>
            <a:r>
              <a:rPr lang="en-US" sz="1800" dirty="0"/>
              <a:t>Closing Remarks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D6AE4-3C9E-1BE4-2450-CFCDFDA0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EAF154-5729-7CF2-024C-93D3057603A1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522827-AD5E-9C51-8EF4-D4897E165BD1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3936515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CFA4D1A-00BC-4F46-AA03-FF605C51B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62d0c-5ba1-488e-9617-42eb96731c2f"/>
    <ds:schemaRef ds:uri="8840c030-5dde-41b3-9ddd-06e8e0ef5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735</Words>
  <Application>Microsoft Office PowerPoint</Application>
  <PresentationFormat>On-screen Show (16:9)</PresentationFormat>
  <Paragraphs>235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Helvetica</vt:lpstr>
      <vt:lpstr>Times</vt:lpstr>
      <vt:lpstr>Wingdings</vt:lpstr>
      <vt:lpstr>Blank Presentation</vt:lpstr>
      <vt:lpstr>Without blue banner</vt:lpstr>
      <vt:lpstr>PowerPoint Presentation</vt:lpstr>
      <vt:lpstr>PowerPoint Presentation</vt:lpstr>
      <vt:lpstr>PowerPoint Presentation</vt:lpstr>
      <vt:lpstr>PowerPoint Presentation</vt:lpstr>
      <vt:lpstr>About the Speaker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Cargill, Michael</cp:lastModifiedBy>
  <cp:revision>9</cp:revision>
  <cp:lastPrinted>2018-09-25T14:02:34Z</cp:lastPrinted>
  <dcterms:modified xsi:type="dcterms:W3CDTF">2025-04-03T03:00:52Z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