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4837" r:id="rId5"/>
  </p:sldMasterIdLst>
  <p:notesMasterIdLst>
    <p:notesMasterId r:id="rId39"/>
  </p:notesMasterIdLst>
  <p:handoutMasterIdLst>
    <p:handoutMasterId r:id="rId40"/>
  </p:handoutMasterIdLst>
  <p:sldIdLst>
    <p:sldId id="404" r:id="rId6"/>
    <p:sldId id="408" r:id="rId7"/>
    <p:sldId id="409" r:id="rId8"/>
    <p:sldId id="407" r:id="rId9"/>
    <p:sldId id="417" r:id="rId10"/>
    <p:sldId id="418" r:id="rId11"/>
    <p:sldId id="420" r:id="rId12"/>
    <p:sldId id="410" r:id="rId13"/>
    <p:sldId id="439" r:id="rId14"/>
    <p:sldId id="421" r:id="rId15"/>
    <p:sldId id="422" r:id="rId16"/>
    <p:sldId id="423" r:id="rId17"/>
    <p:sldId id="411" r:id="rId18"/>
    <p:sldId id="440" r:id="rId19"/>
    <p:sldId id="424" r:id="rId20"/>
    <p:sldId id="425" r:id="rId21"/>
    <p:sldId id="426" r:id="rId22"/>
    <p:sldId id="412" r:id="rId23"/>
    <p:sldId id="441" r:id="rId24"/>
    <p:sldId id="427" r:id="rId25"/>
    <p:sldId id="428" r:id="rId26"/>
    <p:sldId id="413" r:id="rId27"/>
    <p:sldId id="442" r:id="rId28"/>
    <p:sldId id="429" r:id="rId29"/>
    <p:sldId id="430" r:id="rId30"/>
    <p:sldId id="414" r:id="rId31"/>
    <p:sldId id="443" r:id="rId32"/>
    <p:sldId id="432" r:id="rId33"/>
    <p:sldId id="433" r:id="rId34"/>
    <p:sldId id="416" r:id="rId35"/>
    <p:sldId id="437" r:id="rId36"/>
    <p:sldId id="438" r:id="rId37"/>
    <p:sldId id="405" r:id="rId38"/>
  </p:sldIdLst>
  <p:sldSz cx="9144000" cy="5143500" type="screen16x9"/>
  <p:notesSz cx="6858000" cy="9296400"/>
  <p:defaultTex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000A"/>
    <a:srgbClr val="FF0000"/>
    <a:srgbClr val="1B3D6C"/>
    <a:srgbClr val="C2D9FA"/>
    <a:srgbClr val="0B3A7F"/>
    <a:srgbClr val="E98B01"/>
    <a:srgbClr val="1380DC"/>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19" d="100"/>
          <a:sy n="119" d="100"/>
        </p:scale>
        <p:origin x="403"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563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9301CC6A-B4E8-405F-AE79-859651258FE4}" type="slidenum">
              <a:rPr lang="en-US"/>
              <a:pPr>
                <a:defRPr/>
              </a:pPr>
              <a:t>‹#›</a:t>
            </a:fld>
            <a:endParaRPr lang="en-US"/>
          </a:p>
        </p:txBody>
      </p:sp>
    </p:spTree>
    <p:extLst>
      <p:ext uri="{BB962C8B-B14F-4D97-AF65-F5344CB8AC3E}">
        <p14:creationId xmlns:p14="http://schemas.microsoft.com/office/powerpoint/2010/main" val="81862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47" name="Rectangle 3"/>
          <p:cNvSpPr>
            <a:spLocks noGrp="1" noChangeArrowheads="1"/>
          </p:cNvSpPr>
          <p:nvPr>
            <p:ph type="dt"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B7B05DEF-6DE7-4BF9-8DBB-FF904A788E50}" type="slidenum">
              <a:rPr lang="en-US"/>
              <a:pPr>
                <a:defRPr/>
              </a:pPr>
              <a:t>‹#›</a:t>
            </a:fld>
            <a:endParaRPr lang="en-US"/>
          </a:p>
        </p:txBody>
      </p:sp>
    </p:spTree>
    <p:extLst>
      <p:ext uri="{BB962C8B-B14F-4D97-AF65-F5344CB8AC3E}">
        <p14:creationId xmlns:p14="http://schemas.microsoft.com/office/powerpoint/2010/main" val="382358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429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858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287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71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8DF29-B05D-6A60-2D4C-1F76AF7AD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1EA35-F243-FE01-1EA9-ECD223254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079EF-467B-ED2A-59E7-1B0BEE4DBE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EA1959-33F1-94E6-7245-9E21B6D2439B}"/>
              </a:ext>
            </a:extLst>
          </p:cNvPr>
          <p:cNvSpPr>
            <a:spLocks noGrp="1"/>
          </p:cNvSpPr>
          <p:nvPr>
            <p:ph type="sldNum" sz="quarter" idx="10"/>
          </p:nvPr>
        </p:nvSpPr>
        <p:spPr/>
        <p:txBody>
          <a:bodyPr/>
          <a:lstStyle/>
          <a:p>
            <a:pPr>
              <a:defRPr/>
            </a:pPr>
            <a:fld id="{B7B05DEF-6DE7-4BF9-8DBB-FF904A788E50}" type="slidenum">
              <a:rPr lang="en-US" smtClean="0"/>
              <a:pPr>
                <a:defRPr/>
              </a:pPr>
              <a:t>2</a:t>
            </a:fld>
            <a:endParaRPr lang="en-US"/>
          </a:p>
        </p:txBody>
      </p:sp>
    </p:spTree>
    <p:extLst>
      <p:ext uri="{BB962C8B-B14F-4D97-AF65-F5344CB8AC3E}">
        <p14:creationId xmlns:p14="http://schemas.microsoft.com/office/powerpoint/2010/main" val="412122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35409-2899-9675-856F-C425C5140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13142-CEC2-1691-FDAA-DFD3B68D1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97701-2463-98E3-E0F7-4707423027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EA8F4F-2F99-ADB7-EDE6-45C5683B01BB}"/>
              </a:ext>
            </a:extLst>
          </p:cNvPr>
          <p:cNvSpPr>
            <a:spLocks noGrp="1"/>
          </p:cNvSpPr>
          <p:nvPr>
            <p:ph type="sldNum" sz="quarter" idx="10"/>
          </p:nvPr>
        </p:nvSpPr>
        <p:spPr/>
        <p:txBody>
          <a:bodyPr/>
          <a:lstStyle/>
          <a:p>
            <a:pPr>
              <a:defRPr/>
            </a:pPr>
            <a:fld id="{B7B05DEF-6DE7-4BF9-8DBB-FF904A788E50}" type="slidenum">
              <a:rPr lang="en-US" smtClean="0"/>
              <a:pPr>
                <a:defRPr/>
              </a:pPr>
              <a:t>11</a:t>
            </a:fld>
            <a:endParaRPr lang="en-US"/>
          </a:p>
        </p:txBody>
      </p:sp>
    </p:spTree>
    <p:extLst>
      <p:ext uri="{BB962C8B-B14F-4D97-AF65-F5344CB8AC3E}">
        <p14:creationId xmlns:p14="http://schemas.microsoft.com/office/powerpoint/2010/main" val="2288973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7F05-B7DA-A445-2B1C-E95675E57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BC621-3AA8-9543-BCA1-21BE9A134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ECAF4-F9FD-708B-9E32-9C54A2EAB5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EFA54B-4A2A-0652-821A-4110CD65E773}"/>
              </a:ext>
            </a:extLst>
          </p:cNvPr>
          <p:cNvSpPr>
            <a:spLocks noGrp="1"/>
          </p:cNvSpPr>
          <p:nvPr>
            <p:ph type="sldNum" sz="quarter" idx="10"/>
          </p:nvPr>
        </p:nvSpPr>
        <p:spPr/>
        <p:txBody>
          <a:bodyPr/>
          <a:lstStyle/>
          <a:p>
            <a:pPr>
              <a:defRPr/>
            </a:pPr>
            <a:fld id="{B7B05DEF-6DE7-4BF9-8DBB-FF904A788E50}" type="slidenum">
              <a:rPr lang="en-US" smtClean="0"/>
              <a:pPr>
                <a:defRPr/>
              </a:pPr>
              <a:t>12</a:t>
            </a:fld>
            <a:endParaRPr lang="en-US"/>
          </a:p>
        </p:txBody>
      </p:sp>
    </p:spTree>
    <p:extLst>
      <p:ext uri="{BB962C8B-B14F-4D97-AF65-F5344CB8AC3E}">
        <p14:creationId xmlns:p14="http://schemas.microsoft.com/office/powerpoint/2010/main" val="822409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1107A-A071-87F9-D5A2-18B260852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58A21-561D-8270-D4FB-5444B2AEF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05F768-992B-FEDC-3160-0686C12DC3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4E4422-882B-3C60-F6D0-F6AE62289B3F}"/>
              </a:ext>
            </a:extLst>
          </p:cNvPr>
          <p:cNvSpPr>
            <a:spLocks noGrp="1"/>
          </p:cNvSpPr>
          <p:nvPr>
            <p:ph type="sldNum" sz="quarter" idx="10"/>
          </p:nvPr>
        </p:nvSpPr>
        <p:spPr/>
        <p:txBody>
          <a:bodyPr/>
          <a:lstStyle/>
          <a:p>
            <a:pPr>
              <a:defRPr/>
            </a:pPr>
            <a:fld id="{B7B05DEF-6DE7-4BF9-8DBB-FF904A788E50}" type="slidenum">
              <a:rPr lang="en-US" smtClean="0"/>
              <a:pPr>
                <a:defRPr/>
              </a:pPr>
              <a:t>13</a:t>
            </a:fld>
            <a:endParaRPr lang="en-US"/>
          </a:p>
        </p:txBody>
      </p:sp>
    </p:spTree>
    <p:extLst>
      <p:ext uri="{BB962C8B-B14F-4D97-AF65-F5344CB8AC3E}">
        <p14:creationId xmlns:p14="http://schemas.microsoft.com/office/powerpoint/2010/main" val="199436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A40E9-C32B-27A5-B2DE-D463C7F1D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8088E-02B7-0C82-4097-E3299DC7B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9C14A-DE9F-0536-F53F-8EAD0F8DF3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1BD861-61E2-B314-80A3-5D55E8F278E6}"/>
              </a:ext>
            </a:extLst>
          </p:cNvPr>
          <p:cNvSpPr>
            <a:spLocks noGrp="1"/>
          </p:cNvSpPr>
          <p:nvPr>
            <p:ph type="sldNum" sz="quarter" idx="10"/>
          </p:nvPr>
        </p:nvSpPr>
        <p:spPr/>
        <p:txBody>
          <a:bodyPr/>
          <a:lstStyle/>
          <a:p>
            <a:pPr>
              <a:defRPr/>
            </a:pPr>
            <a:fld id="{B7B05DEF-6DE7-4BF9-8DBB-FF904A788E50}" type="slidenum">
              <a:rPr lang="en-US" smtClean="0"/>
              <a:pPr>
                <a:defRPr/>
              </a:pPr>
              <a:t>14</a:t>
            </a:fld>
            <a:endParaRPr lang="en-US"/>
          </a:p>
        </p:txBody>
      </p:sp>
    </p:spTree>
    <p:extLst>
      <p:ext uri="{BB962C8B-B14F-4D97-AF65-F5344CB8AC3E}">
        <p14:creationId xmlns:p14="http://schemas.microsoft.com/office/powerpoint/2010/main" val="2775701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71CE4-AE89-8E6E-10CC-A1782B99A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253C97-B64E-5F32-61A6-2FB9E6375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EE7BB-663B-A447-6A1E-AE7083E6DE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20C8AE-01F8-6168-35C5-CD37EC586FFC}"/>
              </a:ext>
            </a:extLst>
          </p:cNvPr>
          <p:cNvSpPr>
            <a:spLocks noGrp="1"/>
          </p:cNvSpPr>
          <p:nvPr>
            <p:ph type="sldNum" sz="quarter" idx="10"/>
          </p:nvPr>
        </p:nvSpPr>
        <p:spPr/>
        <p:txBody>
          <a:bodyPr/>
          <a:lstStyle/>
          <a:p>
            <a:pPr>
              <a:defRPr/>
            </a:pPr>
            <a:fld id="{B7B05DEF-6DE7-4BF9-8DBB-FF904A788E50}" type="slidenum">
              <a:rPr lang="en-US" smtClean="0"/>
              <a:pPr>
                <a:defRPr/>
              </a:pPr>
              <a:t>15</a:t>
            </a:fld>
            <a:endParaRPr lang="en-US"/>
          </a:p>
        </p:txBody>
      </p:sp>
    </p:spTree>
    <p:extLst>
      <p:ext uri="{BB962C8B-B14F-4D97-AF65-F5344CB8AC3E}">
        <p14:creationId xmlns:p14="http://schemas.microsoft.com/office/powerpoint/2010/main" val="81453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4E324-0ADB-AB45-BF65-49D6D601C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FBC07-D2AD-F155-A28B-B7E3A3FE8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DA5C7B-A022-9F04-7701-68B6DD54D0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6C2947-F734-B534-5730-E7F950494C48}"/>
              </a:ext>
            </a:extLst>
          </p:cNvPr>
          <p:cNvSpPr>
            <a:spLocks noGrp="1"/>
          </p:cNvSpPr>
          <p:nvPr>
            <p:ph type="sldNum" sz="quarter" idx="10"/>
          </p:nvPr>
        </p:nvSpPr>
        <p:spPr/>
        <p:txBody>
          <a:bodyPr/>
          <a:lstStyle/>
          <a:p>
            <a:pPr>
              <a:defRPr/>
            </a:pPr>
            <a:fld id="{B7B05DEF-6DE7-4BF9-8DBB-FF904A788E50}" type="slidenum">
              <a:rPr lang="en-US" smtClean="0"/>
              <a:pPr>
                <a:defRPr/>
              </a:pPr>
              <a:t>16</a:t>
            </a:fld>
            <a:endParaRPr lang="en-US"/>
          </a:p>
        </p:txBody>
      </p:sp>
    </p:spTree>
    <p:extLst>
      <p:ext uri="{BB962C8B-B14F-4D97-AF65-F5344CB8AC3E}">
        <p14:creationId xmlns:p14="http://schemas.microsoft.com/office/powerpoint/2010/main" val="392256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446CC-5406-9E7E-EDE6-C8F83F459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D585E-48E1-F7BA-5A9F-F23D6ED5D6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0D58B-2E51-5AFB-C7F6-DF5D36C36A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0533B6-41E2-E855-384F-0B97621FAED4}"/>
              </a:ext>
            </a:extLst>
          </p:cNvPr>
          <p:cNvSpPr>
            <a:spLocks noGrp="1"/>
          </p:cNvSpPr>
          <p:nvPr>
            <p:ph type="sldNum" sz="quarter" idx="10"/>
          </p:nvPr>
        </p:nvSpPr>
        <p:spPr/>
        <p:txBody>
          <a:bodyPr/>
          <a:lstStyle/>
          <a:p>
            <a:pPr>
              <a:defRPr/>
            </a:pPr>
            <a:fld id="{B7B05DEF-6DE7-4BF9-8DBB-FF904A788E50}" type="slidenum">
              <a:rPr lang="en-US" smtClean="0"/>
              <a:pPr>
                <a:defRPr/>
              </a:pPr>
              <a:t>17</a:t>
            </a:fld>
            <a:endParaRPr lang="en-US"/>
          </a:p>
        </p:txBody>
      </p:sp>
    </p:spTree>
    <p:extLst>
      <p:ext uri="{BB962C8B-B14F-4D97-AF65-F5344CB8AC3E}">
        <p14:creationId xmlns:p14="http://schemas.microsoft.com/office/powerpoint/2010/main" val="3714272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288CA-9987-DF25-D563-F423D800B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AD754-1405-EC54-FC35-A20629D8F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2DE8A-A9E4-0A94-3632-619EA2ACFC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B38633-0414-3941-9D28-F2BC8F0E5841}"/>
              </a:ext>
            </a:extLst>
          </p:cNvPr>
          <p:cNvSpPr>
            <a:spLocks noGrp="1"/>
          </p:cNvSpPr>
          <p:nvPr>
            <p:ph type="sldNum" sz="quarter" idx="10"/>
          </p:nvPr>
        </p:nvSpPr>
        <p:spPr/>
        <p:txBody>
          <a:bodyPr/>
          <a:lstStyle/>
          <a:p>
            <a:pPr>
              <a:defRPr/>
            </a:pPr>
            <a:fld id="{B7B05DEF-6DE7-4BF9-8DBB-FF904A788E50}" type="slidenum">
              <a:rPr lang="en-US" smtClean="0"/>
              <a:pPr>
                <a:defRPr/>
              </a:pPr>
              <a:t>18</a:t>
            </a:fld>
            <a:endParaRPr lang="en-US"/>
          </a:p>
        </p:txBody>
      </p:sp>
    </p:spTree>
    <p:extLst>
      <p:ext uri="{BB962C8B-B14F-4D97-AF65-F5344CB8AC3E}">
        <p14:creationId xmlns:p14="http://schemas.microsoft.com/office/powerpoint/2010/main" val="2972313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3CC4-74CB-4F4B-48B5-8FEFBF739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673B6D-29A9-F94E-3A7A-A48CEE17E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DC283-8456-75D6-717D-36F736439C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6A98C0-4FD9-1A86-6B05-A62CC20D27B9}"/>
              </a:ext>
            </a:extLst>
          </p:cNvPr>
          <p:cNvSpPr>
            <a:spLocks noGrp="1"/>
          </p:cNvSpPr>
          <p:nvPr>
            <p:ph type="sldNum" sz="quarter" idx="10"/>
          </p:nvPr>
        </p:nvSpPr>
        <p:spPr/>
        <p:txBody>
          <a:bodyPr/>
          <a:lstStyle/>
          <a:p>
            <a:pPr>
              <a:defRPr/>
            </a:pPr>
            <a:fld id="{B7B05DEF-6DE7-4BF9-8DBB-FF904A788E50}" type="slidenum">
              <a:rPr lang="en-US" smtClean="0"/>
              <a:pPr>
                <a:defRPr/>
              </a:pPr>
              <a:t>19</a:t>
            </a:fld>
            <a:endParaRPr lang="en-US"/>
          </a:p>
        </p:txBody>
      </p:sp>
    </p:spTree>
    <p:extLst>
      <p:ext uri="{BB962C8B-B14F-4D97-AF65-F5344CB8AC3E}">
        <p14:creationId xmlns:p14="http://schemas.microsoft.com/office/powerpoint/2010/main" val="2082502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E226A-EEF4-6367-5F49-799D386A5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71AD1-A0D0-FDC8-878B-7188DD58A0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6F161-6A86-60FA-611E-A19A567FE0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958703-C2C9-A27E-F014-06DD016B142F}"/>
              </a:ext>
            </a:extLst>
          </p:cNvPr>
          <p:cNvSpPr>
            <a:spLocks noGrp="1"/>
          </p:cNvSpPr>
          <p:nvPr>
            <p:ph type="sldNum" sz="quarter" idx="10"/>
          </p:nvPr>
        </p:nvSpPr>
        <p:spPr/>
        <p:txBody>
          <a:bodyPr/>
          <a:lstStyle/>
          <a:p>
            <a:pPr>
              <a:defRPr/>
            </a:pPr>
            <a:fld id="{B7B05DEF-6DE7-4BF9-8DBB-FF904A788E50}" type="slidenum">
              <a:rPr lang="en-US" smtClean="0"/>
              <a:pPr>
                <a:defRPr/>
              </a:pPr>
              <a:t>20</a:t>
            </a:fld>
            <a:endParaRPr lang="en-US"/>
          </a:p>
        </p:txBody>
      </p:sp>
    </p:spTree>
    <p:extLst>
      <p:ext uri="{BB962C8B-B14F-4D97-AF65-F5344CB8AC3E}">
        <p14:creationId xmlns:p14="http://schemas.microsoft.com/office/powerpoint/2010/main" val="176173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D9F49-3A57-A8FA-4BD9-92ECBDB4B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DC42A-777D-982D-F4E2-EDF837072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EC1DA-E2D1-ECC0-01E8-BAF1DAE42F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6124D3-018E-D187-65B5-A5272A1CC5EC}"/>
              </a:ext>
            </a:extLst>
          </p:cNvPr>
          <p:cNvSpPr>
            <a:spLocks noGrp="1"/>
          </p:cNvSpPr>
          <p:nvPr>
            <p:ph type="sldNum" sz="quarter" idx="10"/>
          </p:nvPr>
        </p:nvSpPr>
        <p:spPr/>
        <p:txBody>
          <a:bodyPr/>
          <a:lstStyle/>
          <a:p>
            <a:pPr>
              <a:defRPr/>
            </a:pPr>
            <a:fld id="{B7B05DEF-6DE7-4BF9-8DBB-FF904A788E50}" type="slidenum">
              <a:rPr lang="en-US" smtClean="0"/>
              <a:pPr>
                <a:defRPr/>
              </a:pPr>
              <a:t>3</a:t>
            </a:fld>
            <a:endParaRPr lang="en-US"/>
          </a:p>
        </p:txBody>
      </p:sp>
    </p:spTree>
    <p:extLst>
      <p:ext uri="{BB962C8B-B14F-4D97-AF65-F5344CB8AC3E}">
        <p14:creationId xmlns:p14="http://schemas.microsoft.com/office/powerpoint/2010/main" val="1667981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94C71-A8BB-B508-5362-03513A408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6E4E92-B2D1-7867-B704-719929EF7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1DB62-EFEC-3FEF-BCA1-20845C3189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02550A-1A24-5DA8-2506-FBD18815568F}"/>
              </a:ext>
            </a:extLst>
          </p:cNvPr>
          <p:cNvSpPr>
            <a:spLocks noGrp="1"/>
          </p:cNvSpPr>
          <p:nvPr>
            <p:ph type="sldNum" sz="quarter" idx="10"/>
          </p:nvPr>
        </p:nvSpPr>
        <p:spPr/>
        <p:txBody>
          <a:bodyPr/>
          <a:lstStyle/>
          <a:p>
            <a:pPr>
              <a:defRPr/>
            </a:pPr>
            <a:fld id="{B7B05DEF-6DE7-4BF9-8DBB-FF904A788E50}" type="slidenum">
              <a:rPr lang="en-US" smtClean="0"/>
              <a:pPr>
                <a:defRPr/>
              </a:pPr>
              <a:t>21</a:t>
            </a:fld>
            <a:endParaRPr lang="en-US"/>
          </a:p>
        </p:txBody>
      </p:sp>
    </p:spTree>
    <p:extLst>
      <p:ext uri="{BB962C8B-B14F-4D97-AF65-F5344CB8AC3E}">
        <p14:creationId xmlns:p14="http://schemas.microsoft.com/office/powerpoint/2010/main" val="655717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FD6F4-8D1C-1F0B-C2E0-CE12C1C5B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7E6E81-51B4-BA36-77E9-56051D750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9FDC08-A445-FCC7-6FF6-DEE8F365CE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5DAB57-815E-F840-9147-A7AEE0102BF7}"/>
              </a:ext>
            </a:extLst>
          </p:cNvPr>
          <p:cNvSpPr>
            <a:spLocks noGrp="1"/>
          </p:cNvSpPr>
          <p:nvPr>
            <p:ph type="sldNum" sz="quarter" idx="10"/>
          </p:nvPr>
        </p:nvSpPr>
        <p:spPr/>
        <p:txBody>
          <a:bodyPr/>
          <a:lstStyle/>
          <a:p>
            <a:pPr>
              <a:defRPr/>
            </a:pPr>
            <a:fld id="{B7B05DEF-6DE7-4BF9-8DBB-FF904A788E50}" type="slidenum">
              <a:rPr lang="en-US" smtClean="0"/>
              <a:pPr>
                <a:defRPr/>
              </a:pPr>
              <a:t>22</a:t>
            </a:fld>
            <a:endParaRPr lang="en-US"/>
          </a:p>
        </p:txBody>
      </p:sp>
    </p:spTree>
    <p:extLst>
      <p:ext uri="{BB962C8B-B14F-4D97-AF65-F5344CB8AC3E}">
        <p14:creationId xmlns:p14="http://schemas.microsoft.com/office/powerpoint/2010/main" val="208716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97DA-8676-C8F4-8CB2-475B805E1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FF752-1BF3-E297-BE2D-6B90C45B6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263B06-0AC8-B52C-484E-2DC8B06028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AD4081-C1F8-F342-B9E9-2B1B6A21D300}"/>
              </a:ext>
            </a:extLst>
          </p:cNvPr>
          <p:cNvSpPr>
            <a:spLocks noGrp="1"/>
          </p:cNvSpPr>
          <p:nvPr>
            <p:ph type="sldNum" sz="quarter" idx="10"/>
          </p:nvPr>
        </p:nvSpPr>
        <p:spPr/>
        <p:txBody>
          <a:bodyPr/>
          <a:lstStyle/>
          <a:p>
            <a:pPr>
              <a:defRPr/>
            </a:pPr>
            <a:fld id="{B7B05DEF-6DE7-4BF9-8DBB-FF904A788E50}" type="slidenum">
              <a:rPr lang="en-US" smtClean="0"/>
              <a:pPr>
                <a:defRPr/>
              </a:pPr>
              <a:t>23</a:t>
            </a:fld>
            <a:endParaRPr lang="en-US"/>
          </a:p>
        </p:txBody>
      </p:sp>
    </p:spTree>
    <p:extLst>
      <p:ext uri="{BB962C8B-B14F-4D97-AF65-F5344CB8AC3E}">
        <p14:creationId xmlns:p14="http://schemas.microsoft.com/office/powerpoint/2010/main" val="3533669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83DA-390E-6BAE-270C-8EAD304EF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3EA38-1B5C-08B9-35F2-9AB2ECB7C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5081DF-006E-0362-1D34-9EC8D3FE5E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D11EF7-58B1-463D-784F-1A0C70B47AA7}"/>
              </a:ext>
            </a:extLst>
          </p:cNvPr>
          <p:cNvSpPr>
            <a:spLocks noGrp="1"/>
          </p:cNvSpPr>
          <p:nvPr>
            <p:ph type="sldNum" sz="quarter" idx="10"/>
          </p:nvPr>
        </p:nvSpPr>
        <p:spPr/>
        <p:txBody>
          <a:bodyPr/>
          <a:lstStyle/>
          <a:p>
            <a:pPr>
              <a:defRPr/>
            </a:pPr>
            <a:fld id="{B7B05DEF-6DE7-4BF9-8DBB-FF904A788E50}" type="slidenum">
              <a:rPr lang="en-US" smtClean="0"/>
              <a:pPr>
                <a:defRPr/>
              </a:pPr>
              <a:t>24</a:t>
            </a:fld>
            <a:endParaRPr lang="en-US"/>
          </a:p>
        </p:txBody>
      </p:sp>
    </p:spTree>
    <p:extLst>
      <p:ext uri="{BB962C8B-B14F-4D97-AF65-F5344CB8AC3E}">
        <p14:creationId xmlns:p14="http://schemas.microsoft.com/office/powerpoint/2010/main" val="2511749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676CF-2EDB-3C97-9EA1-3FB31E4FD7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107E9-8283-4D50-802A-BCA5B8833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5656DC-60A2-F501-1B4E-27EF116DFF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BACD13-3E07-64D5-1EC9-8D02D2AC8CC2}"/>
              </a:ext>
            </a:extLst>
          </p:cNvPr>
          <p:cNvSpPr>
            <a:spLocks noGrp="1"/>
          </p:cNvSpPr>
          <p:nvPr>
            <p:ph type="sldNum" sz="quarter" idx="10"/>
          </p:nvPr>
        </p:nvSpPr>
        <p:spPr/>
        <p:txBody>
          <a:bodyPr/>
          <a:lstStyle/>
          <a:p>
            <a:pPr>
              <a:defRPr/>
            </a:pPr>
            <a:fld id="{B7B05DEF-6DE7-4BF9-8DBB-FF904A788E50}" type="slidenum">
              <a:rPr lang="en-US" smtClean="0"/>
              <a:pPr>
                <a:defRPr/>
              </a:pPr>
              <a:t>25</a:t>
            </a:fld>
            <a:endParaRPr lang="en-US"/>
          </a:p>
        </p:txBody>
      </p:sp>
    </p:spTree>
    <p:extLst>
      <p:ext uri="{BB962C8B-B14F-4D97-AF65-F5344CB8AC3E}">
        <p14:creationId xmlns:p14="http://schemas.microsoft.com/office/powerpoint/2010/main" val="433622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DA18D-4846-D040-CFBB-7AE149C7E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AF1D5-4E22-184A-064D-2AD7E868F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D3DAA-9B9A-C983-57F0-0BAF5BD0FE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A8F5AC-C186-35B6-8A12-F238DD5C5B62}"/>
              </a:ext>
            </a:extLst>
          </p:cNvPr>
          <p:cNvSpPr>
            <a:spLocks noGrp="1"/>
          </p:cNvSpPr>
          <p:nvPr>
            <p:ph type="sldNum" sz="quarter" idx="10"/>
          </p:nvPr>
        </p:nvSpPr>
        <p:spPr/>
        <p:txBody>
          <a:bodyPr/>
          <a:lstStyle/>
          <a:p>
            <a:pPr>
              <a:defRPr/>
            </a:pPr>
            <a:fld id="{B7B05DEF-6DE7-4BF9-8DBB-FF904A788E50}" type="slidenum">
              <a:rPr lang="en-US" smtClean="0"/>
              <a:pPr>
                <a:defRPr/>
              </a:pPr>
              <a:t>26</a:t>
            </a:fld>
            <a:endParaRPr lang="en-US"/>
          </a:p>
        </p:txBody>
      </p:sp>
    </p:spTree>
    <p:extLst>
      <p:ext uri="{BB962C8B-B14F-4D97-AF65-F5344CB8AC3E}">
        <p14:creationId xmlns:p14="http://schemas.microsoft.com/office/powerpoint/2010/main" val="729990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33215-A2BC-974E-FAF6-2D51F978D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84A4B-D08E-BC51-77E7-8EAD1387D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5276E-F69E-6E7A-C811-11C70E5FAC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9A4A0E-BB12-6F84-5227-6ABF66654E95}"/>
              </a:ext>
            </a:extLst>
          </p:cNvPr>
          <p:cNvSpPr>
            <a:spLocks noGrp="1"/>
          </p:cNvSpPr>
          <p:nvPr>
            <p:ph type="sldNum" sz="quarter" idx="10"/>
          </p:nvPr>
        </p:nvSpPr>
        <p:spPr/>
        <p:txBody>
          <a:bodyPr/>
          <a:lstStyle/>
          <a:p>
            <a:pPr>
              <a:defRPr/>
            </a:pPr>
            <a:fld id="{B7B05DEF-6DE7-4BF9-8DBB-FF904A788E50}" type="slidenum">
              <a:rPr lang="en-US" smtClean="0"/>
              <a:pPr>
                <a:defRPr/>
              </a:pPr>
              <a:t>27</a:t>
            </a:fld>
            <a:endParaRPr lang="en-US"/>
          </a:p>
        </p:txBody>
      </p:sp>
    </p:spTree>
    <p:extLst>
      <p:ext uri="{BB962C8B-B14F-4D97-AF65-F5344CB8AC3E}">
        <p14:creationId xmlns:p14="http://schemas.microsoft.com/office/powerpoint/2010/main" val="981706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01A89-1E33-8182-02F3-2A4E91C74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5ABC6-3888-2FFA-39AA-F371F77AA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6127A-A1BE-026E-DCAE-6F53125C47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358715-A199-6044-8E4F-52945A4DDA34}"/>
              </a:ext>
            </a:extLst>
          </p:cNvPr>
          <p:cNvSpPr>
            <a:spLocks noGrp="1"/>
          </p:cNvSpPr>
          <p:nvPr>
            <p:ph type="sldNum" sz="quarter" idx="10"/>
          </p:nvPr>
        </p:nvSpPr>
        <p:spPr/>
        <p:txBody>
          <a:bodyPr/>
          <a:lstStyle/>
          <a:p>
            <a:pPr>
              <a:defRPr/>
            </a:pPr>
            <a:fld id="{B7B05DEF-6DE7-4BF9-8DBB-FF904A788E50}" type="slidenum">
              <a:rPr lang="en-US" smtClean="0"/>
              <a:pPr>
                <a:defRPr/>
              </a:pPr>
              <a:t>28</a:t>
            </a:fld>
            <a:endParaRPr lang="en-US"/>
          </a:p>
        </p:txBody>
      </p:sp>
    </p:spTree>
    <p:extLst>
      <p:ext uri="{BB962C8B-B14F-4D97-AF65-F5344CB8AC3E}">
        <p14:creationId xmlns:p14="http://schemas.microsoft.com/office/powerpoint/2010/main" val="141650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236E8-781C-7BD9-C33E-46F99B6D1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1A23B-0C31-646C-7999-4389C52A6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DCECC-1D04-7CEE-3FE0-C910961B80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7B8383-A2B5-A6C1-5437-20F052DA026A}"/>
              </a:ext>
            </a:extLst>
          </p:cNvPr>
          <p:cNvSpPr>
            <a:spLocks noGrp="1"/>
          </p:cNvSpPr>
          <p:nvPr>
            <p:ph type="sldNum" sz="quarter" idx="10"/>
          </p:nvPr>
        </p:nvSpPr>
        <p:spPr/>
        <p:txBody>
          <a:bodyPr/>
          <a:lstStyle/>
          <a:p>
            <a:pPr>
              <a:defRPr/>
            </a:pPr>
            <a:fld id="{B7B05DEF-6DE7-4BF9-8DBB-FF904A788E50}" type="slidenum">
              <a:rPr lang="en-US" smtClean="0"/>
              <a:pPr>
                <a:defRPr/>
              </a:pPr>
              <a:t>29</a:t>
            </a:fld>
            <a:endParaRPr lang="en-US"/>
          </a:p>
        </p:txBody>
      </p:sp>
    </p:spTree>
    <p:extLst>
      <p:ext uri="{BB962C8B-B14F-4D97-AF65-F5344CB8AC3E}">
        <p14:creationId xmlns:p14="http://schemas.microsoft.com/office/powerpoint/2010/main" val="2396489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B4E22-750C-9881-6B5B-9F6E59717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BEF9B-CB2C-EA38-92BD-863192652D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D380D-A3B3-E7FD-AB70-148F617796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B5D313-4506-054E-13BA-22B8BF8E4B02}"/>
              </a:ext>
            </a:extLst>
          </p:cNvPr>
          <p:cNvSpPr>
            <a:spLocks noGrp="1"/>
          </p:cNvSpPr>
          <p:nvPr>
            <p:ph type="sldNum" sz="quarter" idx="10"/>
          </p:nvPr>
        </p:nvSpPr>
        <p:spPr/>
        <p:txBody>
          <a:bodyPr/>
          <a:lstStyle/>
          <a:p>
            <a:pPr>
              <a:defRPr/>
            </a:pPr>
            <a:fld id="{B7B05DEF-6DE7-4BF9-8DBB-FF904A788E50}" type="slidenum">
              <a:rPr lang="en-US" smtClean="0"/>
              <a:pPr>
                <a:defRPr/>
              </a:pPr>
              <a:t>30</a:t>
            </a:fld>
            <a:endParaRPr lang="en-US"/>
          </a:p>
        </p:txBody>
      </p:sp>
    </p:spTree>
    <p:extLst>
      <p:ext uri="{BB962C8B-B14F-4D97-AF65-F5344CB8AC3E}">
        <p14:creationId xmlns:p14="http://schemas.microsoft.com/office/powerpoint/2010/main" val="21117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E033F-F74B-75D0-2EFE-E6944AEA1B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2F5A5-B298-6240-0D69-2B0C07127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95D50-51A0-BBBD-C48D-327A9226AB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E69A0FE-2D6E-0D38-83AD-4F70F519BD4A}"/>
              </a:ext>
            </a:extLst>
          </p:cNvPr>
          <p:cNvSpPr>
            <a:spLocks noGrp="1"/>
          </p:cNvSpPr>
          <p:nvPr>
            <p:ph type="sldNum" sz="quarter" idx="10"/>
          </p:nvPr>
        </p:nvSpPr>
        <p:spPr/>
        <p:txBody>
          <a:bodyPr/>
          <a:lstStyle/>
          <a:p>
            <a:pPr>
              <a:defRPr/>
            </a:pPr>
            <a:fld id="{B7B05DEF-6DE7-4BF9-8DBB-FF904A788E50}" type="slidenum">
              <a:rPr lang="en-US" smtClean="0"/>
              <a:pPr>
                <a:defRPr/>
              </a:pPr>
              <a:t>4</a:t>
            </a:fld>
            <a:endParaRPr lang="en-US"/>
          </a:p>
        </p:txBody>
      </p:sp>
    </p:spTree>
    <p:extLst>
      <p:ext uri="{BB962C8B-B14F-4D97-AF65-F5344CB8AC3E}">
        <p14:creationId xmlns:p14="http://schemas.microsoft.com/office/powerpoint/2010/main" val="3840237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19539-FE5E-17C0-273E-B0EC01808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3B6C5-A31D-9531-2BB6-5A8D40671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0DB5E5-2CFE-E0B6-B06D-9194AB88E8F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dirty="0"/>
              <a:t>USC has been very fortunate to see rapid growth over the past years, seeing over double the number of national members year over year. This growth has led to several challenges that have the potential to sour member experience in the club. Considering these challenges, changes were made in how we conduct meetings, engage with members, and structure the leadership of the club. These changes seem to be well received and can possibly preserve club momentum going into the next year.</a:t>
            </a:r>
          </a:p>
          <a:p>
            <a:endParaRPr lang="en-US" dirty="0"/>
          </a:p>
        </p:txBody>
      </p:sp>
      <p:sp>
        <p:nvSpPr>
          <p:cNvPr id="4" name="Slide Number Placeholder 3">
            <a:extLst>
              <a:ext uri="{FF2B5EF4-FFF2-40B4-BE49-F238E27FC236}">
                <a16:creationId xmlns:a16="http://schemas.microsoft.com/office/drawing/2014/main" id="{BD5B624B-0D83-9864-FD9B-DA1F4F7A0086}"/>
              </a:ext>
            </a:extLst>
          </p:cNvPr>
          <p:cNvSpPr>
            <a:spLocks noGrp="1"/>
          </p:cNvSpPr>
          <p:nvPr>
            <p:ph type="sldNum" sz="quarter" idx="10"/>
          </p:nvPr>
        </p:nvSpPr>
        <p:spPr/>
        <p:txBody>
          <a:bodyPr/>
          <a:lstStyle/>
          <a:p>
            <a:pPr>
              <a:defRPr/>
            </a:pPr>
            <a:fld id="{B7B05DEF-6DE7-4BF9-8DBB-FF904A788E50}" type="slidenum">
              <a:rPr lang="en-US" smtClean="0"/>
              <a:pPr>
                <a:defRPr/>
              </a:pPr>
              <a:t>31</a:t>
            </a:fld>
            <a:endParaRPr lang="en-US"/>
          </a:p>
        </p:txBody>
      </p:sp>
    </p:spTree>
    <p:extLst>
      <p:ext uri="{BB962C8B-B14F-4D97-AF65-F5344CB8AC3E}">
        <p14:creationId xmlns:p14="http://schemas.microsoft.com/office/powerpoint/2010/main" val="2024413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4D78B-B2A9-9539-FF86-3EDF6C9E2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905CF-0625-330F-7DE4-BFA01634F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D3CE6-A735-4A3A-B998-0C1FB1B274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97314D-B961-2174-CE31-47A1B3AB0609}"/>
              </a:ext>
            </a:extLst>
          </p:cNvPr>
          <p:cNvSpPr>
            <a:spLocks noGrp="1"/>
          </p:cNvSpPr>
          <p:nvPr>
            <p:ph type="sldNum" sz="quarter" idx="10"/>
          </p:nvPr>
        </p:nvSpPr>
        <p:spPr/>
        <p:txBody>
          <a:bodyPr/>
          <a:lstStyle/>
          <a:p>
            <a:pPr>
              <a:defRPr/>
            </a:pPr>
            <a:fld id="{B7B05DEF-6DE7-4BF9-8DBB-FF904A788E50}" type="slidenum">
              <a:rPr lang="en-US" smtClean="0"/>
              <a:pPr>
                <a:defRPr/>
              </a:pPr>
              <a:t>32</a:t>
            </a:fld>
            <a:endParaRPr lang="en-US"/>
          </a:p>
        </p:txBody>
      </p:sp>
    </p:spTree>
    <p:extLst>
      <p:ext uri="{BB962C8B-B14F-4D97-AF65-F5344CB8AC3E}">
        <p14:creationId xmlns:p14="http://schemas.microsoft.com/office/powerpoint/2010/main" val="68339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4ACCD-95B7-434D-3504-2643FAB62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436E7-E827-CCE4-A724-9511EAC7D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BEFF0-456B-ADEE-5BCA-ACA92D7D0A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46AC90-45B5-C3F5-3C78-36E13B02753B}"/>
              </a:ext>
            </a:extLst>
          </p:cNvPr>
          <p:cNvSpPr>
            <a:spLocks noGrp="1"/>
          </p:cNvSpPr>
          <p:nvPr>
            <p:ph type="sldNum" sz="quarter" idx="10"/>
          </p:nvPr>
        </p:nvSpPr>
        <p:spPr/>
        <p:txBody>
          <a:bodyPr/>
          <a:lstStyle/>
          <a:p>
            <a:pPr>
              <a:defRPr/>
            </a:pPr>
            <a:fld id="{B7B05DEF-6DE7-4BF9-8DBB-FF904A788E50}" type="slidenum">
              <a:rPr lang="en-US" smtClean="0"/>
              <a:pPr>
                <a:defRPr/>
              </a:pPr>
              <a:t>5</a:t>
            </a:fld>
            <a:endParaRPr lang="en-US"/>
          </a:p>
        </p:txBody>
      </p:sp>
    </p:spTree>
    <p:extLst>
      <p:ext uri="{BB962C8B-B14F-4D97-AF65-F5344CB8AC3E}">
        <p14:creationId xmlns:p14="http://schemas.microsoft.com/office/powerpoint/2010/main" val="139167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09B4D-68E5-F4A8-0D7C-E6E3C5451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AEB7E-C21B-213F-BB2A-EE1608A4E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97C11-EF2A-DA2E-7C73-380D4FEBE8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C39660-1F0D-865D-B424-7AC7DA7E6115}"/>
              </a:ext>
            </a:extLst>
          </p:cNvPr>
          <p:cNvSpPr>
            <a:spLocks noGrp="1"/>
          </p:cNvSpPr>
          <p:nvPr>
            <p:ph type="sldNum" sz="quarter" idx="10"/>
          </p:nvPr>
        </p:nvSpPr>
        <p:spPr/>
        <p:txBody>
          <a:bodyPr/>
          <a:lstStyle/>
          <a:p>
            <a:pPr>
              <a:defRPr/>
            </a:pPr>
            <a:fld id="{B7B05DEF-6DE7-4BF9-8DBB-FF904A788E50}" type="slidenum">
              <a:rPr lang="en-US" smtClean="0"/>
              <a:pPr>
                <a:defRPr/>
              </a:pPr>
              <a:t>6</a:t>
            </a:fld>
            <a:endParaRPr lang="en-US"/>
          </a:p>
        </p:txBody>
      </p:sp>
    </p:spTree>
    <p:extLst>
      <p:ext uri="{BB962C8B-B14F-4D97-AF65-F5344CB8AC3E}">
        <p14:creationId xmlns:p14="http://schemas.microsoft.com/office/powerpoint/2010/main" val="228414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C56B8-C7C2-A25C-ABAC-D62CCAA4C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86325B-300C-41C2-41B3-F7C5FC962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B858A-8031-FC21-9325-63F71B5A039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77CD51-13CA-707E-8F5D-B3A3C4662477}"/>
              </a:ext>
            </a:extLst>
          </p:cNvPr>
          <p:cNvSpPr>
            <a:spLocks noGrp="1"/>
          </p:cNvSpPr>
          <p:nvPr>
            <p:ph type="sldNum" sz="quarter" idx="10"/>
          </p:nvPr>
        </p:nvSpPr>
        <p:spPr/>
        <p:txBody>
          <a:bodyPr/>
          <a:lstStyle/>
          <a:p>
            <a:pPr>
              <a:defRPr/>
            </a:pPr>
            <a:fld id="{B7B05DEF-6DE7-4BF9-8DBB-FF904A788E50}" type="slidenum">
              <a:rPr lang="en-US" smtClean="0"/>
              <a:pPr>
                <a:defRPr/>
              </a:pPr>
              <a:t>7</a:t>
            </a:fld>
            <a:endParaRPr lang="en-US"/>
          </a:p>
        </p:txBody>
      </p:sp>
    </p:spTree>
    <p:extLst>
      <p:ext uri="{BB962C8B-B14F-4D97-AF65-F5344CB8AC3E}">
        <p14:creationId xmlns:p14="http://schemas.microsoft.com/office/powerpoint/2010/main" val="65070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3BF3-7D5B-8630-68E0-4DA241252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19F5D-C297-8457-C729-978E758943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BE72E-A2C8-07C7-8CF3-78E2D5D26B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216721-28DC-23B3-8BD7-4132B94C92FD}"/>
              </a:ext>
            </a:extLst>
          </p:cNvPr>
          <p:cNvSpPr>
            <a:spLocks noGrp="1"/>
          </p:cNvSpPr>
          <p:nvPr>
            <p:ph type="sldNum" sz="quarter" idx="10"/>
          </p:nvPr>
        </p:nvSpPr>
        <p:spPr/>
        <p:txBody>
          <a:bodyPr/>
          <a:lstStyle/>
          <a:p>
            <a:pPr>
              <a:defRPr/>
            </a:pPr>
            <a:fld id="{B7B05DEF-6DE7-4BF9-8DBB-FF904A788E50}" type="slidenum">
              <a:rPr lang="en-US" smtClean="0"/>
              <a:pPr>
                <a:defRPr/>
              </a:pPr>
              <a:t>8</a:t>
            </a:fld>
            <a:endParaRPr lang="en-US"/>
          </a:p>
        </p:txBody>
      </p:sp>
    </p:spTree>
    <p:extLst>
      <p:ext uri="{BB962C8B-B14F-4D97-AF65-F5344CB8AC3E}">
        <p14:creationId xmlns:p14="http://schemas.microsoft.com/office/powerpoint/2010/main" val="246205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0609-E144-4D1E-A294-D1BFAA248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62BD5-04DD-FA89-D9DF-91EAA4FD9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8409C-1EB0-2DE5-6AD1-6245DB77CD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D488AE-5B4D-2827-52B7-9094620EBECD}"/>
              </a:ext>
            </a:extLst>
          </p:cNvPr>
          <p:cNvSpPr>
            <a:spLocks noGrp="1"/>
          </p:cNvSpPr>
          <p:nvPr>
            <p:ph type="sldNum" sz="quarter" idx="10"/>
          </p:nvPr>
        </p:nvSpPr>
        <p:spPr/>
        <p:txBody>
          <a:bodyPr/>
          <a:lstStyle/>
          <a:p>
            <a:pPr>
              <a:defRPr/>
            </a:pPr>
            <a:fld id="{B7B05DEF-6DE7-4BF9-8DBB-FF904A788E50}" type="slidenum">
              <a:rPr lang="en-US" smtClean="0"/>
              <a:pPr>
                <a:defRPr/>
              </a:pPr>
              <a:t>9</a:t>
            </a:fld>
            <a:endParaRPr lang="en-US"/>
          </a:p>
        </p:txBody>
      </p:sp>
    </p:spTree>
    <p:extLst>
      <p:ext uri="{BB962C8B-B14F-4D97-AF65-F5344CB8AC3E}">
        <p14:creationId xmlns:p14="http://schemas.microsoft.com/office/powerpoint/2010/main" val="293718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33B00-F1BE-31BF-1DA6-B772FDE51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D923E-2B70-FAD3-A641-92921AEC4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6A05D-3C16-BF7C-D49F-5C796C10D4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A8E0F8-A248-3968-2C50-266A3111EA03}"/>
              </a:ext>
            </a:extLst>
          </p:cNvPr>
          <p:cNvSpPr>
            <a:spLocks noGrp="1"/>
          </p:cNvSpPr>
          <p:nvPr>
            <p:ph type="sldNum" sz="quarter" idx="10"/>
          </p:nvPr>
        </p:nvSpPr>
        <p:spPr/>
        <p:txBody>
          <a:bodyPr/>
          <a:lstStyle/>
          <a:p>
            <a:pPr>
              <a:defRPr/>
            </a:pPr>
            <a:fld id="{B7B05DEF-6DE7-4BF9-8DBB-FF904A788E50}" type="slidenum">
              <a:rPr lang="en-US" smtClean="0"/>
              <a:pPr>
                <a:defRPr/>
              </a:pPr>
              <a:t>10</a:t>
            </a:fld>
            <a:endParaRPr lang="en-US"/>
          </a:p>
        </p:txBody>
      </p:sp>
    </p:spTree>
    <p:extLst>
      <p:ext uri="{BB962C8B-B14F-4D97-AF65-F5344CB8AC3E}">
        <p14:creationId xmlns:p14="http://schemas.microsoft.com/office/powerpoint/2010/main" val="48153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555" y="-19050"/>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9" name="Subtitle 2"/>
          <p:cNvSpPr txBox="1">
            <a:spLocks/>
          </p:cNvSpPr>
          <p:nvPr userDrawn="1"/>
        </p:nvSpPr>
        <p:spPr bwMode="auto">
          <a:xfrm>
            <a:off x="0" y="264795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a:solidFill>
                  <a:schemeClr val="bg1"/>
                </a:solidFill>
                <a:latin typeface="+mj-lt"/>
              </a:rPr>
              <a:t>Author</a:t>
            </a:r>
          </a:p>
          <a:p>
            <a:pPr marL="0" indent="0" algn="ctr" eaLnBrk="1" hangingPunct="1">
              <a:buClr>
                <a:srgbClr val="00529B"/>
              </a:buClr>
              <a:buNone/>
            </a:pPr>
            <a:r>
              <a:rPr lang="en-US" altLang="en-US" sz="1600" b="1" kern="0">
                <a:solidFill>
                  <a:schemeClr val="bg1"/>
                </a:solidFill>
                <a:latin typeface="+mj-lt"/>
              </a:rPr>
              <a:t>Company/Organization</a:t>
            </a:r>
          </a:p>
          <a:p>
            <a:pPr marL="0" indent="0" algn="ctr" eaLnBrk="1" hangingPunct="1">
              <a:buClr>
                <a:srgbClr val="00529B"/>
              </a:buClr>
              <a:buNone/>
            </a:pPr>
            <a:r>
              <a:rPr lang="en-US" altLang="en-US" sz="1600" kern="0">
                <a:solidFill>
                  <a:schemeClr val="bg1"/>
                </a:solidFill>
                <a:latin typeface="+mj-lt"/>
              </a:rPr>
              <a:t>Conference Name, Conference Dates</a:t>
            </a:r>
          </a:p>
          <a:p>
            <a:pPr marL="0" indent="0" algn="ctr" eaLnBrk="1" hangingPunct="1">
              <a:buClr>
                <a:srgbClr val="00529B"/>
              </a:buClr>
              <a:buNone/>
            </a:pPr>
            <a:r>
              <a:rPr lang="en-US" altLang="en-US" sz="1600" kern="0">
                <a:solidFill>
                  <a:schemeClr val="bg1"/>
                </a:solidFill>
                <a:latin typeface="+mj-lt"/>
              </a:rPr>
              <a:t>Conference Location</a:t>
            </a:r>
          </a:p>
          <a:p>
            <a:pPr>
              <a:buClr>
                <a:srgbClr val="00529B"/>
              </a:buClr>
              <a:buFont typeface="Wingdings" charset="2"/>
              <a:buChar char="Ø"/>
            </a:pPr>
            <a:endParaRPr lang="en-US" sz="2400" kern="0"/>
          </a:p>
        </p:txBody>
      </p:sp>
      <p:sp>
        <p:nvSpPr>
          <p:cNvPr id="10" name="Title 1"/>
          <p:cNvSpPr txBox="1">
            <a:spLocks/>
          </p:cNvSpPr>
          <p:nvPr userDrawn="1"/>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5400" b="1" kern="0">
                <a:solidFill>
                  <a:schemeClr val="bg1"/>
                </a:solidFill>
              </a:rPr>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1B3D6C"/>
              </a:buClr>
              <a:buFont typeface="Wingdings" charset="2"/>
              <a:buChar char="Ø"/>
              <a:defRPr/>
            </a:lvl1pPr>
            <a:lvl2pPr marL="685800" indent="-342900">
              <a:buClr>
                <a:srgbClr val="1B3D6C"/>
              </a:buClr>
              <a:buFont typeface="Wingdings" charset="2"/>
              <a:buChar char="Ø"/>
              <a:defRPr/>
            </a:lvl2pPr>
            <a:lvl3pPr marL="971550" indent="-285750">
              <a:buClr>
                <a:srgbClr val="1B3D6C"/>
              </a:buClr>
              <a:buFont typeface="Wingdings" charset="2"/>
              <a:buChar char="Ø"/>
              <a:defRPr/>
            </a:lvl3pPr>
            <a:lvl4pPr marL="1314450" indent="-285750">
              <a:buClr>
                <a:srgbClr val="1B3D6C"/>
              </a:buClr>
              <a:buFont typeface="Wingdings" charset="2"/>
              <a:buChar char="Ø"/>
              <a:defRPr/>
            </a:lvl4pPr>
            <a:lvl5pPr marL="1657350" indent="-285750">
              <a:buClr>
                <a:srgbClr val="1B3D6C"/>
              </a:buClr>
              <a:buFont typeface="Wingdings"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23950"/>
            <a:ext cx="39624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23950"/>
            <a:ext cx="4419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1" name="Title 1"/>
          <p:cNvSpPr>
            <a:spLocks noGrp="1"/>
          </p:cNvSpPr>
          <p:nvPr>
            <p:ph type="title"/>
          </p:nvPr>
        </p:nvSpPr>
        <p:spPr>
          <a:xfrm>
            <a:off x="228600" y="144198"/>
            <a:ext cx="8686800" cy="514350"/>
          </a:xfrm>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and/or 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8384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212572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1028" name="Rectangle 3"/>
          <p:cNvSpPr>
            <a:spLocks noGrp="1" noChangeArrowheads="1"/>
          </p:cNvSpPr>
          <p:nvPr>
            <p:ph type="body" idx="1"/>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userDrawn="1"/>
        </p:nvSpPr>
        <p:spPr bwMode="auto">
          <a:xfrm>
            <a:off x="1181100" y="4572000"/>
            <a:ext cx="19050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0" name="Rectangle 9"/>
          <p:cNvSpPr>
            <a:spLocks noGrp="1" noChangeArrowheads="1"/>
          </p:cNvSpPr>
          <p:nvPr userDrawn="1"/>
        </p:nvSpPr>
        <p:spPr bwMode="auto">
          <a:xfrm>
            <a:off x="3181350" y="4572000"/>
            <a:ext cx="28956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2"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3"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4"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5" name="Rectangle 14"/>
          <p:cNvSpPr/>
          <p:nvPr userDrawn="1"/>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027" name="Rectangle 2"/>
          <p:cNvSpPr>
            <a:spLocks noGrp="1" noChangeArrowheads="1"/>
          </p:cNvSpPr>
          <p:nvPr>
            <p:ph type="title"/>
          </p:nvPr>
        </p:nvSpPr>
        <p:spPr bwMode="auto">
          <a:xfrm>
            <a:off x="228600" y="144198"/>
            <a:ext cx="86868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b="1" kern="0">
                <a:solidFill>
                  <a:schemeClr val="bg1"/>
                </a:solidFill>
              </a:rPr>
              <a:t>Presentation Title</a:t>
            </a:r>
          </a:p>
        </p:txBody>
      </p:sp>
    </p:spTree>
  </p:cSld>
  <p:clrMap bg1="lt1" tx1="dk1" bg2="lt2" tx2="dk2" accent1="accent1" accent2="accent2" accent3="accent3" accent4="accent4" accent5="accent5" accent6="accent6" hlink="hlink" folHlink="folHlink"/>
  <p:sldLayoutIdLst>
    <p:sldLayoutId id="2147484830" r:id="rId1"/>
    <p:sldLayoutId id="2147484825" r:id="rId2"/>
    <p:sldLayoutId id="2147484827" r:id="rId3"/>
    <p:sldLayoutId id="2147484836" r:id="rId4"/>
  </p:sldLayoutIdLst>
  <p:hf hdr="0" ftr="0" dt="0"/>
  <p:txStyles>
    <p:titleStyle>
      <a:lvl1pPr marL="0" marR="0" indent="0" algn="ctr" defTabSz="914400" rtl="0" eaLnBrk="0" fontAlgn="base" latinLnBrk="0" hangingPunct="0">
        <a:lnSpc>
          <a:spcPct val="100000"/>
        </a:lnSpc>
        <a:spcBef>
          <a:spcPct val="0"/>
        </a:spcBef>
        <a:spcAft>
          <a:spcPct val="0"/>
        </a:spcAft>
        <a:buClrTx/>
        <a:buSzTx/>
        <a:buFontTx/>
        <a:buNone/>
        <a:tabLst/>
        <a:defRPr sz="280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Arial" charset="0"/>
          <a:ea typeface="ＭＳ Ｐゴシック" pitchFamily="80" charset="-128"/>
        </a:defRPr>
      </a:lvl2pPr>
      <a:lvl3pPr algn="l" rtl="0" eaLnBrk="0" fontAlgn="base" hangingPunct="0">
        <a:spcBef>
          <a:spcPct val="0"/>
        </a:spcBef>
        <a:spcAft>
          <a:spcPct val="0"/>
        </a:spcAft>
        <a:defRPr sz="1800">
          <a:solidFill>
            <a:schemeClr val="tx2"/>
          </a:solidFill>
          <a:latin typeface="Arial" charset="0"/>
          <a:ea typeface="ＭＳ Ｐゴシック" pitchFamily="80" charset="-128"/>
        </a:defRPr>
      </a:lvl3pPr>
      <a:lvl4pPr algn="l" rtl="0" eaLnBrk="0" fontAlgn="base" hangingPunct="0">
        <a:spcBef>
          <a:spcPct val="0"/>
        </a:spcBef>
        <a:spcAft>
          <a:spcPct val="0"/>
        </a:spcAft>
        <a:defRPr sz="1800">
          <a:solidFill>
            <a:schemeClr val="tx2"/>
          </a:solidFill>
          <a:latin typeface="Arial" charset="0"/>
          <a:ea typeface="ＭＳ Ｐゴシック" pitchFamily="80" charset="-128"/>
        </a:defRPr>
      </a:lvl4pPr>
      <a:lvl5pPr algn="l" rtl="0" eaLnBrk="0" fontAlgn="base" hangingPunct="0">
        <a:spcBef>
          <a:spcPct val="0"/>
        </a:spcBef>
        <a:spcAft>
          <a:spcPct val="0"/>
        </a:spcAft>
        <a:defRPr sz="1800">
          <a:solidFill>
            <a:schemeClr val="tx2"/>
          </a:solidFill>
          <a:latin typeface="Arial" charset="0"/>
          <a:ea typeface="ＭＳ Ｐゴシック" pitchFamily="80" charset="-128"/>
        </a:defRPr>
      </a:lvl5pPr>
      <a:lvl6pPr marL="342900" algn="l" rtl="0" fontAlgn="base">
        <a:spcBef>
          <a:spcPct val="0"/>
        </a:spcBef>
        <a:spcAft>
          <a:spcPct val="0"/>
        </a:spcAft>
        <a:defRPr sz="1800">
          <a:solidFill>
            <a:schemeClr val="tx2"/>
          </a:solidFill>
          <a:latin typeface="Arial" charset="0"/>
          <a:ea typeface="ＭＳ Ｐゴシック" pitchFamily="80" charset="-128"/>
        </a:defRPr>
      </a:lvl6pPr>
      <a:lvl7pPr marL="685800" algn="l" rtl="0" fontAlgn="base">
        <a:spcBef>
          <a:spcPct val="0"/>
        </a:spcBef>
        <a:spcAft>
          <a:spcPct val="0"/>
        </a:spcAft>
        <a:defRPr sz="1800">
          <a:solidFill>
            <a:schemeClr val="tx2"/>
          </a:solidFill>
          <a:latin typeface="Arial" charset="0"/>
          <a:ea typeface="ＭＳ Ｐゴシック" pitchFamily="80" charset="-128"/>
        </a:defRPr>
      </a:lvl7pPr>
      <a:lvl8pPr marL="1028700" algn="l" rtl="0" fontAlgn="base">
        <a:spcBef>
          <a:spcPct val="0"/>
        </a:spcBef>
        <a:spcAft>
          <a:spcPct val="0"/>
        </a:spcAft>
        <a:defRPr sz="1800">
          <a:solidFill>
            <a:schemeClr val="tx2"/>
          </a:solidFill>
          <a:latin typeface="Arial" charset="0"/>
          <a:ea typeface="ＭＳ Ｐゴシック" pitchFamily="80" charset="-128"/>
        </a:defRPr>
      </a:lvl8pPr>
      <a:lvl9pPr marL="1371600" algn="l" rtl="0" fontAlgn="base">
        <a:spcBef>
          <a:spcPct val="0"/>
        </a:spcBef>
        <a:spcAft>
          <a:spcPct val="0"/>
        </a:spcAft>
        <a:defRPr sz="18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557213" indent="-214313"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857250" indent="-1714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2001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5430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8" name="Rectangle 3"/>
          <p:cNvSpPr>
            <a:spLocks noGrp="1" noChangeArrowheads="1"/>
          </p:cNvSpPr>
          <p:nvPr>
            <p:ph type="body" idx="1"/>
          </p:nvPr>
        </p:nvSpPr>
        <p:spPr bwMode="auto">
          <a:xfrm>
            <a:off x="230886" y="438150"/>
            <a:ext cx="8686800" cy="4049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0"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1"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749289507"/>
      </p:ext>
    </p:extLst>
  </p:cSld>
  <p:clrMap bg1="lt1" tx1="dk1" bg2="lt2" tx2="dk2" accent1="accent1" accent2="accent2" accent3="accent3" accent4="accent4" accent5="accent5" accent6="accent6" hlink="hlink" folHlink="folHlink"/>
  <p:sldLayoutIdLst>
    <p:sldLayoutId id="2147484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B3D6C"/>
        </a:buClr>
        <a:buFont typeface="Wingdings" charset="2"/>
        <a:buChar char="Ø"/>
        <a:defRPr sz="24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1B3D6C"/>
        </a:buClr>
        <a:buFont typeface="Wingdings" charset="2"/>
        <a:buChar char="Ø"/>
        <a:defRPr sz="21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1B3D6C"/>
        </a:buClr>
        <a:buFont typeface="Wingdings" charset="2"/>
        <a:buChar char="Ø"/>
        <a:defRPr sz="18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4667"/>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4" name="Subtitle 2"/>
          <p:cNvSpPr txBox="1">
            <a:spLocks/>
          </p:cNvSpPr>
          <p:nvPr/>
        </p:nvSpPr>
        <p:spPr bwMode="auto">
          <a:xfrm>
            <a:off x="-60556" y="201930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mj-lt"/>
              </a:rPr>
              <a:t>Michael Cargill, Patrick Bailey, Dr. Wout De Backer</a:t>
            </a:r>
          </a:p>
          <a:p>
            <a:pPr marL="0" indent="0" algn="ctr" eaLnBrk="1" hangingPunct="1">
              <a:buClr>
                <a:srgbClr val="00529B"/>
              </a:buClr>
              <a:buNone/>
            </a:pPr>
            <a:r>
              <a:rPr lang="en-US" altLang="en-US" sz="1600" b="1" kern="0" dirty="0">
                <a:solidFill>
                  <a:schemeClr val="bg1"/>
                </a:solidFill>
                <a:latin typeface="+mj-lt"/>
              </a:rPr>
              <a:t>University of South Carolina</a:t>
            </a:r>
          </a:p>
          <a:p>
            <a:pPr marL="0" indent="0" algn="ctr" eaLnBrk="1" hangingPunct="1">
              <a:buClr>
                <a:srgbClr val="00529B"/>
              </a:buClr>
              <a:buNone/>
            </a:pPr>
            <a:r>
              <a:rPr lang="en-US" altLang="en-US" sz="1600" kern="0" dirty="0">
                <a:solidFill>
                  <a:schemeClr val="bg1"/>
                </a:solidFill>
                <a:latin typeface="+mj-lt"/>
              </a:rPr>
              <a:t>AIAA Region II, 4/3/2025 - 4/4/2025</a:t>
            </a: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r>
              <a:rPr lang="en-US" sz="1600" dirty="0">
                <a:solidFill>
                  <a:schemeClr val="bg1"/>
                </a:solidFill>
              </a:rPr>
              <a:t>Copyright © by Michael Cargill, Patrick Bailey, Dr. Wout De Backer</a:t>
            </a:r>
            <a:br>
              <a:rPr lang="en-US" sz="1600" dirty="0">
                <a:solidFill>
                  <a:schemeClr val="bg1"/>
                </a:solidFill>
              </a:rPr>
            </a:br>
            <a:r>
              <a:rPr lang="en-US" sz="1600" dirty="0">
                <a:solidFill>
                  <a:schemeClr val="bg1"/>
                </a:solidFill>
              </a:rPr>
              <a:t>Published by the American Institute of Aeronautics and Astronautics, Inc., with permission.</a:t>
            </a:r>
          </a:p>
          <a:p>
            <a:pPr marL="0" indent="0" algn="ctr" eaLnBrk="1" hangingPunct="1">
              <a:buClr>
                <a:srgbClr val="00529B"/>
              </a:buClr>
              <a:buNone/>
            </a:pPr>
            <a:br>
              <a:rPr lang="en-US" altLang="en-US" sz="1600" kern="0" dirty="0">
                <a:solidFill>
                  <a:schemeClr val="bg1"/>
                </a:solidFill>
                <a:latin typeface="+mj-lt"/>
              </a:rPr>
            </a:b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a:buClr>
                <a:srgbClr val="00529B"/>
              </a:buClr>
              <a:buFont typeface="Wingdings" charset="2"/>
              <a:buChar char="Ø"/>
            </a:pPr>
            <a:endParaRPr lang="en-US" sz="2400" kern="0" dirty="0"/>
          </a:p>
        </p:txBody>
      </p:sp>
      <p:sp>
        <p:nvSpPr>
          <p:cNvPr id="6" name="Title 1"/>
          <p:cNvSpPr txBox="1">
            <a:spLocks/>
          </p:cNvSpPr>
          <p:nvPr/>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2800" b="1" kern="0" dirty="0">
                <a:solidFill>
                  <a:schemeClr val="bg1"/>
                </a:solidFill>
              </a:rPr>
              <a:t>Implementing Collaboration and Structure: Bolstering USC AIAA in the Aerospace Community</a:t>
            </a:r>
          </a:p>
        </p:txBody>
      </p:sp>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23D6-C877-F434-47FE-C59B6E7F1E57}"/>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0A24942A-D491-7F8B-D979-E4A1B2F530B9}"/>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E56715F-8249-D710-6CE4-388A547D5112}"/>
              </a:ext>
            </a:extLst>
          </p:cNvPr>
          <p:cNvSpPr>
            <a:spLocks noGrp="1"/>
          </p:cNvSpPr>
          <p:nvPr>
            <p:ph idx="1"/>
          </p:nvPr>
        </p:nvSpPr>
        <p:spPr>
          <a:xfrm>
            <a:off x="228600" y="857250"/>
            <a:ext cx="8735096" cy="3429000"/>
          </a:xfrm>
        </p:spPr>
        <p:txBody>
          <a:bodyPr/>
          <a:lstStyle/>
          <a:p>
            <a:pPr>
              <a:spcBef>
                <a:spcPts val="900"/>
              </a:spcBef>
              <a:buClr>
                <a:srgbClr val="00529B"/>
              </a:buClr>
            </a:pPr>
            <a:r>
              <a:rPr lang="en-US" dirty="0"/>
              <a:t>Event Funding</a:t>
            </a:r>
          </a:p>
          <a:p>
            <a:pPr lvl="1">
              <a:spcBef>
                <a:spcPts val="900"/>
              </a:spcBef>
              <a:buClr>
                <a:srgbClr val="00529B"/>
              </a:buClr>
            </a:pPr>
            <a:r>
              <a:rPr lang="en-US" sz="1800" dirty="0"/>
              <a:t>No club dues are expected from members</a:t>
            </a:r>
          </a:p>
          <a:p>
            <a:pPr lvl="1">
              <a:spcBef>
                <a:spcPts val="900"/>
              </a:spcBef>
              <a:buClr>
                <a:srgbClr val="00529B"/>
              </a:buClr>
            </a:pPr>
            <a:r>
              <a:rPr lang="en-US" sz="1800" dirty="0"/>
              <a:t>Majority of funding provided by donations and student government</a:t>
            </a:r>
          </a:p>
          <a:p>
            <a:pPr lvl="1">
              <a:spcBef>
                <a:spcPts val="900"/>
              </a:spcBef>
              <a:buClr>
                <a:srgbClr val="00529B"/>
              </a:buClr>
            </a:pPr>
            <a:r>
              <a:rPr lang="en-US" sz="1800" dirty="0"/>
              <a:t>Time consuming process</a:t>
            </a:r>
          </a:p>
          <a:p>
            <a:pPr lvl="1">
              <a:spcBef>
                <a:spcPts val="900"/>
              </a:spcBef>
              <a:buClr>
                <a:srgbClr val="00529B"/>
              </a:buClr>
            </a:pPr>
            <a:r>
              <a:rPr lang="en-US" sz="1800" dirty="0"/>
              <a:t>Increase in request frequency and funding per request</a:t>
            </a:r>
          </a:p>
          <a:p>
            <a:pPr>
              <a:spcBef>
                <a:spcPts val="900"/>
              </a:spcBef>
              <a:buClr>
                <a:srgbClr val="00529B"/>
              </a:buClr>
            </a:pPr>
            <a:r>
              <a:rPr lang="en-US" dirty="0"/>
              <a:t>Club Supplies</a:t>
            </a:r>
          </a:p>
          <a:p>
            <a:pPr lvl="1">
              <a:spcBef>
                <a:spcPts val="900"/>
              </a:spcBef>
              <a:buClr>
                <a:srgbClr val="00529B"/>
              </a:buClr>
            </a:pPr>
            <a:r>
              <a:rPr lang="en-US" sz="1800" dirty="0"/>
              <a:t>Technical workshops are both popular and educational to members</a:t>
            </a:r>
          </a:p>
          <a:p>
            <a:pPr lvl="1">
              <a:spcBef>
                <a:spcPts val="900"/>
              </a:spcBef>
              <a:buClr>
                <a:srgbClr val="00529B"/>
              </a:buClr>
            </a:pPr>
            <a:r>
              <a:rPr lang="en-US" sz="1800" dirty="0"/>
              <a:t>Increase in consumables required</a:t>
            </a:r>
          </a:p>
          <a:p>
            <a:pPr lvl="1">
              <a:spcBef>
                <a:spcPts val="900"/>
              </a:spcBef>
              <a:buClr>
                <a:srgbClr val="00529B"/>
              </a:buClr>
            </a:pPr>
            <a:r>
              <a:rPr lang="en-US" sz="1800" dirty="0"/>
              <a:t>Increase in time commitment to lead meetings</a:t>
            </a:r>
          </a:p>
          <a:p>
            <a:pPr lvl="1">
              <a:spcBef>
                <a:spcPts val="900"/>
              </a:spcBef>
              <a:buClr>
                <a:srgbClr val="00529B"/>
              </a:buClr>
            </a:pPr>
            <a:endParaRPr lang="en-US" sz="1500" dirty="0"/>
          </a:p>
        </p:txBody>
      </p:sp>
      <p:sp>
        <p:nvSpPr>
          <p:cNvPr id="4" name="Slide Number Placeholder 3">
            <a:extLst>
              <a:ext uri="{FF2B5EF4-FFF2-40B4-BE49-F238E27FC236}">
                <a16:creationId xmlns:a16="http://schemas.microsoft.com/office/drawing/2014/main" id="{54666B91-A5D5-686F-9A47-E1657E77C49F}"/>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10</a:t>
            </a:fld>
            <a:endParaRPr lang="en-US"/>
          </a:p>
        </p:txBody>
      </p:sp>
      <p:sp>
        <p:nvSpPr>
          <p:cNvPr id="2" name="Rectangle 1">
            <a:extLst>
              <a:ext uri="{FF2B5EF4-FFF2-40B4-BE49-F238E27FC236}">
                <a16:creationId xmlns:a16="http://schemas.microsoft.com/office/drawing/2014/main" id="{F665C8AD-4972-82DA-02A1-B594FB4C0392}"/>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44582285-DDFE-1D6B-2BC8-3EA212A65E21}"/>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Stress on Resources</a:t>
            </a:r>
          </a:p>
        </p:txBody>
      </p:sp>
    </p:spTree>
    <p:extLst>
      <p:ext uri="{BB962C8B-B14F-4D97-AF65-F5344CB8AC3E}">
        <p14:creationId xmlns:p14="http://schemas.microsoft.com/office/powerpoint/2010/main" val="105710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7EDC8-2AF4-B306-097B-B74CAEDB1EBC}"/>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DE6DE9C8-6BC2-66DE-EDCD-9FF23B9E477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0"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3A128AB-3A50-0373-E6B1-F5C9970FEADE}"/>
              </a:ext>
            </a:extLst>
          </p:cNvPr>
          <p:cNvSpPr>
            <a:spLocks noGrp="1"/>
          </p:cNvSpPr>
          <p:nvPr>
            <p:ph idx="1"/>
          </p:nvPr>
        </p:nvSpPr>
        <p:spPr>
          <a:xfrm>
            <a:off x="228600" y="857250"/>
            <a:ext cx="8612746" cy="3429000"/>
          </a:xfrm>
        </p:spPr>
        <p:txBody>
          <a:bodyPr/>
          <a:lstStyle/>
          <a:p>
            <a:pPr>
              <a:spcBef>
                <a:spcPts val="900"/>
              </a:spcBef>
              <a:buClr>
                <a:srgbClr val="00529B"/>
              </a:buClr>
            </a:pPr>
            <a:r>
              <a:rPr lang="en-US" sz="2400" dirty="0"/>
              <a:t>Experience disparity</a:t>
            </a:r>
          </a:p>
          <a:p>
            <a:pPr lvl="1">
              <a:spcBef>
                <a:spcPts val="900"/>
              </a:spcBef>
              <a:buClr>
                <a:srgbClr val="00529B"/>
              </a:buClr>
            </a:pPr>
            <a:r>
              <a:rPr lang="en-US" sz="1800" dirty="0"/>
              <a:t>Recent growth means most new members are underclassmen</a:t>
            </a:r>
          </a:p>
          <a:p>
            <a:pPr lvl="1">
              <a:spcBef>
                <a:spcPts val="900"/>
              </a:spcBef>
              <a:buClr>
                <a:srgbClr val="00529B"/>
              </a:buClr>
            </a:pPr>
            <a:r>
              <a:rPr lang="en-US" sz="1800" dirty="0"/>
              <a:t>Need to retain experienced veteran members</a:t>
            </a:r>
          </a:p>
          <a:p>
            <a:pPr lvl="1">
              <a:spcBef>
                <a:spcPts val="900"/>
              </a:spcBef>
              <a:buClr>
                <a:srgbClr val="00529B"/>
              </a:buClr>
            </a:pPr>
            <a:r>
              <a:rPr lang="en-US" sz="1800" dirty="0"/>
              <a:t>Meetings and activities must strike balance between approachable and engaging</a:t>
            </a:r>
          </a:p>
          <a:p>
            <a:pPr lvl="1">
              <a:spcBef>
                <a:spcPts val="900"/>
              </a:spcBef>
              <a:buClr>
                <a:srgbClr val="00529B"/>
              </a:buClr>
            </a:pPr>
            <a:r>
              <a:rPr lang="en-US" sz="1800" dirty="0"/>
              <a:t>Technical workshops become a stress point</a:t>
            </a:r>
          </a:p>
          <a:p>
            <a:pPr lvl="2">
              <a:spcBef>
                <a:spcPts val="900"/>
              </a:spcBef>
              <a:buClr>
                <a:srgbClr val="00529B"/>
              </a:buClr>
            </a:pPr>
            <a:r>
              <a:rPr lang="en-US" sz="1500" dirty="0"/>
              <a:t>Either repetitive for veteran members</a:t>
            </a:r>
          </a:p>
          <a:p>
            <a:pPr lvl="2">
              <a:spcBef>
                <a:spcPts val="900"/>
              </a:spcBef>
              <a:buClr>
                <a:srgbClr val="00529B"/>
              </a:buClr>
            </a:pPr>
            <a:r>
              <a:rPr lang="en-US" sz="1500" dirty="0"/>
              <a:t>Or unapproachable to new members</a:t>
            </a:r>
          </a:p>
        </p:txBody>
      </p:sp>
      <p:sp>
        <p:nvSpPr>
          <p:cNvPr id="4" name="Slide Number Placeholder 3">
            <a:extLst>
              <a:ext uri="{FF2B5EF4-FFF2-40B4-BE49-F238E27FC236}">
                <a16:creationId xmlns:a16="http://schemas.microsoft.com/office/drawing/2014/main" id="{F63BFDBF-A99F-B674-09C7-443AF05F9618}"/>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11</a:t>
            </a:fld>
            <a:endParaRPr lang="en-US"/>
          </a:p>
        </p:txBody>
      </p:sp>
      <p:sp>
        <p:nvSpPr>
          <p:cNvPr id="2" name="Rectangle 1">
            <a:extLst>
              <a:ext uri="{FF2B5EF4-FFF2-40B4-BE49-F238E27FC236}">
                <a16:creationId xmlns:a16="http://schemas.microsoft.com/office/drawing/2014/main" id="{0AFB961F-E22A-706B-4AFB-0AA0C6BE4F14}"/>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B7AE972B-E605-CC9A-233F-AC4890FCBF2E}"/>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Member Engagement</a:t>
            </a:r>
          </a:p>
        </p:txBody>
      </p:sp>
    </p:spTree>
    <p:extLst>
      <p:ext uri="{BB962C8B-B14F-4D97-AF65-F5344CB8AC3E}">
        <p14:creationId xmlns:p14="http://schemas.microsoft.com/office/powerpoint/2010/main" val="232620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E149E-BBF7-B876-9A38-6722DB36881C}"/>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8E509E15-25FD-2850-D378-3BD79ECAD942}"/>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33F102-EDC8-81D5-37C6-4BDC5769A928}"/>
              </a:ext>
            </a:extLst>
          </p:cNvPr>
          <p:cNvSpPr>
            <a:spLocks noGrp="1"/>
          </p:cNvSpPr>
          <p:nvPr>
            <p:ph idx="1"/>
          </p:nvPr>
        </p:nvSpPr>
        <p:spPr>
          <a:xfrm>
            <a:off x="228600" y="857250"/>
            <a:ext cx="6621236" cy="3429000"/>
          </a:xfrm>
        </p:spPr>
        <p:txBody>
          <a:bodyPr/>
          <a:lstStyle/>
          <a:p>
            <a:pPr>
              <a:spcBef>
                <a:spcPts val="900"/>
              </a:spcBef>
              <a:buClr>
                <a:srgbClr val="00529B"/>
              </a:buClr>
            </a:pPr>
            <a:r>
              <a:rPr lang="en-US" dirty="0"/>
              <a:t>Roster Maintenance</a:t>
            </a:r>
          </a:p>
          <a:p>
            <a:pPr lvl="1">
              <a:spcBef>
                <a:spcPts val="900"/>
              </a:spcBef>
              <a:buClr>
                <a:srgbClr val="00529B"/>
              </a:buClr>
            </a:pPr>
            <a:r>
              <a:rPr lang="en-US" sz="1800" dirty="0"/>
              <a:t>Maintaining an accurate count of members is time consuming</a:t>
            </a:r>
          </a:p>
          <a:p>
            <a:pPr lvl="1">
              <a:spcBef>
                <a:spcPts val="900"/>
              </a:spcBef>
              <a:buClr>
                <a:srgbClr val="00529B"/>
              </a:buClr>
            </a:pPr>
            <a:r>
              <a:rPr lang="en-US" sz="1800" dirty="0"/>
              <a:t>Requires unification of USC and AIAA rosters</a:t>
            </a:r>
          </a:p>
          <a:p>
            <a:pPr>
              <a:spcBef>
                <a:spcPts val="900"/>
              </a:spcBef>
              <a:buClr>
                <a:srgbClr val="00529B"/>
              </a:buClr>
            </a:pPr>
            <a:r>
              <a:rPr lang="en-US" dirty="0"/>
              <a:t>Club Communications</a:t>
            </a:r>
          </a:p>
          <a:p>
            <a:pPr lvl="1">
              <a:spcBef>
                <a:spcPts val="900"/>
              </a:spcBef>
              <a:buClr>
                <a:srgbClr val="00529B"/>
              </a:buClr>
            </a:pPr>
            <a:r>
              <a:rPr lang="en-US" sz="1800" dirty="0"/>
              <a:t>Ensuring all members are receiving communication from club leadership more difficult</a:t>
            </a:r>
          </a:p>
        </p:txBody>
      </p:sp>
      <p:sp>
        <p:nvSpPr>
          <p:cNvPr id="4" name="Slide Number Placeholder 3">
            <a:extLst>
              <a:ext uri="{FF2B5EF4-FFF2-40B4-BE49-F238E27FC236}">
                <a16:creationId xmlns:a16="http://schemas.microsoft.com/office/drawing/2014/main" id="{A646AADC-5A1C-F135-510E-713A8ADABFFC}"/>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12</a:t>
            </a:fld>
            <a:endParaRPr lang="en-US"/>
          </a:p>
        </p:txBody>
      </p:sp>
      <p:sp>
        <p:nvSpPr>
          <p:cNvPr id="2" name="Rectangle 1">
            <a:extLst>
              <a:ext uri="{FF2B5EF4-FFF2-40B4-BE49-F238E27FC236}">
                <a16:creationId xmlns:a16="http://schemas.microsoft.com/office/drawing/2014/main" id="{903CA17B-D54F-0D78-E0E5-4BA3EC0A2471}"/>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6B995CED-221F-13D6-D93A-A7DA0141CED2}"/>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Club Organizational Structures</a:t>
            </a:r>
          </a:p>
        </p:txBody>
      </p:sp>
    </p:spTree>
    <p:extLst>
      <p:ext uri="{BB962C8B-B14F-4D97-AF65-F5344CB8AC3E}">
        <p14:creationId xmlns:p14="http://schemas.microsoft.com/office/powerpoint/2010/main" val="214758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2621E-67B2-B8C3-605D-629DAA4CC47A}"/>
            </a:ext>
          </a:extLst>
        </p:cNvPr>
        <p:cNvGrpSpPr/>
        <p:nvPr/>
      </p:nvGrpSpPr>
      <p:grpSpPr>
        <a:xfrm>
          <a:off x="0" y="0"/>
          <a:ext cx="0" cy="0"/>
          <a:chOff x="0" y="0"/>
          <a:chExt cx="0" cy="0"/>
        </a:xfrm>
      </p:grpSpPr>
      <p:pic>
        <p:nvPicPr>
          <p:cNvPr id="1026" name="Picture 2" descr="University of South Carolina">
            <a:extLst>
              <a:ext uri="{FF2B5EF4-FFF2-40B4-BE49-F238E27FC236}">
                <a16:creationId xmlns:a16="http://schemas.microsoft.com/office/drawing/2014/main" id="{288A5223-B5A4-221E-E65F-C47273A678BD}"/>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30776E2-990D-2011-5C8D-14103A918AED}"/>
              </a:ext>
            </a:extLst>
          </p:cNvPr>
          <p:cNvSpPr>
            <a:spLocks noGrp="1"/>
          </p:cNvSpPr>
          <p:nvPr>
            <p:ph idx="1"/>
          </p:nvPr>
        </p:nvSpPr>
        <p:spPr>
          <a:xfrm>
            <a:off x="228600" y="1143000"/>
            <a:ext cx="6621236" cy="3429000"/>
          </a:xfrm>
        </p:spPr>
        <p:txBody>
          <a:bodyPr/>
          <a:lstStyle/>
          <a:p>
            <a:pPr>
              <a:spcBef>
                <a:spcPts val="900"/>
              </a:spcBef>
              <a:buClr>
                <a:srgbClr val="00529B"/>
              </a:buClr>
            </a:pPr>
            <a:r>
              <a:rPr lang="en-US" sz="1800" dirty="0"/>
              <a:t>About USC AIAA</a:t>
            </a:r>
          </a:p>
          <a:p>
            <a:pPr>
              <a:spcBef>
                <a:spcPts val="900"/>
              </a:spcBef>
              <a:buClr>
                <a:srgbClr val="00529B"/>
              </a:buClr>
            </a:pPr>
            <a:r>
              <a:rPr lang="en-US" sz="1800" dirty="0"/>
              <a:t>Challenges of a Growing Organization</a:t>
            </a:r>
          </a:p>
          <a:p>
            <a:pPr>
              <a:spcBef>
                <a:spcPts val="900"/>
              </a:spcBef>
              <a:buClr>
                <a:srgbClr val="00529B"/>
              </a:buClr>
            </a:pPr>
            <a:r>
              <a:rPr lang="en-US" sz="1800" b="1" dirty="0"/>
              <a:t>Aerospace Collaboration</a:t>
            </a:r>
          </a:p>
          <a:p>
            <a:pPr>
              <a:spcBef>
                <a:spcPts val="900"/>
              </a:spcBef>
              <a:buClr>
                <a:srgbClr val="00529B"/>
              </a:buClr>
            </a:pPr>
            <a:r>
              <a:rPr lang="en-US" sz="1800" dirty="0"/>
              <a:t>Bridging the Experience Gap</a:t>
            </a:r>
          </a:p>
          <a:p>
            <a:pPr>
              <a:spcBef>
                <a:spcPts val="900"/>
              </a:spcBef>
              <a:buClr>
                <a:srgbClr val="00529B"/>
              </a:buClr>
            </a:pPr>
            <a:r>
              <a:rPr lang="en-US" sz="1800" dirty="0"/>
              <a:t>Implementing Long Term Projects</a:t>
            </a:r>
          </a:p>
          <a:p>
            <a:pPr>
              <a:spcBef>
                <a:spcPts val="900"/>
              </a:spcBef>
              <a:buClr>
                <a:srgbClr val="00529B"/>
              </a:buClr>
            </a:pPr>
            <a:r>
              <a:rPr lang="en-US" sz="1800" dirty="0"/>
              <a:t>Expanding Leadership</a:t>
            </a:r>
          </a:p>
          <a:p>
            <a:pPr>
              <a:spcBef>
                <a:spcPts val="900"/>
              </a:spcBef>
              <a:buClr>
                <a:srgbClr val="00529B"/>
              </a:buClr>
            </a:pPr>
            <a:r>
              <a:rPr lang="en-US" sz="1800" dirty="0"/>
              <a:t>Closing Remarks</a:t>
            </a:r>
          </a:p>
        </p:txBody>
      </p:sp>
      <p:sp>
        <p:nvSpPr>
          <p:cNvPr id="4" name="Slide Number Placeholder 3">
            <a:extLst>
              <a:ext uri="{FF2B5EF4-FFF2-40B4-BE49-F238E27FC236}">
                <a16:creationId xmlns:a16="http://schemas.microsoft.com/office/drawing/2014/main" id="{4DA6C747-CB3D-84CF-1BA8-D98283C56AD9}"/>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13</a:t>
            </a:fld>
            <a:endParaRPr lang="en-US"/>
          </a:p>
        </p:txBody>
      </p:sp>
      <p:sp>
        <p:nvSpPr>
          <p:cNvPr id="2" name="Rectangle 1">
            <a:extLst>
              <a:ext uri="{FF2B5EF4-FFF2-40B4-BE49-F238E27FC236}">
                <a16:creationId xmlns:a16="http://schemas.microsoft.com/office/drawing/2014/main" id="{E22756A6-3AFB-FD31-878C-1C9F18B4A7D2}"/>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F50E1BF6-A08E-33FF-3F28-63E9E3379C4F}"/>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Table of Contents</a:t>
            </a:r>
          </a:p>
        </p:txBody>
      </p:sp>
    </p:spTree>
    <p:extLst>
      <p:ext uri="{BB962C8B-B14F-4D97-AF65-F5344CB8AC3E}">
        <p14:creationId xmlns:p14="http://schemas.microsoft.com/office/powerpoint/2010/main" val="89057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B901D-1634-575D-AF3D-FBF7DD631F5A}"/>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16E7BE0C-7D3B-F19F-D6C6-2400B25C5177}"/>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1D928B0-BF34-45B0-9C11-05053C326D73}"/>
              </a:ext>
            </a:extLst>
          </p:cNvPr>
          <p:cNvSpPr>
            <a:spLocks noGrp="1"/>
          </p:cNvSpPr>
          <p:nvPr>
            <p:ph idx="1"/>
          </p:nvPr>
        </p:nvSpPr>
        <p:spPr>
          <a:xfrm>
            <a:off x="228600" y="971550"/>
            <a:ext cx="8857446" cy="3429000"/>
          </a:xfrm>
        </p:spPr>
        <p:txBody>
          <a:bodyPr/>
          <a:lstStyle/>
          <a:p>
            <a:pPr marL="0" indent="0">
              <a:spcBef>
                <a:spcPts val="900"/>
              </a:spcBef>
              <a:buClr>
                <a:srgbClr val="00529B"/>
              </a:buClr>
              <a:buNone/>
            </a:pPr>
            <a:r>
              <a:rPr lang="en-US" dirty="0"/>
              <a:t>Collaborating with other organizations helps to alleviate stresses and provide opportunities to members that may be outside the scope of the club:</a:t>
            </a:r>
          </a:p>
          <a:p>
            <a:pPr>
              <a:spcBef>
                <a:spcPts val="900"/>
              </a:spcBef>
              <a:buClr>
                <a:srgbClr val="00529B"/>
              </a:buClr>
            </a:pPr>
            <a:r>
              <a:rPr lang="en-US" dirty="0"/>
              <a:t>Student Organizations</a:t>
            </a:r>
          </a:p>
          <a:p>
            <a:pPr>
              <a:spcBef>
                <a:spcPts val="900"/>
              </a:spcBef>
              <a:buClr>
                <a:srgbClr val="00529B"/>
              </a:buClr>
            </a:pPr>
            <a:r>
              <a:rPr lang="en-US" dirty="0"/>
              <a:t>Local Partnerships</a:t>
            </a:r>
          </a:p>
          <a:p>
            <a:pPr>
              <a:spcBef>
                <a:spcPts val="900"/>
              </a:spcBef>
              <a:buClr>
                <a:srgbClr val="00529B"/>
              </a:buClr>
            </a:pPr>
            <a:r>
              <a:rPr lang="en-US" dirty="0"/>
              <a:t>Industry</a:t>
            </a:r>
          </a:p>
        </p:txBody>
      </p:sp>
      <p:sp>
        <p:nvSpPr>
          <p:cNvPr id="4" name="Slide Number Placeholder 3">
            <a:extLst>
              <a:ext uri="{FF2B5EF4-FFF2-40B4-BE49-F238E27FC236}">
                <a16:creationId xmlns:a16="http://schemas.microsoft.com/office/drawing/2014/main" id="{CF9C5418-706C-5813-5CF1-037AB4E0A75C}"/>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14</a:t>
            </a:fld>
            <a:endParaRPr lang="en-US"/>
          </a:p>
        </p:txBody>
      </p:sp>
      <p:sp>
        <p:nvSpPr>
          <p:cNvPr id="2" name="Rectangle 1">
            <a:extLst>
              <a:ext uri="{FF2B5EF4-FFF2-40B4-BE49-F238E27FC236}">
                <a16:creationId xmlns:a16="http://schemas.microsoft.com/office/drawing/2014/main" id="{142EE224-5CAF-24E2-B87C-CE52BEB0C6FD}"/>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C788D718-BADA-18BF-DED0-B1C06BA182DD}"/>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Aerospace Collaboration</a:t>
            </a:r>
          </a:p>
        </p:txBody>
      </p:sp>
    </p:spTree>
    <p:extLst>
      <p:ext uri="{BB962C8B-B14F-4D97-AF65-F5344CB8AC3E}">
        <p14:creationId xmlns:p14="http://schemas.microsoft.com/office/powerpoint/2010/main" val="112314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ABC59-F2BA-CEC6-8CEF-3216C3D66C7D}"/>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0E652EA2-E661-C685-8A1C-D42FD65AA5D1}"/>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55699F1-6E4F-E8BA-406A-BC4EA0C0C084}"/>
              </a:ext>
            </a:extLst>
          </p:cNvPr>
          <p:cNvSpPr>
            <a:spLocks noGrp="1"/>
          </p:cNvSpPr>
          <p:nvPr>
            <p:ph idx="1"/>
          </p:nvPr>
        </p:nvSpPr>
        <p:spPr>
          <a:xfrm>
            <a:off x="228600" y="983623"/>
            <a:ext cx="6621236" cy="3429000"/>
          </a:xfrm>
        </p:spPr>
        <p:txBody>
          <a:bodyPr/>
          <a:lstStyle/>
          <a:p>
            <a:pPr>
              <a:spcBef>
                <a:spcPts val="900"/>
              </a:spcBef>
              <a:buClr>
                <a:srgbClr val="00529B"/>
              </a:buClr>
            </a:pPr>
            <a:r>
              <a:rPr lang="en-US" dirty="0"/>
              <a:t>USC AIAA</a:t>
            </a:r>
          </a:p>
          <a:p>
            <a:pPr lvl="1">
              <a:spcBef>
                <a:spcPts val="900"/>
              </a:spcBef>
              <a:buClr>
                <a:srgbClr val="00529B"/>
              </a:buClr>
            </a:pPr>
            <a:r>
              <a:rPr lang="en-US" sz="1800" dirty="0"/>
              <a:t>Professional organization</a:t>
            </a:r>
          </a:p>
          <a:p>
            <a:pPr lvl="1">
              <a:spcBef>
                <a:spcPts val="900"/>
              </a:spcBef>
              <a:buClr>
                <a:srgbClr val="00529B"/>
              </a:buClr>
            </a:pPr>
            <a:r>
              <a:rPr lang="en-US" sz="1800" dirty="0"/>
              <a:t>Emphasis on technical skills</a:t>
            </a:r>
          </a:p>
          <a:p>
            <a:pPr>
              <a:spcBef>
                <a:spcPts val="900"/>
              </a:spcBef>
              <a:buClr>
                <a:srgbClr val="00529B"/>
              </a:buClr>
            </a:pPr>
            <a:r>
              <a:rPr lang="en-US" dirty="0"/>
              <a:t>Carolina Flight Club</a:t>
            </a:r>
          </a:p>
          <a:p>
            <a:pPr lvl="1">
              <a:spcBef>
                <a:spcPts val="900"/>
              </a:spcBef>
              <a:buClr>
                <a:srgbClr val="00529B"/>
              </a:buClr>
            </a:pPr>
            <a:r>
              <a:rPr lang="en-US" sz="1800" dirty="0"/>
              <a:t>Aviation focused</a:t>
            </a:r>
          </a:p>
          <a:p>
            <a:pPr lvl="1">
              <a:spcBef>
                <a:spcPts val="900"/>
              </a:spcBef>
              <a:buClr>
                <a:srgbClr val="00529B"/>
              </a:buClr>
            </a:pPr>
            <a:r>
              <a:rPr lang="en-US" sz="1800" dirty="0"/>
              <a:t>Assists members with flight training</a:t>
            </a:r>
          </a:p>
          <a:p>
            <a:pPr>
              <a:spcBef>
                <a:spcPts val="900"/>
              </a:spcBef>
              <a:buClr>
                <a:srgbClr val="00529B"/>
              </a:buClr>
            </a:pPr>
            <a:r>
              <a:rPr lang="en-US" dirty="0"/>
              <a:t>Rocketry Club</a:t>
            </a:r>
          </a:p>
          <a:p>
            <a:pPr lvl="1">
              <a:spcBef>
                <a:spcPts val="900"/>
              </a:spcBef>
              <a:buClr>
                <a:srgbClr val="00529B"/>
              </a:buClr>
            </a:pPr>
            <a:r>
              <a:rPr lang="en-US" sz="1800" dirty="0"/>
              <a:t>High powered rocketry</a:t>
            </a:r>
          </a:p>
          <a:p>
            <a:pPr lvl="1">
              <a:spcBef>
                <a:spcPts val="900"/>
              </a:spcBef>
              <a:buClr>
                <a:srgbClr val="00529B"/>
              </a:buClr>
            </a:pPr>
            <a:r>
              <a:rPr lang="en-US" sz="1800" dirty="0"/>
              <a:t>Advanced amateur rocketry projects </a:t>
            </a:r>
          </a:p>
        </p:txBody>
      </p:sp>
      <p:sp>
        <p:nvSpPr>
          <p:cNvPr id="4" name="Slide Number Placeholder 3">
            <a:extLst>
              <a:ext uri="{FF2B5EF4-FFF2-40B4-BE49-F238E27FC236}">
                <a16:creationId xmlns:a16="http://schemas.microsoft.com/office/drawing/2014/main" id="{3C42E85E-7E31-14FC-EC27-DAB661999616}"/>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15</a:t>
            </a:fld>
            <a:endParaRPr lang="en-US"/>
          </a:p>
        </p:txBody>
      </p:sp>
      <p:sp>
        <p:nvSpPr>
          <p:cNvPr id="2" name="Rectangle 1">
            <a:extLst>
              <a:ext uri="{FF2B5EF4-FFF2-40B4-BE49-F238E27FC236}">
                <a16:creationId xmlns:a16="http://schemas.microsoft.com/office/drawing/2014/main" id="{A7B1E1BF-A6EE-510E-4707-979479123AF9}"/>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50A874EB-F945-DD95-2078-65E5FF459C5D}"/>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Student Organizations</a:t>
            </a:r>
          </a:p>
        </p:txBody>
      </p:sp>
      <p:sp>
        <p:nvSpPr>
          <p:cNvPr id="7" name="Rectangle 6">
            <a:extLst>
              <a:ext uri="{FF2B5EF4-FFF2-40B4-BE49-F238E27FC236}">
                <a16:creationId xmlns:a16="http://schemas.microsoft.com/office/drawing/2014/main" id="{0A6EE464-FADD-DEB3-17CD-65D4BBBDBF6B}"/>
              </a:ext>
            </a:extLst>
          </p:cNvPr>
          <p:cNvSpPr/>
          <p:nvPr/>
        </p:nvSpPr>
        <p:spPr bwMode="auto">
          <a:xfrm>
            <a:off x="5253718" y="1571625"/>
            <a:ext cx="2743200" cy="2743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pic>
        <p:nvPicPr>
          <p:cNvPr id="8" name="Picture 6" descr="AIAA (@aiaa) / X">
            <a:extLst>
              <a:ext uri="{FF2B5EF4-FFF2-40B4-BE49-F238E27FC236}">
                <a16:creationId xmlns:a16="http://schemas.microsoft.com/office/drawing/2014/main" id="{308B6C26-6D7A-5E12-307A-47E5E81AFB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8118" y="160696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ocketry Club">
            <a:extLst>
              <a:ext uri="{FF2B5EF4-FFF2-40B4-BE49-F238E27FC236}">
                <a16:creationId xmlns:a16="http://schemas.microsoft.com/office/drawing/2014/main" id="{EA548E70-37F2-C987-1B97-05B949E970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4540" y="334347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arolina Flight Club">
            <a:extLst>
              <a:ext uri="{FF2B5EF4-FFF2-40B4-BE49-F238E27FC236}">
                <a16:creationId xmlns:a16="http://schemas.microsoft.com/office/drawing/2014/main" id="{4F3E2B0A-6246-E978-36C9-81DAD97797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3285" y="3359373"/>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9FCF62B9-5879-755B-70A8-A8E7A2622B99}"/>
              </a:ext>
            </a:extLst>
          </p:cNvPr>
          <p:cNvCxnSpPr>
            <a:cxnSpLocks/>
          </p:cNvCxnSpPr>
          <p:nvPr/>
        </p:nvCxnSpPr>
        <p:spPr bwMode="auto">
          <a:xfrm flipH="1">
            <a:off x="6059519" y="2556701"/>
            <a:ext cx="354045" cy="833509"/>
          </a:xfrm>
          <a:prstGeom prst="straightConnector1">
            <a:avLst/>
          </a:prstGeom>
          <a:solidFill>
            <a:schemeClr val="accent1"/>
          </a:solidFill>
          <a:ln w="76200" cap="flat" cmpd="sng" algn="ctr">
            <a:solidFill>
              <a:srgbClr val="73000A"/>
            </a:solidFill>
            <a:prstDash val="solid"/>
            <a:round/>
            <a:headEnd type="triangle"/>
            <a:tailEnd type="triangle"/>
          </a:ln>
          <a:effectLst/>
        </p:spPr>
      </p:cxnSp>
      <p:cxnSp>
        <p:nvCxnSpPr>
          <p:cNvPr id="12" name="Straight Arrow Connector 11">
            <a:extLst>
              <a:ext uri="{FF2B5EF4-FFF2-40B4-BE49-F238E27FC236}">
                <a16:creationId xmlns:a16="http://schemas.microsoft.com/office/drawing/2014/main" id="{FCF0DCD6-7E24-E573-8690-8C2EF57B861A}"/>
              </a:ext>
            </a:extLst>
          </p:cNvPr>
          <p:cNvCxnSpPr>
            <a:cxnSpLocks/>
          </p:cNvCxnSpPr>
          <p:nvPr/>
        </p:nvCxnSpPr>
        <p:spPr bwMode="auto">
          <a:xfrm>
            <a:off x="6908821" y="2556701"/>
            <a:ext cx="508564" cy="929449"/>
          </a:xfrm>
          <a:prstGeom prst="straightConnector1">
            <a:avLst/>
          </a:prstGeom>
          <a:solidFill>
            <a:schemeClr val="accent1"/>
          </a:solidFill>
          <a:ln w="76200" cap="flat" cmpd="sng" algn="ctr">
            <a:solidFill>
              <a:srgbClr val="73000A"/>
            </a:solidFill>
            <a:prstDash val="solid"/>
            <a:round/>
            <a:headEnd type="triangle"/>
            <a:tailEnd type="triangle"/>
          </a:ln>
          <a:effectLst/>
        </p:spPr>
      </p:cxnSp>
      <p:cxnSp>
        <p:nvCxnSpPr>
          <p:cNvPr id="13" name="Straight Arrow Connector 12">
            <a:extLst>
              <a:ext uri="{FF2B5EF4-FFF2-40B4-BE49-F238E27FC236}">
                <a16:creationId xmlns:a16="http://schemas.microsoft.com/office/drawing/2014/main" id="{90416D6C-851D-0E0B-FCAE-17D0850BC91E}"/>
              </a:ext>
            </a:extLst>
          </p:cNvPr>
          <p:cNvCxnSpPr>
            <a:cxnSpLocks/>
          </p:cNvCxnSpPr>
          <p:nvPr/>
        </p:nvCxnSpPr>
        <p:spPr bwMode="auto">
          <a:xfrm flipH="1" flipV="1">
            <a:off x="6288940" y="3844367"/>
            <a:ext cx="890170" cy="2062"/>
          </a:xfrm>
          <a:prstGeom prst="straightConnector1">
            <a:avLst/>
          </a:prstGeom>
          <a:solidFill>
            <a:schemeClr val="accent1"/>
          </a:solidFill>
          <a:ln w="76200" cap="flat" cmpd="sng" algn="ctr">
            <a:solidFill>
              <a:srgbClr val="73000A"/>
            </a:solidFill>
            <a:prstDash val="solid"/>
            <a:round/>
            <a:headEnd type="triangle"/>
            <a:tailEnd type="triangle"/>
          </a:ln>
          <a:effectLst/>
        </p:spPr>
      </p:cxnSp>
    </p:spTree>
    <p:extLst>
      <p:ext uri="{BB962C8B-B14F-4D97-AF65-F5344CB8AC3E}">
        <p14:creationId xmlns:p14="http://schemas.microsoft.com/office/powerpoint/2010/main" val="3408394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52E72-1159-D48E-BB1E-E049CE42AF87}"/>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A076822F-5A17-102D-4F25-99CC28896DE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AFEEEBB-28EB-FE33-5470-8960651C92E5}"/>
              </a:ext>
            </a:extLst>
          </p:cNvPr>
          <p:cNvSpPr>
            <a:spLocks noGrp="1"/>
          </p:cNvSpPr>
          <p:nvPr>
            <p:ph idx="1"/>
          </p:nvPr>
        </p:nvSpPr>
        <p:spPr>
          <a:xfrm>
            <a:off x="228600" y="942656"/>
            <a:ext cx="6621236" cy="3429000"/>
          </a:xfrm>
        </p:spPr>
        <p:txBody>
          <a:bodyPr/>
          <a:lstStyle/>
          <a:p>
            <a:pPr>
              <a:spcBef>
                <a:spcPts val="900"/>
              </a:spcBef>
              <a:buClr>
                <a:srgbClr val="00529B"/>
              </a:buClr>
            </a:pPr>
            <a:r>
              <a:rPr lang="en-US" dirty="0"/>
              <a:t>Jim Hamilton L.B. Owens Airport</a:t>
            </a:r>
          </a:p>
          <a:p>
            <a:pPr>
              <a:spcBef>
                <a:spcPts val="900"/>
              </a:spcBef>
              <a:buClr>
                <a:srgbClr val="00529B"/>
              </a:buClr>
            </a:pPr>
            <a:r>
              <a:rPr lang="en-US" dirty="0"/>
              <a:t>Triple Tree Aerodrome</a:t>
            </a:r>
          </a:p>
          <a:p>
            <a:pPr>
              <a:spcBef>
                <a:spcPts val="900"/>
              </a:spcBef>
              <a:buClr>
                <a:srgbClr val="00529B"/>
              </a:buClr>
            </a:pPr>
            <a:r>
              <a:rPr lang="en-US" dirty="0"/>
              <a:t>Columbia Metropolitan Airport</a:t>
            </a:r>
          </a:p>
          <a:p>
            <a:pPr>
              <a:spcBef>
                <a:spcPts val="900"/>
              </a:spcBef>
              <a:buClr>
                <a:srgbClr val="00529B"/>
              </a:buClr>
            </a:pPr>
            <a:r>
              <a:rPr lang="en-US" dirty="0"/>
              <a:t>Celebrate Freedom Foundation</a:t>
            </a:r>
          </a:p>
          <a:p>
            <a:pPr lvl="1">
              <a:spcBef>
                <a:spcPts val="900"/>
              </a:spcBef>
              <a:buClr>
                <a:srgbClr val="00529B"/>
              </a:buClr>
            </a:pPr>
            <a:r>
              <a:rPr lang="en-US" sz="1800" dirty="0"/>
              <a:t>STEM Education foundation</a:t>
            </a:r>
          </a:p>
          <a:p>
            <a:pPr lvl="1">
              <a:spcBef>
                <a:spcPts val="900"/>
              </a:spcBef>
              <a:buClr>
                <a:srgbClr val="00529B"/>
              </a:buClr>
            </a:pPr>
            <a:r>
              <a:rPr lang="en-US" sz="1800" dirty="0"/>
              <a:t>Restore decommissioned military helicopters</a:t>
            </a:r>
          </a:p>
          <a:p>
            <a:pPr>
              <a:spcBef>
                <a:spcPts val="900"/>
              </a:spcBef>
              <a:buClr>
                <a:srgbClr val="00529B"/>
              </a:buClr>
            </a:pPr>
            <a:r>
              <a:rPr lang="en-US" dirty="0"/>
              <a:t>SC Historic Aviation Foundation</a:t>
            </a:r>
          </a:p>
          <a:p>
            <a:pPr lvl="1">
              <a:spcBef>
                <a:spcPts val="900"/>
              </a:spcBef>
              <a:buClr>
                <a:srgbClr val="00529B"/>
              </a:buClr>
            </a:pPr>
            <a:r>
              <a:rPr lang="en-US" sz="1800" dirty="0"/>
              <a:t>Currently restoring B-25 at L.B. Owens</a:t>
            </a:r>
          </a:p>
        </p:txBody>
      </p:sp>
      <p:sp>
        <p:nvSpPr>
          <p:cNvPr id="4" name="Slide Number Placeholder 3">
            <a:extLst>
              <a:ext uri="{FF2B5EF4-FFF2-40B4-BE49-F238E27FC236}">
                <a16:creationId xmlns:a16="http://schemas.microsoft.com/office/drawing/2014/main" id="{D6ADCB8F-245F-0FB0-D315-D158B1171983}"/>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16</a:t>
            </a:fld>
            <a:endParaRPr lang="en-US"/>
          </a:p>
        </p:txBody>
      </p:sp>
      <p:sp>
        <p:nvSpPr>
          <p:cNvPr id="2" name="Rectangle 1">
            <a:extLst>
              <a:ext uri="{FF2B5EF4-FFF2-40B4-BE49-F238E27FC236}">
                <a16:creationId xmlns:a16="http://schemas.microsoft.com/office/drawing/2014/main" id="{70D92A99-8E61-CF41-5A5A-EC60BFEF2C4F}"/>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ED9162FF-44AD-AFF4-5191-809022DEBB7E}"/>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Local Partners</a:t>
            </a:r>
          </a:p>
        </p:txBody>
      </p:sp>
      <p:pic>
        <p:nvPicPr>
          <p:cNvPr id="9" name="Picture 8" descr="A group of people standing outside&#10;&#10;AI-generated content may be incorrect.">
            <a:extLst>
              <a:ext uri="{FF2B5EF4-FFF2-40B4-BE49-F238E27FC236}">
                <a16:creationId xmlns:a16="http://schemas.microsoft.com/office/drawing/2014/main" id="{0A873204-6982-405C-8F94-E3A2D5DF4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441" y="1412640"/>
            <a:ext cx="3090959" cy="2318219"/>
          </a:xfrm>
          <a:prstGeom prst="rect">
            <a:avLst/>
          </a:prstGeom>
        </p:spPr>
      </p:pic>
    </p:spTree>
    <p:extLst>
      <p:ext uri="{BB962C8B-B14F-4D97-AF65-F5344CB8AC3E}">
        <p14:creationId xmlns:p14="http://schemas.microsoft.com/office/powerpoint/2010/main" val="1039818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B45DE-9832-22B9-44BD-8E0AA69BE536}"/>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CB2686AB-A915-DAFE-A9DC-9361640287BE}"/>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5899A12-5C97-8A91-02C4-127C8044E52B}"/>
              </a:ext>
            </a:extLst>
          </p:cNvPr>
          <p:cNvSpPr>
            <a:spLocks noGrp="1"/>
          </p:cNvSpPr>
          <p:nvPr>
            <p:ph idx="1"/>
          </p:nvPr>
        </p:nvSpPr>
        <p:spPr>
          <a:xfrm>
            <a:off x="228600" y="857250"/>
            <a:ext cx="5396250" cy="3429000"/>
          </a:xfrm>
        </p:spPr>
        <p:txBody>
          <a:bodyPr/>
          <a:lstStyle/>
          <a:p>
            <a:pPr>
              <a:spcBef>
                <a:spcPts val="900"/>
              </a:spcBef>
              <a:buClr>
                <a:srgbClr val="00529B"/>
              </a:buClr>
            </a:pPr>
            <a:r>
              <a:rPr lang="en-US" dirty="0"/>
              <a:t>Boeing (Charleston)</a:t>
            </a:r>
          </a:p>
          <a:p>
            <a:pPr lvl="1">
              <a:spcBef>
                <a:spcPts val="900"/>
              </a:spcBef>
              <a:buClr>
                <a:srgbClr val="00529B"/>
              </a:buClr>
            </a:pPr>
            <a:r>
              <a:rPr lang="en-US" sz="1800" dirty="0"/>
              <a:t>Close working relationship with USC</a:t>
            </a:r>
          </a:p>
          <a:p>
            <a:pPr lvl="1">
              <a:spcBef>
                <a:spcPts val="900"/>
              </a:spcBef>
              <a:buClr>
                <a:srgbClr val="00529B"/>
              </a:buClr>
            </a:pPr>
            <a:r>
              <a:rPr lang="en-US" sz="1800" dirty="0"/>
              <a:t>Yearly tour of 787 production line</a:t>
            </a:r>
          </a:p>
          <a:p>
            <a:pPr>
              <a:spcBef>
                <a:spcPts val="900"/>
              </a:spcBef>
              <a:buClr>
                <a:srgbClr val="00529B"/>
              </a:buClr>
            </a:pPr>
            <a:r>
              <a:rPr lang="en-US" dirty="0"/>
              <a:t>Gulfstream (Savannah)</a:t>
            </a:r>
          </a:p>
          <a:p>
            <a:pPr lvl="1">
              <a:spcBef>
                <a:spcPts val="900"/>
              </a:spcBef>
              <a:buClr>
                <a:srgbClr val="00529B"/>
              </a:buClr>
            </a:pPr>
            <a:r>
              <a:rPr lang="en-US" sz="1800" dirty="0"/>
              <a:t>Early stages of relationship</a:t>
            </a:r>
          </a:p>
          <a:p>
            <a:pPr lvl="1">
              <a:spcBef>
                <a:spcPts val="900"/>
              </a:spcBef>
              <a:buClr>
                <a:srgbClr val="00529B"/>
              </a:buClr>
            </a:pPr>
            <a:r>
              <a:rPr lang="en-US" sz="1800" dirty="0"/>
              <a:t>Begin tours next fall</a:t>
            </a:r>
          </a:p>
          <a:p>
            <a:pPr>
              <a:spcBef>
                <a:spcPts val="900"/>
              </a:spcBef>
              <a:buClr>
                <a:srgbClr val="00529B"/>
              </a:buClr>
            </a:pPr>
            <a:r>
              <a:rPr lang="en-US" dirty="0"/>
              <a:t>Lockheed Martin (Greenville)</a:t>
            </a:r>
          </a:p>
          <a:p>
            <a:pPr>
              <a:spcBef>
                <a:spcPts val="900"/>
              </a:spcBef>
              <a:buClr>
                <a:srgbClr val="00529B"/>
              </a:buClr>
            </a:pPr>
            <a:r>
              <a:rPr lang="en-US" dirty="0"/>
              <a:t>G.E. Vernova (Greenville)</a:t>
            </a:r>
          </a:p>
        </p:txBody>
      </p:sp>
      <p:sp>
        <p:nvSpPr>
          <p:cNvPr id="4" name="Slide Number Placeholder 3">
            <a:extLst>
              <a:ext uri="{FF2B5EF4-FFF2-40B4-BE49-F238E27FC236}">
                <a16:creationId xmlns:a16="http://schemas.microsoft.com/office/drawing/2014/main" id="{1EA72A6A-D9C7-6D39-BB7A-3A158226A656}"/>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17</a:t>
            </a:fld>
            <a:endParaRPr lang="en-US"/>
          </a:p>
        </p:txBody>
      </p:sp>
      <p:sp>
        <p:nvSpPr>
          <p:cNvPr id="2" name="Rectangle 1">
            <a:extLst>
              <a:ext uri="{FF2B5EF4-FFF2-40B4-BE49-F238E27FC236}">
                <a16:creationId xmlns:a16="http://schemas.microsoft.com/office/drawing/2014/main" id="{6ACCE474-AD36-5D5E-401F-A6652AFE9BC6}"/>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C7B3BD8-9B2E-ABE5-084D-6BF4BD6D24EF}"/>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Industry</a:t>
            </a:r>
          </a:p>
        </p:txBody>
      </p:sp>
      <p:pic>
        <p:nvPicPr>
          <p:cNvPr id="5126" name="Picture 6">
            <a:extLst>
              <a:ext uri="{FF2B5EF4-FFF2-40B4-BE49-F238E27FC236}">
                <a16:creationId xmlns:a16="http://schemas.microsoft.com/office/drawing/2014/main" id="{642323B2-FC86-2A5B-3C42-BB1A502576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4850" y="1397358"/>
            <a:ext cx="3131711" cy="234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EE66B-3499-3971-1F06-E6077105E675}"/>
            </a:ext>
          </a:extLst>
        </p:cNvPr>
        <p:cNvGrpSpPr/>
        <p:nvPr/>
      </p:nvGrpSpPr>
      <p:grpSpPr>
        <a:xfrm>
          <a:off x="0" y="0"/>
          <a:ext cx="0" cy="0"/>
          <a:chOff x="0" y="0"/>
          <a:chExt cx="0" cy="0"/>
        </a:xfrm>
      </p:grpSpPr>
      <p:pic>
        <p:nvPicPr>
          <p:cNvPr id="1026" name="Picture 2" descr="University of South Carolina">
            <a:extLst>
              <a:ext uri="{FF2B5EF4-FFF2-40B4-BE49-F238E27FC236}">
                <a16:creationId xmlns:a16="http://schemas.microsoft.com/office/drawing/2014/main" id="{ABA2878D-1174-7FD5-893F-1F45DF5D15BB}"/>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27D98C6-C035-6452-F76D-176F4195F39C}"/>
              </a:ext>
            </a:extLst>
          </p:cNvPr>
          <p:cNvSpPr>
            <a:spLocks noGrp="1"/>
          </p:cNvSpPr>
          <p:nvPr>
            <p:ph idx="1"/>
          </p:nvPr>
        </p:nvSpPr>
        <p:spPr>
          <a:xfrm>
            <a:off x="228600" y="1143000"/>
            <a:ext cx="6621236" cy="3429000"/>
          </a:xfrm>
        </p:spPr>
        <p:txBody>
          <a:bodyPr/>
          <a:lstStyle/>
          <a:p>
            <a:pPr>
              <a:spcBef>
                <a:spcPts val="900"/>
              </a:spcBef>
              <a:buClr>
                <a:srgbClr val="00529B"/>
              </a:buClr>
            </a:pPr>
            <a:r>
              <a:rPr lang="en-US" sz="1800" dirty="0"/>
              <a:t>About USC AIAA</a:t>
            </a:r>
          </a:p>
          <a:p>
            <a:pPr>
              <a:spcBef>
                <a:spcPts val="900"/>
              </a:spcBef>
              <a:buClr>
                <a:srgbClr val="00529B"/>
              </a:buClr>
            </a:pPr>
            <a:r>
              <a:rPr lang="en-US" sz="1800" dirty="0"/>
              <a:t>Challenges of a Growing Organization</a:t>
            </a:r>
          </a:p>
          <a:p>
            <a:pPr>
              <a:spcBef>
                <a:spcPts val="900"/>
              </a:spcBef>
              <a:buClr>
                <a:srgbClr val="00529B"/>
              </a:buClr>
            </a:pPr>
            <a:r>
              <a:rPr lang="en-US" sz="1800" dirty="0"/>
              <a:t>Aerospace Collaboration</a:t>
            </a:r>
          </a:p>
          <a:p>
            <a:pPr>
              <a:spcBef>
                <a:spcPts val="900"/>
              </a:spcBef>
              <a:buClr>
                <a:srgbClr val="00529B"/>
              </a:buClr>
            </a:pPr>
            <a:r>
              <a:rPr lang="en-US" sz="1800" b="1" dirty="0"/>
              <a:t>Bridging the Experience Gap</a:t>
            </a:r>
          </a:p>
          <a:p>
            <a:pPr>
              <a:spcBef>
                <a:spcPts val="900"/>
              </a:spcBef>
              <a:buClr>
                <a:srgbClr val="00529B"/>
              </a:buClr>
            </a:pPr>
            <a:r>
              <a:rPr lang="en-US" sz="1800" dirty="0"/>
              <a:t>Implementing Long Term Projects</a:t>
            </a:r>
          </a:p>
          <a:p>
            <a:pPr>
              <a:spcBef>
                <a:spcPts val="900"/>
              </a:spcBef>
              <a:buClr>
                <a:srgbClr val="00529B"/>
              </a:buClr>
            </a:pPr>
            <a:r>
              <a:rPr lang="en-US" sz="1800" dirty="0"/>
              <a:t>Expanding Leadership</a:t>
            </a:r>
          </a:p>
          <a:p>
            <a:pPr>
              <a:spcBef>
                <a:spcPts val="900"/>
              </a:spcBef>
              <a:buClr>
                <a:srgbClr val="00529B"/>
              </a:buClr>
            </a:pPr>
            <a:r>
              <a:rPr lang="en-US" sz="1800" dirty="0"/>
              <a:t>Closing Remarks</a:t>
            </a:r>
          </a:p>
        </p:txBody>
      </p:sp>
      <p:sp>
        <p:nvSpPr>
          <p:cNvPr id="4" name="Slide Number Placeholder 3">
            <a:extLst>
              <a:ext uri="{FF2B5EF4-FFF2-40B4-BE49-F238E27FC236}">
                <a16:creationId xmlns:a16="http://schemas.microsoft.com/office/drawing/2014/main" id="{B7B5E840-00FD-BB3B-185A-B5BA4F654BA3}"/>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18</a:t>
            </a:fld>
            <a:endParaRPr lang="en-US"/>
          </a:p>
        </p:txBody>
      </p:sp>
      <p:sp>
        <p:nvSpPr>
          <p:cNvPr id="2" name="Rectangle 1">
            <a:extLst>
              <a:ext uri="{FF2B5EF4-FFF2-40B4-BE49-F238E27FC236}">
                <a16:creationId xmlns:a16="http://schemas.microsoft.com/office/drawing/2014/main" id="{82B56F4B-F86A-72E9-A5E8-026E1A212312}"/>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356D0A5D-292A-2CFE-8DB2-C772120194D8}"/>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Table of Contents</a:t>
            </a:r>
          </a:p>
        </p:txBody>
      </p:sp>
    </p:spTree>
    <p:extLst>
      <p:ext uri="{BB962C8B-B14F-4D97-AF65-F5344CB8AC3E}">
        <p14:creationId xmlns:p14="http://schemas.microsoft.com/office/powerpoint/2010/main" val="1834043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7B51B-34A1-462D-3CA6-C8AADA14DAB2}"/>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613D2915-73FD-6766-6AC1-DAF8ECB6AF0B}"/>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603EF91-171F-443B-0CCF-5826FBE1CC68}"/>
              </a:ext>
            </a:extLst>
          </p:cNvPr>
          <p:cNvSpPr>
            <a:spLocks noGrp="1"/>
          </p:cNvSpPr>
          <p:nvPr>
            <p:ph idx="1"/>
          </p:nvPr>
        </p:nvSpPr>
        <p:spPr>
          <a:xfrm>
            <a:off x="228600" y="857250"/>
            <a:ext cx="8632066" cy="3429000"/>
          </a:xfrm>
        </p:spPr>
        <p:txBody>
          <a:bodyPr/>
          <a:lstStyle/>
          <a:p>
            <a:pPr marL="0" indent="0">
              <a:spcBef>
                <a:spcPts val="900"/>
              </a:spcBef>
              <a:buClr>
                <a:srgbClr val="00529B"/>
              </a:buClr>
              <a:buNone/>
            </a:pPr>
            <a:r>
              <a:rPr lang="en-US" dirty="0"/>
              <a:t>To ensure that club activities are accessible to both new and veteran members, two strategies are implemented:</a:t>
            </a:r>
          </a:p>
          <a:p>
            <a:pPr>
              <a:spcBef>
                <a:spcPts val="900"/>
              </a:spcBef>
              <a:buClr>
                <a:srgbClr val="00529B"/>
              </a:buClr>
            </a:pPr>
            <a:r>
              <a:rPr lang="en-US" dirty="0"/>
              <a:t>Introducing multi sectional events</a:t>
            </a:r>
          </a:p>
          <a:p>
            <a:pPr lvl="1">
              <a:spcBef>
                <a:spcPts val="900"/>
              </a:spcBef>
              <a:buClr>
                <a:srgbClr val="00529B"/>
              </a:buClr>
            </a:pPr>
            <a:r>
              <a:rPr lang="en-US" sz="1800" dirty="0"/>
              <a:t>Offer two similar activities for different skill levels</a:t>
            </a:r>
          </a:p>
          <a:p>
            <a:pPr lvl="1">
              <a:spcBef>
                <a:spcPts val="900"/>
              </a:spcBef>
              <a:buClr>
                <a:srgbClr val="00529B"/>
              </a:buClr>
            </a:pPr>
            <a:r>
              <a:rPr lang="en-US" sz="1800" dirty="0"/>
              <a:t>Members choose section that is comfortable to them</a:t>
            </a:r>
          </a:p>
          <a:p>
            <a:pPr>
              <a:spcBef>
                <a:spcPts val="900"/>
              </a:spcBef>
              <a:buClr>
                <a:srgbClr val="00529B"/>
              </a:buClr>
            </a:pPr>
            <a:r>
              <a:rPr lang="en-US" dirty="0"/>
              <a:t>Increasing frequency of social events</a:t>
            </a:r>
          </a:p>
          <a:p>
            <a:pPr lvl="1">
              <a:spcBef>
                <a:spcPts val="900"/>
              </a:spcBef>
              <a:buClr>
                <a:srgbClr val="00529B"/>
              </a:buClr>
            </a:pPr>
            <a:r>
              <a:rPr lang="en-US" sz="1800" dirty="0"/>
              <a:t>Enjoyable for members, regardless of experience</a:t>
            </a:r>
          </a:p>
        </p:txBody>
      </p:sp>
      <p:sp>
        <p:nvSpPr>
          <p:cNvPr id="4" name="Slide Number Placeholder 3">
            <a:extLst>
              <a:ext uri="{FF2B5EF4-FFF2-40B4-BE49-F238E27FC236}">
                <a16:creationId xmlns:a16="http://schemas.microsoft.com/office/drawing/2014/main" id="{4066F5DD-F93D-CC14-9F95-25A41626649F}"/>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19</a:t>
            </a:fld>
            <a:endParaRPr lang="en-US"/>
          </a:p>
        </p:txBody>
      </p:sp>
      <p:sp>
        <p:nvSpPr>
          <p:cNvPr id="2" name="Rectangle 1">
            <a:extLst>
              <a:ext uri="{FF2B5EF4-FFF2-40B4-BE49-F238E27FC236}">
                <a16:creationId xmlns:a16="http://schemas.microsoft.com/office/drawing/2014/main" id="{BAA16645-3EB3-73D8-C588-9815ACC82DF9}"/>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D7BA94F9-DEA4-F155-A575-F4CC93DF02CE}"/>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Bridging the Experience Gap</a:t>
            </a:r>
          </a:p>
        </p:txBody>
      </p:sp>
    </p:spTree>
    <p:extLst>
      <p:ext uri="{BB962C8B-B14F-4D97-AF65-F5344CB8AC3E}">
        <p14:creationId xmlns:p14="http://schemas.microsoft.com/office/powerpoint/2010/main" val="348900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60A09-C037-25C8-CD08-0148E446C03F}"/>
            </a:ext>
          </a:extLst>
        </p:cNvPr>
        <p:cNvGrpSpPr/>
        <p:nvPr/>
      </p:nvGrpSpPr>
      <p:grpSpPr>
        <a:xfrm>
          <a:off x="0" y="0"/>
          <a:ext cx="0" cy="0"/>
          <a:chOff x="0" y="0"/>
          <a:chExt cx="0" cy="0"/>
        </a:xfrm>
      </p:grpSpPr>
      <p:pic>
        <p:nvPicPr>
          <p:cNvPr id="1026" name="Picture 2" descr="University of South Carolina">
            <a:extLst>
              <a:ext uri="{FF2B5EF4-FFF2-40B4-BE49-F238E27FC236}">
                <a16:creationId xmlns:a16="http://schemas.microsoft.com/office/drawing/2014/main" id="{47C6358F-236C-5190-1964-72C2D8B0790B}"/>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A0ACAA5-8007-7829-EAB5-2BFB628D8266}"/>
              </a:ext>
            </a:extLst>
          </p:cNvPr>
          <p:cNvSpPr>
            <a:spLocks noGrp="1"/>
          </p:cNvSpPr>
          <p:nvPr>
            <p:ph idx="1"/>
          </p:nvPr>
        </p:nvSpPr>
        <p:spPr>
          <a:xfrm>
            <a:off x="228600" y="1143000"/>
            <a:ext cx="6621236" cy="3429000"/>
          </a:xfrm>
        </p:spPr>
        <p:txBody>
          <a:bodyPr/>
          <a:lstStyle/>
          <a:p>
            <a:pPr>
              <a:spcBef>
                <a:spcPts val="900"/>
              </a:spcBef>
              <a:buClr>
                <a:srgbClr val="00529B"/>
              </a:buClr>
            </a:pPr>
            <a:r>
              <a:rPr lang="en-US" sz="1800" dirty="0"/>
              <a:t>About USC AIAA</a:t>
            </a:r>
          </a:p>
          <a:p>
            <a:pPr>
              <a:spcBef>
                <a:spcPts val="900"/>
              </a:spcBef>
              <a:buClr>
                <a:srgbClr val="00529B"/>
              </a:buClr>
            </a:pPr>
            <a:r>
              <a:rPr lang="en-US" sz="1800" dirty="0"/>
              <a:t>Challenges of a Growing Organization</a:t>
            </a:r>
          </a:p>
          <a:p>
            <a:pPr>
              <a:spcBef>
                <a:spcPts val="900"/>
              </a:spcBef>
              <a:buClr>
                <a:srgbClr val="00529B"/>
              </a:buClr>
            </a:pPr>
            <a:r>
              <a:rPr lang="en-US" sz="1800" dirty="0"/>
              <a:t>Aerospace Collaboration</a:t>
            </a:r>
          </a:p>
          <a:p>
            <a:pPr>
              <a:spcBef>
                <a:spcPts val="900"/>
              </a:spcBef>
              <a:buClr>
                <a:srgbClr val="00529B"/>
              </a:buClr>
            </a:pPr>
            <a:r>
              <a:rPr lang="en-US" sz="1800" dirty="0"/>
              <a:t>Bridging the Experience Gap</a:t>
            </a:r>
          </a:p>
          <a:p>
            <a:pPr>
              <a:spcBef>
                <a:spcPts val="900"/>
              </a:spcBef>
              <a:buClr>
                <a:srgbClr val="00529B"/>
              </a:buClr>
            </a:pPr>
            <a:r>
              <a:rPr lang="en-US" sz="1800" dirty="0"/>
              <a:t>Implementing Long Term Projects</a:t>
            </a:r>
          </a:p>
          <a:p>
            <a:pPr>
              <a:spcBef>
                <a:spcPts val="900"/>
              </a:spcBef>
              <a:buClr>
                <a:srgbClr val="00529B"/>
              </a:buClr>
            </a:pPr>
            <a:r>
              <a:rPr lang="en-US" sz="1800" dirty="0"/>
              <a:t>Expanding Leadership</a:t>
            </a:r>
          </a:p>
          <a:p>
            <a:pPr>
              <a:spcBef>
                <a:spcPts val="900"/>
              </a:spcBef>
              <a:buClr>
                <a:srgbClr val="00529B"/>
              </a:buClr>
            </a:pPr>
            <a:r>
              <a:rPr lang="en-US" sz="1800" dirty="0"/>
              <a:t>Closing Remarks</a:t>
            </a:r>
          </a:p>
        </p:txBody>
      </p:sp>
      <p:sp>
        <p:nvSpPr>
          <p:cNvPr id="4" name="Slide Number Placeholder 3">
            <a:extLst>
              <a:ext uri="{FF2B5EF4-FFF2-40B4-BE49-F238E27FC236}">
                <a16:creationId xmlns:a16="http://schemas.microsoft.com/office/drawing/2014/main" id="{6C80C0A5-99E8-A22F-E118-314035AF864D}"/>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a:t>
            </a:fld>
            <a:endParaRPr lang="en-US"/>
          </a:p>
        </p:txBody>
      </p:sp>
      <p:sp>
        <p:nvSpPr>
          <p:cNvPr id="2" name="Rectangle 1">
            <a:extLst>
              <a:ext uri="{FF2B5EF4-FFF2-40B4-BE49-F238E27FC236}">
                <a16:creationId xmlns:a16="http://schemas.microsoft.com/office/drawing/2014/main" id="{71A611EF-F879-A40C-BB1C-6120DA84EE81}"/>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A474C3CF-73DC-ABE3-F13C-2EA480B07B32}"/>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Table of Contents</a:t>
            </a:r>
          </a:p>
        </p:txBody>
      </p:sp>
    </p:spTree>
    <p:extLst>
      <p:ext uri="{BB962C8B-B14F-4D97-AF65-F5344CB8AC3E}">
        <p14:creationId xmlns:p14="http://schemas.microsoft.com/office/powerpoint/2010/main" val="3829352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756AC-8990-8761-35C7-B19C7016E6A5}"/>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468AA9CA-F9F9-6BBB-A629-15E352576292}"/>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337FB7-70AC-5520-E8C2-A84693BD6197}"/>
              </a:ext>
            </a:extLst>
          </p:cNvPr>
          <p:cNvSpPr>
            <a:spLocks noGrp="1"/>
          </p:cNvSpPr>
          <p:nvPr>
            <p:ph idx="1"/>
          </p:nvPr>
        </p:nvSpPr>
        <p:spPr>
          <a:xfrm>
            <a:off x="228600" y="857250"/>
            <a:ext cx="6416899" cy="3429000"/>
          </a:xfrm>
        </p:spPr>
        <p:txBody>
          <a:bodyPr/>
          <a:lstStyle/>
          <a:p>
            <a:pPr>
              <a:spcBef>
                <a:spcPts val="900"/>
              </a:spcBef>
              <a:buClr>
                <a:srgbClr val="00529B"/>
              </a:buClr>
            </a:pPr>
            <a:r>
              <a:rPr lang="en-US" dirty="0"/>
              <a:t>Catia Workshop</a:t>
            </a:r>
          </a:p>
          <a:p>
            <a:pPr lvl="1">
              <a:spcBef>
                <a:spcPts val="900"/>
              </a:spcBef>
              <a:buClr>
                <a:srgbClr val="00529B"/>
              </a:buClr>
            </a:pPr>
            <a:r>
              <a:rPr lang="en-US" sz="1800" dirty="0"/>
              <a:t>Introductory section geared towards incoming students</a:t>
            </a:r>
          </a:p>
          <a:p>
            <a:pPr lvl="2">
              <a:spcBef>
                <a:spcPts val="900"/>
              </a:spcBef>
              <a:buClr>
                <a:srgbClr val="00529B"/>
              </a:buClr>
            </a:pPr>
            <a:r>
              <a:rPr lang="en-US" sz="1500" dirty="0"/>
              <a:t>Covered basic functionality and workflow of software</a:t>
            </a:r>
          </a:p>
          <a:p>
            <a:pPr lvl="1">
              <a:spcBef>
                <a:spcPts val="900"/>
              </a:spcBef>
              <a:buClr>
                <a:srgbClr val="00529B"/>
              </a:buClr>
            </a:pPr>
            <a:r>
              <a:rPr lang="en-US" sz="1800" dirty="0"/>
              <a:t>Advanced section geared towards upperclassmen and students enrolled in aircraft design</a:t>
            </a:r>
          </a:p>
          <a:p>
            <a:pPr lvl="2">
              <a:spcBef>
                <a:spcPts val="900"/>
              </a:spcBef>
              <a:buClr>
                <a:srgbClr val="00529B"/>
              </a:buClr>
            </a:pPr>
            <a:r>
              <a:rPr lang="en-US" sz="1500" dirty="0"/>
              <a:t>Detailed seminar on surface modeling</a:t>
            </a:r>
          </a:p>
          <a:p>
            <a:pPr>
              <a:spcBef>
                <a:spcPts val="900"/>
              </a:spcBef>
              <a:buClr>
                <a:srgbClr val="00529B"/>
              </a:buClr>
            </a:pPr>
            <a:r>
              <a:rPr lang="en-US" dirty="0"/>
              <a:t>Composite Workshop</a:t>
            </a:r>
          </a:p>
          <a:p>
            <a:pPr lvl="1">
              <a:spcBef>
                <a:spcPts val="900"/>
              </a:spcBef>
              <a:buClr>
                <a:srgbClr val="00529B"/>
              </a:buClr>
            </a:pPr>
            <a:r>
              <a:rPr lang="en-US" sz="1800" dirty="0"/>
              <a:t>Introductory section involving flat panel wet layup</a:t>
            </a:r>
          </a:p>
          <a:p>
            <a:pPr lvl="1">
              <a:spcBef>
                <a:spcPts val="900"/>
              </a:spcBef>
              <a:buClr>
                <a:srgbClr val="00529B"/>
              </a:buClr>
            </a:pPr>
            <a:r>
              <a:rPr lang="en-US" sz="1800" dirty="0"/>
              <a:t>Advanced section involving double curved VARTM infusion</a:t>
            </a:r>
          </a:p>
        </p:txBody>
      </p:sp>
      <p:sp>
        <p:nvSpPr>
          <p:cNvPr id="4" name="Slide Number Placeholder 3">
            <a:extLst>
              <a:ext uri="{FF2B5EF4-FFF2-40B4-BE49-F238E27FC236}">
                <a16:creationId xmlns:a16="http://schemas.microsoft.com/office/drawing/2014/main" id="{7DD61D3A-C89D-DCE4-A076-E4A13ED45D11}"/>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20</a:t>
            </a:fld>
            <a:endParaRPr lang="en-US"/>
          </a:p>
        </p:txBody>
      </p:sp>
      <p:sp>
        <p:nvSpPr>
          <p:cNvPr id="2" name="Rectangle 1">
            <a:extLst>
              <a:ext uri="{FF2B5EF4-FFF2-40B4-BE49-F238E27FC236}">
                <a16:creationId xmlns:a16="http://schemas.microsoft.com/office/drawing/2014/main" id="{CB4FF374-6FE5-0F96-FDB8-E1715C2878DE}"/>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F44F2645-5916-0290-0D62-DC490555AC11}"/>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Multi Sectional Events</a:t>
            </a:r>
          </a:p>
        </p:txBody>
      </p:sp>
      <p:pic>
        <p:nvPicPr>
          <p:cNvPr id="7" name="Picture 6">
            <a:extLst>
              <a:ext uri="{FF2B5EF4-FFF2-40B4-BE49-F238E27FC236}">
                <a16:creationId xmlns:a16="http://schemas.microsoft.com/office/drawing/2014/main" id="{52EC2F14-90A2-0C13-EB8F-513F5D15C1F3}"/>
              </a:ext>
            </a:extLst>
          </p:cNvPr>
          <p:cNvPicPr>
            <a:picLocks noChangeAspect="1"/>
          </p:cNvPicPr>
          <p:nvPr/>
        </p:nvPicPr>
        <p:blipFill>
          <a:blip r:embed="rId5"/>
          <a:stretch>
            <a:fillRect/>
          </a:stretch>
        </p:blipFill>
        <p:spPr>
          <a:xfrm>
            <a:off x="6862729" y="1195723"/>
            <a:ext cx="2064041" cy="2752054"/>
          </a:xfrm>
          <a:prstGeom prst="rect">
            <a:avLst/>
          </a:prstGeom>
        </p:spPr>
      </p:pic>
    </p:spTree>
    <p:extLst>
      <p:ext uri="{BB962C8B-B14F-4D97-AF65-F5344CB8AC3E}">
        <p14:creationId xmlns:p14="http://schemas.microsoft.com/office/powerpoint/2010/main" val="77172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12B69-3F2C-3742-9716-B943E8C8D733}"/>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8A84C409-4EF8-6D88-8DE6-59ED1CFD257B}"/>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49E4DA3-027B-3481-5555-29236FC131A3}"/>
              </a:ext>
            </a:extLst>
          </p:cNvPr>
          <p:cNvSpPr>
            <a:spLocks noGrp="1"/>
          </p:cNvSpPr>
          <p:nvPr>
            <p:ph idx="1"/>
          </p:nvPr>
        </p:nvSpPr>
        <p:spPr>
          <a:xfrm>
            <a:off x="228601" y="857250"/>
            <a:ext cx="4910070" cy="3429000"/>
          </a:xfrm>
        </p:spPr>
        <p:txBody>
          <a:bodyPr/>
          <a:lstStyle/>
          <a:p>
            <a:pPr marL="0" indent="0">
              <a:spcBef>
                <a:spcPts val="900"/>
              </a:spcBef>
              <a:buClr>
                <a:srgbClr val="00529B"/>
              </a:buClr>
              <a:buNone/>
            </a:pPr>
            <a:r>
              <a:rPr lang="en-US" dirty="0"/>
              <a:t>Example events</a:t>
            </a:r>
          </a:p>
          <a:p>
            <a:pPr>
              <a:spcBef>
                <a:spcPts val="900"/>
              </a:spcBef>
              <a:buClr>
                <a:srgbClr val="00529B"/>
              </a:buClr>
            </a:pPr>
            <a:r>
              <a:rPr lang="en-US" dirty="0"/>
              <a:t>Flight Simulator/Game Night</a:t>
            </a:r>
            <a:endParaRPr lang="en-US" sz="1800" dirty="0"/>
          </a:p>
          <a:p>
            <a:pPr>
              <a:spcBef>
                <a:spcPts val="900"/>
              </a:spcBef>
              <a:buClr>
                <a:srgbClr val="00529B"/>
              </a:buClr>
            </a:pPr>
            <a:r>
              <a:rPr lang="en-US" dirty="0"/>
              <a:t>Movie Night</a:t>
            </a:r>
          </a:p>
          <a:p>
            <a:pPr lvl="1">
              <a:spcBef>
                <a:spcPts val="900"/>
              </a:spcBef>
              <a:buClr>
                <a:srgbClr val="00529B"/>
              </a:buClr>
            </a:pPr>
            <a:r>
              <a:rPr lang="en-US" sz="1800" dirty="0"/>
              <a:t>All members can interact with these activities</a:t>
            </a:r>
          </a:p>
          <a:p>
            <a:pPr lvl="1">
              <a:spcBef>
                <a:spcPts val="900"/>
              </a:spcBef>
              <a:buClr>
                <a:srgbClr val="00529B"/>
              </a:buClr>
            </a:pPr>
            <a:r>
              <a:rPr lang="en-US" sz="1800" dirty="0"/>
              <a:t>Opportunities to collaborate with other student organizations</a:t>
            </a:r>
          </a:p>
          <a:p>
            <a:pPr lvl="1">
              <a:spcBef>
                <a:spcPts val="900"/>
              </a:spcBef>
              <a:buClr>
                <a:srgbClr val="00529B"/>
              </a:buClr>
            </a:pPr>
            <a:r>
              <a:rPr lang="en-US" sz="1800" dirty="0"/>
              <a:t>Less commitment needed from members</a:t>
            </a:r>
          </a:p>
        </p:txBody>
      </p:sp>
      <p:sp>
        <p:nvSpPr>
          <p:cNvPr id="4" name="Slide Number Placeholder 3">
            <a:extLst>
              <a:ext uri="{FF2B5EF4-FFF2-40B4-BE49-F238E27FC236}">
                <a16:creationId xmlns:a16="http://schemas.microsoft.com/office/drawing/2014/main" id="{E5034869-7FC2-BFA6-AB42-D15C34CA163F}"/>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21</a:t>
            </a:fld>
            <a:endParaRPr lang="en-US"/>
          </a:p>
        </p:txBody>
      </p:sp>
      <p:sp>
        <p:nvSpPr>
          <p:cNvPr id="2" name="Rectangle 1">
            <a:extLst>
              <a:ext uri="{FF2B5EF4-FFF2-40B4-BE49-F238E27FC236}">
                <a16:creationId xmlns:a16="http://schemas.microsoft.com/office/drawing/2014/main" id="{DE4E30F9-D089-A0AE-F5C0-267EE1D7781D}"/>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0C9C0B1-A077-EF01-1928-8C845B1F0ECF}"/>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Social Events</a:t>
            </a:r>
          </a:p>
        </p:txBody>
      </p:sp>
      <p:pic>
        <p:nvPicPr>
          <p:cNvPr id="8" name="Picture 7" descr="A group of people looking at a computer screen&#10;&#10;AI-generated content may be incorrect.">
            <a:extLst>
              <a:ext uri="{FF2B5EF4-FFF2-40B4-BE49-F238E27FC236}">
                <a16:creationId xmlns:a16="http://schemas.microsoft.com/office/drawing/2014/main" id="{CCFDBC85-0052-A7FC-1810-98964E69C1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6915" y="1313646"/>
            <a:ext cx="3228840" cy="2421630"/>
          </a:xfrm>
          <a:prstGeom prst="rect">
            <a:avLst/>
          </a:prstGeom>
        </p:spPr>
      </p:pic>
    </p:spTree>
    <p:extLst>
      <p:ext uri="{BB962C8B-B14F-4D97-AF65-F5344CB8AC3E}">
        <p14:creationId xmlns:p14="http://schemas.microsoft.com/office/powerpoint/2010/main" val="404424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3EE8D-A9A3-15F6-CF89-572B88782529}"/>
            </a:ext>
          </a:extLst>
        </p:cNvPr>
        <p:cNvGrpSpPr/>
        <p:nvPr/>
      </p:nvGrpSpPr>
      <p:grpSpPr>
        <a:xfrm>
          <a:off x="0" y="0"/>
          <a:ext cx="0" cy="0"/>
          <a:chOff x="0" y="0"/>
          <a:chExt cx="0" cy="0"/>
        </a:xfrm>
      </p:grpSpPr>
      <p:pic>
        <p:nvPicPr>
          <p:cNvPr id="1026" name="Picture 2" descr="University of South Carolina">
            <a:extLst>
              <a:ext uri="{FF2B5EF4-FFF2-40B4-BE49-F238E27FC236}">
                <a16:creationId xmlns:a16="http://schemas.microsoft.com/office/drawing/2014/main" id="{28AC9950-B6AE-9D08-1406-C458BB275167}"/>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688FB9E-8DAB-856A-11E9-33DB4DB8CA9B}"/>
              </a:ext>
            </a:extLst>
          </p:cNvPr>
          <p:cNvSpPr>
            <a:spLocks noGrp="1"/>
          </p:cNvSpPr>
          <p:nvPr>
            <p:ph idx="1"/>
          </p:nvPr>
        </p:nvSpPr>
        <p:spPr>
          <a:xfrm>
            <a:off x="228600" y="1143000"/>
            <a:ext cx="6621236" cy="3429000"/>
          </a:xfrm>
        </p:spPr>
        <p:txBody>
          <a:bodyPr/>
          <a:lstStyle/>
          <a:p>
            <a:pPr>
              <a:spcBef>
                <a:spcPts val="900"/>
              </a:spcBef>
              <a:buClr>
                <a:srgbClr val="00529B"/>
              </a:buClr>
            </a:pPr>
            <a:r>
              <a:rPr lang="en-US" sz="1800" dirty="0"/>
              <a:t>About USC AIAA</a:t>
            </a:r>
          </a:p>
          <a:p>
            <a:pPr>
              <a:spcBef>
                <a:spcPts val="900"/>
              </a:spcBef>
              <a:buClr>
                <a:srgbClr val="00529B"/>
              </a:buClr>
            </a:pPr>
            <a:r>
              <a:rPr lang="en-US" sz="1800" dirty="0"/>
              <a:t>Challenges of a Growing Organization</a:t>
            </a:r>
          </a:p>
          <a:p>
            <a:pPr>
              <a:spcBef>
                <a:spcPts val="900"/>
              </a:spcBef>
              <a:buClr>
                <a:srgbClr val="00529B"/>
              </a:buClr>
            </a:pPr>
            <a:r>
              <a:rPr lang="en-US" sz="1800" dirty="0"/>
              <a:t>Aerospace Collaboration</a:t>
            </a:r>
          </a:p>
          <a:p>
            <a:pPr>
              <a:spcBef>
                <a:spcPts val="900"/>
              </a:spcBef>
              <a:buClr>
                <a:srgbClr val="00529B"/>
              </a:buClr>
            </a:pPr>
            <a:r>
              <a:rPr lang="en-US" sz="1800" dirty="0"/>
              <a:t>Bridging the Experience Gap</a:t>
            </a:r>
          </a:p>
          <a:p>
            <a:pPr>
              <a:spcBef>
                <a:spcPts val="900"/>
              </a:spcBef>
              <a:buClr>
                <a:srgbClr val="00529B"/>
              </a:buClr>
            </a:pPr>
            <a:r>
              <a:rPr lang="en-US" sz="1800" b="1" dirty="0"/>
              <a:t>Implementing Long Term Projects</a:t>
            </a:r>
          </a:p>
          <a:p>
            <a:pPr>
              <a:spcBef>
                <a:spcPts val="900"/>
              </a:spcBef>
              <a:buClr>
                <a:srgbClr val="00529B"/>
              </a:buClr>
            </a:pPr>
            <a:r>
              <a:rPr lang="en-US" sz="1800" dirty="0"/>
              <a:t>Expanding Leadership</a:t>
            </a:r>
          </a:p>
          <a:p>
            <a:pPr>
              <a:spcBef>
                <a:spcPts val="900"/>
              </a:spcBef>
              <a:buClr>
                <a:srgbClr val="00529B"/>
              </a:buClr>
            </a:pPr>
            <a:r>
              <a:rPr lang="en-US" sz="1800" dirty="0"/>
              <a:t>Closing Remarks</a:t>
            </a:r>
          </a:p>
        </p:txBody>
      </p:sp>
      <p:sp>
        <p:nvSpPr>
          <p:cNvPr id="4" name="Slide Number Placeholder 3">
            <a:extLst>
              <a:ext uri="{FF2B5EF4-FFF2-40B4-BE49-F238E27FC236}">
                <a16:creationId xmlns:a16="http://schemas.microsoft.com/office/drawing/2014/main" id="{CD4B9905-9BFF-D791-5F22-CFA6BC4D1A1B}"/>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22</a:t>
            </a:fld>
            <a:endParaRPr lang="en-US"/>
          </a:p>
        </p:txBody>
      </p:sp>
      <p:sp>
        <p:nvSpPr>
          <p:cNvPr id="2" name="Rectangle 1">
            <a:extLst>
              <a:ext uri="{FF2B5EF4-FFF2-40B4-BE49-F238E27FC236}">
                <a16:creationId xmlns:a16="http://schemas.microsoft.com/office/drawing/2014/main" id="{A2D16BB2-524A-8D71-82E0-A8910422B1A0}"/>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9CB92A94-15C7-5953-72E5-54A590C16C36}"/>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Table of Contents</a:t>
            </a:r>
          </a:p>
        </p:txBody>
      </p:sp>
    </p:spTree>
    <p:extLst>
      <p:ext uri="{BB962C8B-B14F-4D97-AF65-F5344CB8AC3E}">
        <p14:creationId xmlns:p14="http://schemas.microsoft.com/office/powerpoint/2010/main" val="581551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C68B4-41B8-F781-C6F5-70A0F9EA0BA8}"/>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0E9BAA6D-FC4B-0F8E-A148-68D3FD3D3A9F}"/>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68A7BC7-867B-7728-3041-624286419DE1}"/>
              </a:ext>
            </a:extLst>
          </p:cNvPr>
          <p:cNvSpPr>
            <a:spLocks noGrp="1"/>
          </p:cNvSpPr>
          <p:nvPr>
            <p:ph idx="1"/>
          </p:nvPr>
        </p:nvSpPr>
        <p:spPr>
          <a:xfrm>
            <a:off x="228600" y="857250"/>
            <a:ext cx="8567671" cy="3429000"/>
          </a:xfrm>
        </p:spPr>
        <p:txBody>
          <a:bodyPr/>
          <a:lstStyle/>
          <a:p>
            <a:pPr marL="0" indent="0">
              <a:spcBef>
                <a:spcPts val="900"/>
              </a:spcBef>
              <a:buClr>
                <a:srgbClr val="00529B"/>
              </a:buClr>
              <a:buNone/>
            </a:pPr>
            <a:r>
              <a:rPr lang="en-US" dirty="0"/>
              <a:t>Several year and multi year projects have been implemented to encourage future member participation in the club:</a:t>
            </a:r>
          </a:p>
          <a:p>
            <a:pPr>
              <a:spcBef>
                <a:spcPts val="900"/>
              </a:spcBef>
              <a:buClr>
                <a:srgbClr val="00529B"/>
              </a:buClr>
            </a:pPr>
            <a:r>
              <a:rPr lang="en-US" dirty="0"/>
              <a:t>Design Build Fly</a:t>
            </a:r>
          </a:p>
          <a:p>
            <a:pPr>
              <a:spcBef>
                <a:spcPts val="900"/>
              </a:spcBef>
              <a:buClr>
                <a:srgbClr val="00529B"/>
              </a:buClr>
            </a:pPr>
            <a:r>
              <a:rPr lang="en-US" dirty="0"/>
              <a:t>USC Satellite Program</a:t>
            </a:r>
          </a:p>
        </p:txBody>
      </p:sp>
      <p:sp>
        <p:nvSpPr>
          <p:cNvPr id="4" name="Slide Number Placeholder 3">
            <a:extLst>
              <a:ext uri="{FF2B5EF4-FFF2-40B4-BE49-F238E27FC236}">
                <a16:creationId xmlns:a16="http://schemas.microsoft.com/office/drawing/2014/main" id="{7F0F310B-143C-0170-923B-EC97875008A7}"/>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23</a:t>
            </a:fld>
            <a:endParaRPr lang="en-US"/>
          </a:p>
        </p:txBody>
      </p:sp>
      <p:sp>
        <p:nvSpPr>
          <p:cNvPr id="2" name="Rectangle 1">
            <a:extLst>
              <a:ext uri="{FF2B5EF4-FFF2-40B4-BE49-F238E27FC236}">
                <a16:creationId xmlns:a16="http://schemas.microsoft.com/office/drawing/2014/main" id="{C25F9DF8-A4BB-0E8E-23A5-F68EE9105C2D}"/>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3AE52301-5B96-4DDE-A160-95B7E143D99C}"/>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Implementing Long Term Projects</a:t>
            </a:r>
          </a:p>
        </p:txBody>
      </p:sp>
    </p:spTree>
    <p:extLst>
      <p:ext uri="{BB962C8B-B14F-4D97-AF65-F5344CB8AC3E}">
        <p14:creationId xmlns:p14="http://schemas.microsoft.com/office/powerpoint/2010/main" val="339105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5821B-25B7-69AB-C2C1-32FF2830B0A9}"/>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F4CA6AAE-070B-5B27-DD9A-AB99433D95C7}"/>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B26A39F-3E2C-29AC-657F-2498A2305E09}"/>
              </a:ext>
            </a:extLst>
          </p:cNvPr>
          <p:cNvSpPr>
            <a:spLocks noGrp="1"/>
          </p:cNvSpPr>
          <p:nvPr>
            <p:ph idx="1"/>
          </p:nvPr>
        </p:nvSpPr>
        <p:spPr>
          <a:xfrm>
            <a:off x="228600" y="857250"/>
            <a:ext cx="5135451" cy="3429000"/>
          </a:xfrm>
        </p:spPr>
        <p:txBody>
          <a:bodyPr/>
          <a:lstStyle/>
          <a:p>
            <a:pPr>
              <a:spcBef>
                <a:spcPts val="900"/>
              </a:spcBef>
              <a:buClr>
                <a:srgbClr val="00529B"/>
              </a:buClr>
            </a:pPr>
            <a:r>
              <a:rPr lang="en-US" dirty="0"/>
              <a:t>Plan to compete next week in AZ</a:t>
            </a:r>
          </a:p>
          <a:p>
            <a:pPr lvl="1">
              <a:spcBef>
                <a:spcPts val="900"/>
              </a:spcBef>
              <a:buClr>
                <a:srgbClr val="00529B"/>
              </a:buClr>
            </a:pPr>
            <a:r>
              <a:rPr lang="en-US" sz="1800" dirty="0"/>
              <a:t>USC’s first attempt in almost a decade</a:t>
            </a:r>
          </a:p>
          <a:p>
            <a:pPr>
              <a:spcBef>
                <a:spcPts val="900"/>
              </a:spcBef>
              <a:buClr>
                <a:srgbClr val="00529B"/>
              </a:buClr>
            </a:pPr>
            <a:r>
              <a:rPr lang="en-US" sz="2100" dirty="0"/>
              <a:t>Incredibly popular among members</a:t>
            </a:r>
          </a:p>
          <a:p>
            <a:pPr>
              <a:spcBef>
                <a:spcPts val="900"/>
              </a:spcBef>
              <a:buClr>
                <a:srgbClr val="00529B"/>
              </a:buClr>
            </a:pPr>
            <a:r>
              <a:rPr lang="en-US" sz="2100" dirty="0"/>
              <a:t>Integrated into course work</a:t>
            </a:r>
          </a:p>
          <a:p>
            <a:pPr lvl="1">
              <a:spcBef>
                <a:spcPts val="900"/>
              </a:spcBef>
              <a:buClr>
                <a:srgbClr val="00529B"/>
              </a:buClr>
            </a:pPr>
            <a:r>
              <a:rPr lang="en-US" sz="1800" dirty="0"/>
              <a:t>Aircraft and Senior Design project</a:t>
            </a:r>
          </a:p>
          <a:p>
            <a:pPr>
              <a:spcBef>
                <a:spcPts val="900"/>
              </a:spcBef>
              <a:buClr>
                <a:srgbClr val="00529B"/>
              </a:buClr>
            </a:pPr>
            <a:r>
              <a:rPr lang="en-US" sz="2100" dirty="0"/>
              <a:t>Interest in competing annually moving forward</a:t>
            </a:r>
          </a:p>
          <a:p>
            <a:pPr lvl="1">
              <a:spcBef>
                <a:spcPts val="900"/>
              </a:spcBef>
              <a:buClr>
                <a:srgbClr val="00529B"/>
              </a:buClr>
            </a:pPr>
            <a:endParaRPr lang="en-US" sz="1800" dirty="0"/>
          </a:p>
        </p:txBody>
      </p:sp>
      <p:sp>
        <p:nvSpPr>
          <p:cNvPr id="4" name="Slide Number Placeholder 3">
            <a:extLst>
              <a:ext uri="{FF2B5EF4-FFF2-40B4-BE49-F238E27FC236}">
                <a16:creationId xmlns:a16="http://schemas.microsoft.com/office/drawing/2014/main" id="{D9AB37A5-5257-402C-CFF3-938397B256A9}"/>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24</a:t>
            </a:fld>
            <a:endParaRPr lang="en-US"/>
          </a:p>
        </p:txBody>
      </p:sp>
      <p:sp>
        <p:nvSpPr>
          <p:cNvPr id="2" name="Rectangle 1">
            <a:extLst>
              <a:ext uri="{FF2B5EF4-FFF2-40B4-BE49-F238E27FC236}">
                <a16:creationId xmlns:a16="http://schemas.microsoft.com/office/drawing/2014/main" id="{0CC9EA4A-DCAC-0855-F99F-892DFA9C8DB2}"/>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0749CA37-3F69-BE06-1BD6-94ACBDB41795}"/>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Design Build Fly</a:t>
            </a:r>
          </a:p>
        </p:txBody>
      </p:sp>
      <p:pic>
        <p:nvPicPr>
          <p:cNvPr id="7" name="Picture 6">
            <a:extLst>
              <a:ext uri="{FF2B5EF4-FFF2-40B4-BE49-F238E27FC236}">
                <a16:creationId xmlns:a16="http://schemas.microsoft.com/office/drawing/2014/main" id="{779187DB-14DA-1981-3660-9B73951C6D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2652" y="1520825"/>
            <a:ext cx="3009265" cy="2101850"/>
          </a:xfrm>
          <a:prstGeom prst="rect">
            <a:avLst/>
          </a:prstGeom>
          <a:noFill/>
          <a:ln>
            <a:noFill/>
          </a:ln>
        </p:spPr>
      </p:pic>
    </p:spTree>
    <p:extLst>
      <p:ext uri="{BB962C8B-B14F-4D97-AF65-F5344CB8AC3E}">
        <p14:creationId xmlns:p14="http://schemas.microsoft.com/office/powerpoint/2010/main" val="213563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54424-59C4-BC27-6CA5-EC22A1A3765A}"/>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77787033-F34A-70E1-2B5F-2DFDA5AEEC1E}"/>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ED79D4D-E0F8-3105-3F08-81FB6FD4A7B5}"/>
              </a:ext>
            </a:extLst>
          </p:cNvPr>
          <p:cNvSpPr>
            <a:spLocks noGrp="1"/>
          </p:cNvSpPr>
          <p:nvPr>
            <p:ph idx="1"/>
          </p:nvPr>
        </p:nvSpPr>
        <p:spPr>
          <a:xfrm>
            <a:off x="228600" y="857250"/>
            <a:ext cx="5154769" cy="3429000"/>
          </a:xfrm>
        </p:spPr>
        <p:txBody>
          <a:bodyPr/>
          <a:lstStyle/>
          <a:p>
            <a:pPr>
              <a:spcBef>
                <a:spcPts val="900"/>
              </a:spcBef>
              <a:buClr>
                <a:srgbClr val="00529B"/>
              </a:buClr>
            </a:pPr>
            <a:r>
              <a:rPr lang="en-US" dirty="0"/>
              <a:t>Attempting to launch South Carolina’s first satellite</a:t>
            </a:r>
          </a:p>
          <a:p>
            <a:pPr>
              <a:spcBef>
                <a:spcPts val="900"/>
              </a:spcBef>
              <a:buClr>
                <a:srgbClr val="00529B"/>
              </a:buClr>
            </a:pPr>
            <a:r>
              <a:rPr lang="en-US" dirty="0"/>
              <a:t>Recently accepted for UNP MC program</a:t>
            </a:r>
          </a:p>
          <a:p>
            <a:pPr lvl="1">
              <a:spcBef>
                <a:spcPts val="900"/>
              </a:spcBef>
              <a:buClr>
                <a:srgbClr val="00529B"/>
              </a:buClr>
            </a:pPr>
            <a:r>
              <a:rPr lang="en-US" sz="1800" dirty="0"/>
              <a:t>Members will be sent to NM to begin planning and designing the mission</a:t>
            </a:r>
          </a:p>
          <a:p>
            <a:pPr>
              <a:spcBef>
                <a:spcPts val="900"/>
              </a:spcBef>
              <a:buClr>
                <a:srgbClr val="00529B"/>
              </a:buClr>
            </a:pPr>
            <a:r>
              <a:rPr lang="en-US" sz="2100" dirty="0"/>
              <a:t>Laying the foundation to develop a space program at USC</a:t>
            </a:r>
          </a:p>
        </p:txBody>
      </p:sp>
      <p:sp>
        <p:nvSpPr>
          <p:cNvPr id="4" name="Slide Number Placeholder 3">
            <a:extLst>
              <a:ext uri="{FF2B5EF4-FFF2-40B4-BE49-F238E27FC236}">
                <a16:creationId xmlns:a16="http://schemas.microsoft.com/office/drawing/2014/main" id="{F1C2A178-5659-04E8-3902-54683B9600F7}"/>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25</a:t>
            </a:fld>
            <a:endParaRPr lang="en-US"/>
          </a:p>
        </p:txBody>
      </p:sp>
      <p:sp>
        <p:nvSpPr>
          <p:cNvPr id="2" name="Rectangle 1">
            <a:extLst>
              <a:ext uri="{FF2B5EF4-FFF2-40B4-BE49-F238E27FC236}">
                <a16:creationId xmlns:a16="http://schemas.microsoft.com/office/drawing/2014/main" id="{D3CFF95D-C0DE-ADB2-FCF6-C676A55E5529}"/>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99B1B31-DBF4-ECE6-6BB1-D54EFAA0F94C}"/>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USC Satellite Program</a:t>
            </a:r>
          </a:p>
        </p:txBody>
      </p:sp>
      <p:pic>
        <p:nvPicPr>
          <p:cNvPr id="10" name="Picture 9">
            <a:extLst>
              <a:ext uri="{FF2B5EF4-FFF2-40B4-BE49-F238E27FC236}">
                <a16:creationId xmlns:a16="http://schemas.microsoft.com/office/drawing/2014/main" id="{717B5FF5-5D47-6099-C0D5-2C1AD1315AB7}"/>
              </a:ext>
            </a:extLst>
          </p:cNvPr>
          <p:cNvPicPr>
            <a:picLocks noChangeAspect="1"/>
          </p:cNvPicPr>
          <p:nvPr/>
        </p:nvPicPr>
        <p:blipFill>
          <a:blip r:embed="rId5"/>
          <a:stretch>
            <a:fillRect/>
          </a:stretch>
        </p:blipFill>
        <p:spPr>
          <a:xfrm>
            <a:off x="5777784" y="1747837"/>
            <a:ext cx="2971800" cy="1647825"/>
          </a:xfrm>
          <a:prstGeom prst="rect">
            <a:avLst/>
          </a:prstGeom>
        </p:spPr>
      </p:pic>
    </p:spTree>
    <p:extLst>
      <p:ext uri="{BB962C8B-B14F-4D97-AF65-F5344CB8AC3E}">
        <p14:creationId xmlns:p14="http://schemas.microsoft.com/office/powerpoint/2010/main" val="182490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B9CCF-3853-4AC6-B885-BB7E37300759}"/>
            </a:ext>
          </a:extLst>
        </p:cNvPr>
        <p:cNvGrpSpPr/>
        <p:nvPr/>
      </p:nvGrpSpPr>
      <p:grpSpPr>
        <a:xfrm>
          <a:off x="0" y="0"/>
          <a:ext cx="0" cy="0"/>
          <a:chOff x="0" y="0"/>
          <a:chExt cx="0" cy="0"/>
        </a:xfrm>
      </p:grpSpPr>
      <p:pic>
        <p:nvPicPr>
          <p:cNvPr id="1026" name="Picture 2" descr="University of South Carolina">
            <a:extLst>
              <a:ext uri="{FF2B5EF4-FFF2-40B4-BE49-F238E27FC236}">
                <a16:creationId xmlns:a16="http://schemas.microsoft.com/office/drawing/2014/main" id="{BC505DCB-DE5E-2CFF-B3EA-80F793629ECA}"/>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67378CB-1238-3FE2-7216-0AC34E3F7D28}"/>
              </a:ext>
            </a:extLst>
          </p:cNvPr>
          <p:cNvSpPr>
            <a:spLocks noGrp="1"/>
          </p:cNvSpPr>
          <p:nvPr>
            <p:ph idx="1"/>
          </p:nvPr>
        </p:nvSpPr>
        <p:spPr>
          <a:xfrm>
            <a:off x="228600" y="1143000"/>
            <a:ext cx="6621236" cy="3429000"/>
          </a:xfrm>
        </p:spPr>
        <p:txBody>
          <a:bodyPr/>
          <a:lstStyle/>
          <a:p>
            <a:pPr>
              <a:spcBef>
                <a:spcPts val="900"/>
              </a:spcBef>
              <a:buClr>
                <a:srgbClr val="00529B"/>
              </a:buClr>
            </a:pPr>
            <a:r>
              <a:rPr lang="en-US" sz="1800" dirty="0"/>
              <a:t>About USC AIAA</a:t>
            </a:r>
          </a:p>
          <a:p>
            <a:pPr>
              <a:spcBef>
                <a:spcPts val="900"/>
              </a:spcBef>
              <a:buClr>
                <a:srgbClr val="00529B"/>
              </a:buClr>
            </a:pPr>
            <a:r>
              <a:rPr lang="en-US" sz="1800" dirty="0"/>
              <a:t>Challenges of a Growing Organization</a:t>
            </a:r>
          </a:p>
          <a:p>
            <a:pPr>
              <a:spcBef>
                <a:spcPts val="900"/>
              </a:spcBef>
              <a:buClr>
                <a:srgbClr val="00529B"/>
              </a:buClr>
            </a:pPr>
            <a:r>
              <a:rPr lang="en-US" sz="1800" dirty="0"/>
              <a:t>Aerospace Collaboration</a:t>
            </a:r>
          </a:p>
          <a:p>
            <a:pPr>
              <a:spcBef>
                <a:spcPts val="900"/>
              </a:spcBef>
              <a:buClr>
                <a:srgbClr val="00529B"/>
              </a:buClr>
            </a:pPr>
            <a:r>
              <a:rPr lang="en-US" sz="1800" dirty="0"/>
              <a:t>Bridging the Experience Gap</a:t>
            </a:r>
          </a:p>
          <a:p>
            <a:pPr>
              <a:spcBef>
                <a:spcPts val="900"/>
              </a:spcBef>
              <a:buClr>
                <a:srgbClr val="00529B"/>
              </a:buClr>
            </a:pPr>
            <a:r>
              <a:rPr lang="en-US" sz="1800" dirty="0"/>
              <a:t>Implementing Long Term Projects</a:t>
            </a:r>
          </a:p>
          <a:p>
            <a:pPr>
              <a:spcBef>
                <a:spcPts val="900"/>
              </a:spcBef>
              <a:buClr>
                <a:srgbClr val="00529B"/>
              </a:buClr>
            </a:pPr>
            <a:r>
              <a:rPr lang="en-US" sz="1800" b="1" dirty="0"/>
              <a:t>Expanding Leadership</a:t>
            </a:r>
          </a:p>
          <a:p>
            <a:pPr>
              <a:spcBef>
                <a:spcPts val="900"/>
              </a:spcBef>
              <a:buClr>
                <a:srgbClr val="00529B"/>
              </a:buClr>
            </a:pPr>
            <a:r>
              <a:rPr lang="en-US" sz="1800" dirty="0"/>
              <a:t>Closing Remarks</a:t>
            </a:r>
          </a:p>
        </p:txBody>
      </p:sp>
      <p:sp>
        <p:nvSpPr>
          <p:cNvPr id="4" name="Slide Number Placeholder 3">
            <a:extLst>
              <a:ext uri="{FF2B5EF4-FFF2-40B4-BE49-F238E27FC236}">
                <a16:creationId xmlns:a16="http://schemas.microsoft.com/office/drawing/2014/main" id="{9FB06C59-F232-749E-F7AC-8F148E45337C}"/>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26</a:t>
            </a:fld>
            <a:endParaRPr lang="en-US"/>
          </a:p>
        </p:txBody>
      </p:sp>
      <p:sp>
        <p:nvSpPr>
          <p:cNvPr id="2" name="Rectangle 1">
            <a:extLst>
              <a:ext uri="{FF2B5EF4-FFF2-40B4-BE49-F238E27FC236}">
                <a16:creationId xmlns:a16="http://schemas.microsoft.com/office/drawing/2014/main" id="{4104F9BE-3761-0308-3B3C-4CEA3A8A44B5}"/>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F5BFE595-7313-BCE0-2248-7BEAF44BE800}"/>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Table of Contents</a:t>
            </a:r>
          </a:p>
        </p:txBody>
      </p:sp>
    </p:spTree>
    <p:extLst>
      <p:ext uri="{BB962C8B-B14F-4D97-AF65-F5344CB8AC3E}">
        <p14:creationId xmlns:p14="http://schemas.microsoft.com/office/powerpoint/2010/main" val="3849187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95699-B912-4878-8371-B42A6A60A732}"/>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7192BD59-F8B9-D009-D5A8-A3847A4DF79B}"/>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C5093C-8E86-52A5-1F1A-58FCB46276A4}"/>
              </a:ext>
            </a:extLst>
          </p:cNvPr>
          <p:cNvSpPr>
            <a:spLocks noGrp="1"/>
          </p:cNvSpPr>
          <p:nvPr>
            <p:ph idx="1"/>
          </p:nvPr>
        </p:nvSpPr>
        <p:spPr>
          <a:xfrm>
            <a:off x="228600" y="851615"/>
            <a:ext cx="8844567" cy="3429000"/>
          </a:xfrm>
        </p:spPr>
        <p:txBody>
          <a:bodyPr/>
          <a:lstStyle/>
          <a:p>
            <a:pPr marL="0" indent="0">
              <a:spcBef>
                <a:spcPts val="900"/>
              </a:spcBef>
              <a:buClr>
                <a:srgbClr val="00529B"/>
              </a:buClr>
              <a:buNone/>
            </a:pPr>
            <a:r>
              <a:rPr lang="en-US" dirty="0"/>
              <a:t>To better manage the club, several new leadership positions were created with the goal of decentralizing responsibilities, allowing for large scale projects to be run more independently and for workload to be distributed amongst the leadership team:</a:t>
            </a:r>
          </a:p>
          <a:p>
            <a:pPr>
              <a:spcBef>
                <a:spcPts val="900"/>
              </a:spcBef>
              <a:buClr>
                <a:srgbClr val="00529B"/>
              </a:buClr>
            </a:pPr>
            <a:r>
              <a:rPr lang="en-US" sz="1800" dirty="0"/>
              <a:t>Event organizer</a:t>
            </a:r>
          </a:p>
          <a:p>
            <a:pPr>
              <a:spcBef>
                <a:spcPts val="900"/>
              </a:spcBef>
              <a:buClr>
                <a:srgbClr val="00529B"/>
              </a:buClr>
            </a:pPr>
            <a:r>
              <a:rPr lang="en-US" sz="1800" dirty="0"/>
              <a:t>Social Media Manager</a:t>
            </a:r>
          </a:p>
          <a:p>
            <a:pPr>
              <a:spcBef>
                <a:spcPts val="900"/>
              </a:spcBef>
              <a:buClr>
                <a:srgbClr val="00529B"/>
              </a:buClr>
            </a:pPr>
            <a:r>
              <a:rPr lang="en-US" sz="1800" dirty="0"/>
              <a:t>Fundraising Committee Head</a:t>
            </a:r>
          </a:p>
          <a:p>
            <a:pPr>
              <a:spcBef>
                <a:spcPts val="900"/>
              </a:spcBef>
              <a:buClr>
                <a:srgbClr val="00529B"/>
              </a:buClr>
            </a:pPr>
            <a:r>
              <a:rPr lang="en-US" sz="1800" dirty="0"/>
              <a:t>DBF Committee Head</a:t>
            </a:r>
          </a:p>
          <a:p>
            <a:pPr>
              <a:spcBef>
                <a:spcPts val="900"/>
              </a:spcBef>
              <a:buClr>
                <a:srgbClr val="00529B"/>
              </a:buClr>
            </a:pPr>
            <a:r>
              <a:rPr lang="en-US" sz="1800" dirty="0"/>
              <a:t>Small Sat Committee Head</a:t>
            </a:r>
          </a:p>
          <a:p>
            <a:pPr>
              <a:spcBef>
                <a:spcPts val="900"/>
              </a:spcBef>
              <a:buClr>
                <a:srgbClr val="00529B"/>
              </a:buClr>
            </a:pPr>
            <a:endParaRPr lang="en-US" sz="1800" dirty="0"/>
          </a:p>
        </p:txBody>
      </p:sp>
      <p:sp>
        <p:nvSpPr>
          <p:cNvPr id="4" name="Slide Number Placeholder 3">
            <a:extLst>
              <a:ext uri="{FF2B5EF4-FFF2-40B4-BE49-F238E27FC236}">
                <a16:creationId xmlns:a16="http://schemas.microsoft.com/office/drawing/2014/main" id="{26841A5A-F476-704B-1AAF-16B325BF3691}"/>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27</a:t>
            </a:fld>
            <a:endParaRPr lang="en-US"/>
          </a:p>
        </p:txBody>
      </p:sp>
      <p:sp>
        <p:nvSpPr>
          <p:cNvPr id="2" name="Rectangle 1">
            <a:extLst>
              <a:ext uri="{FF2B5EF4-FFF2-40B4-BE49-F238E27FC236}">
                <a16:creationId xmlns:a16="http://schemas.microsoft.com/office/drawing/2014/main" id="{3D7E5EF2-24CC-2A0A-BFF8-368D869ACB7D}"/>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BEC165D2-CE4C-07D9-F05B-28F065859283}"/>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Expanding Leadership</a:t>
            </a:r>
          </a:p>
        </p:txBody>
      </p:sp>
    </p:spTree>
    <p:extLst>
      <p:ext uri="{BB962C8B-B14F-4D97-AF65-F5344CB8AC3E}">
        <p14:creationId xmlns:p14="http://schemas.microsoft.com/office/powerpoint/2010/main" val="310202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1A534-9340-BB46-A13F-85F82020F217}"/>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FBE933B9-5B5C-072F-7C41-BDF2F100ADBE}"/>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9BA04DC-BF7D-75D5-EBD5-8A1C024BA7EB}"/>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28</a:t>
            </a:fld>
            <a:endParaRPr lang="en-US"/>
          </a:p>
        </p:txBody>
      </p:sp>
      <p:sp>
        <p:nvSpPr>
          <p:cNvPr id="2" name="Rectangle 1">
            <a:extLst>
              <a:ext uri="{FF2B5EF4-FFF2-40B4-BE49-F238E27FC236}">
                <a16:creationId xmlns:a16="http://schemas.microsoft.com/office/drawing/2014/main" id="{501BEEA1-519D-B59F-DD64-DE596CD4F2A3}"/>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6E31634-4504-11D0-5FBD-24BB9913848A}"/>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Previous Leadership Structure</a:t>
            </a:r>
          </a:p>
        </p:txBody>
      </p:sp>
      <p:sp>
        <p:nvSpPr>
          <p:cNvPr id="9" name="Flowchart: Process 8">
            <a:extLst>
              <a:ext uri="{FF2B5EF4-FFF2-40B4-BE49-F238E27FC236}">
                <a16:creationId xmlns:a16="http://schemas.microsoft.com/office/drawing/2014/main" id="{6AAFA797-FC6E-9FF6-B271-120059B437F1}"/>
              </a:ext>
            </a:extLst>
          </p:cNvPr>
          <p:cNvSpPr/>
          <p:nvPr/>
        </p:nvSpPr>
        <p:spPr bwMode="auto">
          <a:xfrm>
            <a:off x="3377483" y="1027693"/>
            <a:ext cx="2389031"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ea typeface="ＭＳ Ｐゴシック" pitchFamily="80" charset="-128"/>
              </a:rPr>
              <a:t>President</a:t>
            </a:r>
          </a:p>
        </p:txBody>
      </p:sp>
      <p:sp>
        <p:nvSpPr>
          <p:cNvPr id="11" name="Flowchart: Process 10">
            <a:extLst>
              <a:ext uri="{FF2B5EF4-FFF2-40B4-BE49-F238E27FC236}">
                <a16:creationId xmlns:a16="http://schemas.microsoft.com/office/drawing/2014/main" id="{6BA34D0D-70BB-772D-FCEB-356B99BB2989}"/>
              </a:ext>
            </a:extLst>
          </p:cNvPr>
          <p:cNvSpPr/>
          <p:nvPr/>
        </p:nvSpPr>
        <p:spPr bwMode="auto">
          <a:xfrm>
            <a:off x="3377483" y="2200275"/>
            <a:ext cx="2389031"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ea typeface="ＭＳ Ｐゴシック" pitchFamily="80" charset="-128"/>
              </a:rPr>
              <a:t>Vice</a:t>
            </a:r>
            <a:r>
              <a:rPr kumimoji="0" lang="en-US" sz="2400" b="0" i="0" u="none" strike="noStrike" cap="none" normalizeH="0" baseline="0" dirty="0">
                <a:ln>
                  <a:noFill/>
                </a:ln>
                <a:solidFill>
                  <a:schemeClr val="tx1"/>
                </a:solidFill>
                <a:effectLst/>
                <a:latin typeface="Arial" charset="0"/>
                <a:ea typeface="ＭＳ Ｐゴシック" pitchFamily="80" charset="-128"/>
              </a:rPr>
              <a:t> </a:t>
            </a:r>
            <a:r>
              <a:rPr kumimoji="0" lang="en-US" sz="2400" b="0" i="0" u="none" strike="noStrike" cap="none" normalizeH="0" baseline="0" dirty="0">
                <a:ln>
                  <a:noFill/>
                </a:ln>
                <a:solidFill>
                  <a:schemeClr val="bg1"/>
                </a:solidFill>
                <a:effectLst/>
                <a:latin typeface="Arial" charset="0"/>
                <a:ea typeface="ＭＳ Ｐゴシック" pitchFamily="80" charset="-128"/>
              </a:rPr>
              <a:t>President</a:t>
            </a:r>
          </a:p>
        </p:txBody>
      </p:sp>
      <p:sp>
        <p:nvSpPr>
          <p:cNvPr id="12" name="Flowchart: Process 11">
            <a:extLst>
              <a:ext uri="{FF2B5EF4-FFF2-40B4-BE49-F238E27FC236}">
                <a16:creationId xmlns:a16="http://schemas.microsoft.com/office/drawing/2014/main" id="{9BB9E589-9E6D-6DC3-7545-F1DB5027BC62}"/>
              </a:ext>
            </a:extLst>
          </p:cNvPr>
          <p:cNvSpPr/>
          <p:nvPr/>
        </p:nvSpPr>
        <p:spPr bwMode="auto">
          <a:xfrm>
            <a:off x="6188301" y="3400425"/>
            <a:ext cx="2389031"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ea typeface="ＭＳ Ｐゴシック" pitchFamily="80" charset="-128"/>
              </a:rPr>
              <a:t>Secretary</a:t>
            </a:r>
          </a:p>
        </p:txBody>
      </p:sp>
      <p:sp>
        <p:nvSpPr>
          <p:cNvPr id="13" name="Flowchart: Process 12">
            <a:extLst>
              <a:ext uri="{FF2B5EF4-FFF2-40B4-BE49-F238E27FC236}">
                <a16:creationId xmlns:a16="http://schemas.microsoft.com/office/drawing/2014/main" id="{664E545B-579C-4801-E176-234A8DD747F1}"/>
              </a:ext>
            </a:extLst>
          </p:cNvPr>
          <p:cNvSpPr/>
          <p:nvPr/>
        </p:nvSpPr>
        <p:spPr bwMode="auto">
          <a:xfrm>
            <a:off x="566670" y="3400425"/>
            <a:ext cx="2389031"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ea typeface="ＭＳ Ｐゴシック" pitchFamily="80" charset="-128"/>
              </a:rPr>
              <a:t>Treasurer</a:t>
            </a:r>
          </a:p>
        </p:txBody>
      </p:sp>
      <p:cxnSp>
        <p:nvCxnSpPr>
          <p:cNvPr id="15" name="Straight Connector 14">
            <a:extLst>
              <a:ext uri="{FF2B5EF4-FFF2-40B4-BE49-F238E27FC236}">
                <a16:creationId xmlns:a16="http://schemas.microsoft.com/office/drawing/2014/main" id="{155EFAA9-0EBB-A01E-5A91-61141F6F5510}"/>
              </a:ext>
            </a:extLst>
          </p:cNvPr>
          <p:cNvCxnSpPr>
            <a:cxnSpLocks/>
            <a:stCxn id="9" idx="2"/>
            <a:endCxn id="11" idx="0"/>
          </p:cNvCxnSpPr>
          <p:nvPr/>
        </p:nvCxnSpPr>
        <p:spPr bwMode="auto">
          <a:xfrm>
            <a:off x="4571999" y="1770643"/>
            <a:ext cx="0" cy="42963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BB21F8F3-2BD1-C650-8420-10E897F74BB6}"/>
              </a:ext>
            </a:extLst>
          </p:cNvPr>
          <p:cNvCxnSpPr>
            <a:cxnSpLocks/>
            <a:stCxn id="13" idx="0"/>
            <a:endCxn id="11" idx="1"/>
          </p:cNvCxnSpPr>
          <p:nvPr/>
        </p:nvCxnSpPr>
        <p:spPr bwMode="auto">
          <a:xfrm flipV="1">
            <a:off x="1761186" y="2571750"/>
            <a:ext cx="1616297" cy="82867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C69F748-3F9A-0B3B-6BE4-A528E98817B6}"/>
              </a:ext>
            </a:extLst>
          </p:cNvPr>
          <p:cNvCxnSpPr>
            <a:cxnSpLocks/>
            <a:stCxn id="11" idx="3"/>
            <a:endCxn id="12" idx="0"/>
          </p:cNvCxnSpPr>
          <p:nvPr/>
        </p:nvCxnSpPr>
        <p:spPr bwMode="auto">
          <a:xfrm>
            <a:off x="5766514" y="2571750"/>
            <a:ext cx="1616303" cy="828675"/>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7D398254-CDAE-0D3F-A245-0460FD4DE765}"/>
              </a:ext>
            </a:extLst>
          </p:cNvPr>
          <p:cNvCxnSpPr>
            <a:cxnSpLocks/>
            <a:stCxn id="9" idx="1"/>
            <a:endCxn id="13" idx="0"/>
          </p:cNvCxnSpPr>
          <p:nvPr/>
        </p:nvCxnSpPr>
        <p:spPr bwMode="auto">
          <a:xfrm flipH="1">
            <a:off x="1761186" y="1399168"/>
            <a:ext cx="1616297" cy="200125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7800AEB-0A6C-2D04-04FC-05F79721B7AC}"/>
              </a:ext>
            </a:extLst>
          </p:cNvPr>
          <p:cNvCxnSpPr>
            <a:cxnSpLocks/>
          </p:cNvCxnSpPr>
          <p:nvPr/>
        </p:nvCxnSpPr>
        <p:spPr bwMode="auto">
          <a:xfrm>
            <a:off x="5766514" y="1410237"/>
            <a:ext cx="1616300" cy="199018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47604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B3BB0-FA17-8C05-5A05-E53BD6ADFCE6}"/>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F41A3223-6506-301D-5119-1EA45FEF98BB}"/>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0" y="754243"/>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F3D94BE-6A99-0B2C-9853-D78C1AA9D9A3}"/>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29</a:t>
            </a:fld>
            <a:endParaRPr lang="en-US"/>
          </a:p>
        </p:txBody>
      </p:sp>
      <p:sp>
        <p:nvSpPr>
          <p:cNvPr id="2" name="Rectangle 1">
            <a:extLst>
              <a:ext uri="{FF2B5EF4-FFF2-40B4-BE49-F238E27FC236}">
                <a16:creationId xmlns:a16="http://schemas.microsoft.com/office/drawing/2014/main" id="{8B529019-A3DA-B625-9318-934320387793}"/>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E5261D12-A73A-4765-D096-9446F4E097BB}"/>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Updated Leadership Structure</a:t>
            </a:r>
          </a:p>
        </p:txBody>
      </p:sp>
      <p:sp>
        <p:nvSpPr>
          <p:cNvPr id="9" name="Flowchart: Process 8">
            <a:extLst>
              <a:ext uri="{FF2B5EF4-FFF2-40B4-BE49-F238E27FC236}">
                <a16:creationId xmlns:a16="http://schemas.microsoft.com/office/drawing/2014/main" id="{7B4747A4-DA0F-87CC-8808-5ABCB843CCFE}"/>
              </a:ext>
            </a:extLst>
          </p:cNvPr>
          <p:cNvSpPr/>
          <p:nvPr/>
        </p:nvSpPr>
        <p:spPr bwMode="auto">
          <a:xfrm>
            <a:off x="3377483" y="1027693"/>
            <a:ext cx="2389031"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ea typeface="ＭＳ Ｐゴシック" pitchFamily="80" charset="-128"/>
              </a:rPr>
              <a:t>President</a:t>
            </a:r>
          </a:p>
        </p:txBody>
      </p:sp>
      <p:sp>
        <p:nvSpPr>
          <p:cNvPr id="10" name="Flowchart: Process 9">
            <a:extLst>
              <a:ext uri="{FF2B5EF4-FFF2-40B4-BE49-F238E27FC236}">
                <a16:creationId xmlns:a16="http://schemas.microsoft.com/office/drawing/2014/main" id="{CF59F2B4-DCED-4BE5-E090-3D56922696A2}"/>
              </a:ext>
            </a:extLst>
          </p:cNvPr>
          <p:cNvSpPr/>
          <p:nvPr/>
        </p:nvSpPr>
        <p:spPr bwMode="auto">
          <a:xfrm>
            <a:off x="3377484" y="1971284"/>
            <a:ext cx="2389031"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ea typeface="ＭＳ Ｐゴシック" pitchFamily="80" charset="-128"/>
              </a:rPr>
              <a:t>Vice</a:t>
            </a:r>
            <a:r>
              <a:rPr kumimoji="0" lang="en-US" sz="2400" b="0" i="0" u="none" strike="noStrike" cap="none" normalizeH="0" baseline="0" dirty="0">
                <a:ln>
                  <a:noFill/>
                </a:ln>
                <a:solidFill>
                  <a:schemeClr val="tx1"/>
                </a:solidFill>
                <a:effectLst/>
                <a:latin typeface="Arial" charset="0"/>
                <a:ea typeface="ＭＳ Ｐゴシック" pitchFamily="80" charset="-128"/>
              </a:rPr>
              <a:t> </a:t>
            </a:r>
            <a:r>
              <a:rPr kumimoji="0" lang="en-US" sz="2400" b="0" i="0" u="none" strike="noStrike" cap="none" normalizeH="0" baseline="0" dirty="0">
                <a:ln>
                  <a:noFill/>
                </a:ln>
                <a:solidFill>
                  <a:schemeClr val="bg1"/>
                </a:solidFill>
                <a:effectLst/>
                <a:latin typeface="Arial" charset="0"/>
                <a:ea typeface="ＭＳ Ｐゴシック" pitchFamily="80" charset="-128"/>
              </a:rPr>
              <a:t>President</a:t>
            </a:r>
          </a:p>
        </p:txBody>
      </p:sp>
      <p:sp>
        <p:nvSpPr>
          <p:cNvPr id="11" name="Flowchart: Process 10">
            <a:extLst>
              <a:ext uri="{FF2B5EF4-FFF2-40B4-BE49-F238E27FC236}">
                <a16:creationId xmlns:a16="http://schemas.microsoft.com/office/drawing/2014/main" id="{320CA6BB-67DF-A9C8-6F24-DE6078E03CDB}"/>
              </a:ext>
            </a:extLst>
          </p:cNvPr>
          <p:cNvSpPr/>
          <p:nvPr/>
        </p:nvSpPr>
        <p:spPr bwMode="auto">
          <a:xfrm>
            <a:off x="6188296" y="1971284"/>
            <a:ext cx="2389031"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ea typeface="ＭＳ Ｐゴシック" pitchFamily="80" charset="-128"/>
              </a:rPr>
              <a:t>Secretary</a:t>
            </a:r>
          </a:p>
        </p:txBody>
      </p:sp>
      <p:sp>
        <p:nvSpPr>
          <p:cNvPr id="12" name="Flowchart: Process 11">
            <a:extLst>
              <a:ext uri="{FF2B5EF4-FFF2-40B4-BE49-F238E27FC236}">
                <a16:creationId xmlns:a16="http://schemas.microsoft.com/office/drawing/2014/main" id="{D48D197C-B79B-E556-8168-101C00B85A9D}"/>
              </a:ext>
            </a:extLst>
          </p:cNvPr>
          <p:cNvSpPr/>
          <p:nvPr/>
        </p:nvSpPr>
        <p:spPr bwMode="auto">
          <a:xfrm>
            <a:off x="566671" y="1971284"/>
            <a:ext cx="2389031"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ea typeface="ＭＳ Ｐゴシック" pitchFamily="80" charset="-128"/>
              </a:rPr>
              <a:t>Treasurer</a:t>
            </a:r>
          </a:p>
        </p:txBody>
      </p:sp>
      <p:cxnSp>
        <p:nvCxnSpPr>
          <p:cNvPr id="13" name="Straight Connector 12">
            <a:extLst>
              <a:ext uri="{FF2B5EF4-FFF2-40B4-BE49-F238E27FC236}">
                <a16:creationId xmlns:a16="http://schemas.microsoft.com/office/drawing/2014/main" id="{44B3599D-89BD-EEB7-CFB6-705231AA4349}"/>
              </a:ext>
            </a:extLst>
          </p:cNvPr>
          <p:cNvCxnSpPr>
            <a:cxnSpLocks/>
            <a:stCxn id="9" idx="2"/>
            <a:endCxn id="10" idx="0"/>
          </p:cNvCxnSpPr>
          <p:nvPr/>
        </p:nvCxnSpPr>
        <p:spPr bwMode="auto">
          <a:xfrm>
            <a:off x="4571999" y="1770643"/>
            <a:ext cx="1" cy="200641"/>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03817AE2-5105-181D-F500-4D06E813A83D}"/>
              </a:ext>
            </a:extLst>
          </p:cNvPr>
          <p:cNvCxnSpPr>
            <a:cxnSpLocks/>
            <a:stCxn id="12" idx="3"/>
            <a:endCxn id="10" idx="1"/>
          </p:cNvCxnSpPr>
          <p:nvPr/>
        </p:nvCxnSpPr>
        <p:spPr bwMode="auto">
          <a:xfrm>
            <a:off x="2955702" y="2342759"/>
            <a:ext cx="421782"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AE810AD7-6864-3108-07C1-D34A975A5BFE}"/>
              </a:ext>
            </a:extLst>
          </p:cNvPr>
          <p:cNvCxnSpPr>
            <a:cxnSpLocks/>
            <a:stCxn id="10" idx="3"/>
            <a:endCxn id="11" idx="1"/>
          </p:cNvCxnSpPr>
          <p:nvPr/>
        </p:nvCxnSpPr>
        <p:spPr bwMode="auto">
          <a:xfrm>
            <a:off x="5766515" y="2342759"/>
            <a:ext cx="421781"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87952B2D-D16B-B4FA-17E4-95EB94884CB9}"/>
              </a:ext>
            </a:extLst>
          </p:cNvPr>
          <p:cNvCxnSpPr>
            <a:cxnSpLocks/>
            <a:stCxn id="9" idx="1"/>
            <a:endCxn id="12" idx="0"/>
          </p:cNvCxnSpPr>
          <p:nvPr/>
        </p:nvCxnSpPr>
        <p:spPr bwMode="auto">
          <a:xfrm flipH="1">
            <a:off x="1761187" y="1399168"/>
            <a:ext cx="1616296" cy="572116"/>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177D8DD6-9ECD-5A51-A17E-7C0E1E716D28}"/>
              </a:ext>
            </a:extLst>
          </p:cNvPr>
          <p:cNvCxnSpPr>
            <a:cxnSpLocks/>
            <a:endCxn id="11" idx="0"/>
          </p:cNvCxnSpPr>
          <p:nvPr/>
        </p:nvCxnSpPr>
        <p:spPr bwMode="auto">
          <a:xfrm>
            <a:off x="5766515" y="1181246"/>
            <a:ext cx="1616297" cy="79003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6" name="Rectangle 25">
            <a:extLst>
              <a:ext uri="{FF2B5EF4-FFF2-40B4-BE49-F238E27FC236}">
                <a16:creationId xmlns:a16="http://schemas.microsoft.com/office/drawing/2014/main" id="{85F8DB4F-D2FC-30A1-2654-F2DA2037F98E}"/>
              </a:ext>
            </a:extLst>
          </p:cNvPr>
          <p:cNvSpPr/>
          <p:nvPr/>
        </p:nvSpPr>
        <p:spPr bwMode="auto">
          <a:xfrm>
            <a:off x="107950" y="857250"/>
            <a:ext cx="8902700" cy="1963223"/>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ea typeface="ＭＳ Ｐゴシック" pitchFamily="80" charset="-128"/>
              </a:rPr>
              <a:t>Elected</a:t>
            </a: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27" name="Flowchart: Process 26">
            <a:extLst>
              <a:ext uri="{FF2B5EF4-FFF2-40B4-BE49-F238E27FC236}">
                <a16:creationId xmlns:a16="http://schemas.microsoft.com/office/drawing/2014/main" id="{E5A96252-4C67-B925-A170-2354B58CC9C5}"/>
              </a:ext>
            </a:extLst>
          </p:cNvPr>
          <p:cNvSpPr/>
          <p:nvPr/>
        </p:nvSpPr>
        <p:spPr bwMode="auto">
          <a:xfrm>
            <a:off x="566670" y="3657600"/>
            <a:ext cx="2389031"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ea typeface="ＭＳ Ｐゴシック" pitchFamily="80" charset="-128"/>
              </a:rPr>
              <a:t>Fundraising</a:t>
            </a:r>
          </a:p>
        </p:txBody>
      </p:sp>
      <p:sp>
        <p:nvSpPr>
          <p:cNvPr id="28" name="Flowchart: Process 27">
            <a:extLst>
              <a:ext uri="{FF2B5EF4-FFF2-40B4-BE49-F238E27FC236}">
                <a16:creationId xmlns:a16="http://schemas.microsoft.com/office/drawing/2014/main" id="{62064A67-761D-3BDB-B958-6566F4372B59}"/>
              </a:ext>
            </a:extLst>
          </p:cNvPr>
          <p:cNvSpPr/>
          <p:nvPr/>
        </p:nvSpPr>
        <p:spPr bwMode="auto">
          <a:xfrm>
            <a:off x="3377483" y="3657600"/>
            <a:ext cx="1123683"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ea typeface="ＭＳ Ｐゴシック" pitchFamily="80" charset="-128"/>
              </a:rPr>
              <a:t>DBF Committee</a:t>
            </a:r>
          </a:p>
        </p:txBody>
      </p:sp>
      <p:sp>
        <p:nvSpPr>
          <p:cNvPr id="30" name="Flowchart: Process 29">
            <a:extLst>
              <a:ext uri="{FF2B5EF4-FFF2-40B4-BE49-F238E27FC236}">
                <a16:creationId xmlns:a16="http://schemas.microsoft.com/office/drawing/2014/main" id="{5F5B623D-1E3B-704B-8D1F-A2B0A4757C1A}"/>
              </a:ext>
            </a:extLst>
          </p:cNvPr>
          <p:cNvSpPr/>
          <p:nvPr/>
        </p:nvSpPr>
        <p:spPr bwMode="auto">
          <a:xfrm>
            <a:off x="4642836" y="3657600"/>
            <a:ext cx="1123683"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ea typeface="ＭＳ Ｐゴシック" pitchFamily="80" charset="-128"/>
              </a:rPr>
              <a:t>Small Sat Committee</a:t>
            </a:r>
          </a:p>
        </p:txBody>
      </p:sp>
      <p:sp>
        <p:nvSpPr>
          <p:cNvPr id="31" name="Flowchart: Process 30">
            <a:extLst>
              <a:ext uri="{FF2B5EF4-FFF2-40B4-BE49-F238E27FC236}">
                <a16:creationId xmlns:a16="http://schemas.microsoft.com/office/drawing/2014/main" id="{23E02B4C-29C4-AE8E-04EF-3CAB9FCD59B1}"/>
              </a:ext>
            </a:extLst>
          </p:cNvPr>
          <p:cNvSpPr/>
          <p:nvPr/>
        </p:nvSpPr>
        <p:spPr bwMode="auto">
          <a:xfrm>
            <a:off x="7449894" y="3657600"/>
            <a:ext cx="1123683"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charset="0"/>
                <a:ea typeface="ＭＳ Ｐゴシック" pitchFamily="80" charset="-128"/>
              </a:rPr>
              <a:t>Social Media</a:t>
            </a:r>
          </a:p>
        </p:txBody>
      </p:sp>
      <p:sp>
        <p:nvSpPr>
          <p:cNvPr id="32" name="Flowchart: Process 31">
            <a:extLst>
              <a:ext uri="{FF2B5EF4-FFF2-40B4-BE49-F238E27FC236}">
                <a16:creationId xmlns:a16="http://schemas.microsoft.com/office/drawing/2014/main" id="{ADDDD62D-BDA7-5CD0-206B-6E90FF57678A}"/>
              </a:ext>
            </a:extLst>
          </p:cNvPr>
          <p:cNvSpPr/>
          <p:nvPr/>
        </p:nvSpPr>
        <p:spPr bwMode="auto">
          <a:xfrm>
            <a:off x="6184541" y="3657600"/>
            <a:ext cx="1123683" cy="742950"/>
          </a:xfrm>
          <a:prstGeom prst="flowChartProcess">
            <a:avLst/>
          </a:prstGeom>
          <a:solidFill>
            <a:srgbClr val="73000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ea typeface="ＭＳ Ｐゴシック" pitchFamily="80" charset="-128"/>
              </a:rPr>
              <a:t>Event Organizer</a:t>
            </a:r>
          </a:p>
        </p:txBody>
      </p:sp>
      <p:cxnSp>
        <p:nvCxnSpPr>
          <p:cNvPr id="33" name="Straight Connector 32">
            <a:extLst>
              <a:ext uri="{FF2B5EF4-FFF2-40B4-BE49-F238E27FC236}">
                <a16:creationId xmlns:a16="http://schemas.microsoft.com/office/drawing/2014/main" id="{67ACC52F-E42F-7446-C722-989D78B1C772}"/>
              </a:ext>
            </a:extLst>
          </p:cNvPr>
          <p:cNvCxnSpPr>
            <a:cxnSpLocks/>
            <a:stCxn id="12" idx="2"/>
            <a:endCxn id="27" idx="0"/>
          </p:cNvCxnSpPr>
          <p:nvPr/>
        </p:nvCxnSpPr>
        <p:spPr bwMode="auto">
          <a:xfrm flipH="1">
            <a:off x="1761186" y="2714234"/>
            <a:ext cx="1" cy="943366"/>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36C7A49-BC7D-8DF0-0359-9FAB5B33F900}"/>
              </a:ext>
            </a:extLst>
          </p:cNvPr>
          <p:cNvCxnSpPr>
            <a:cxnSpLocks/>
            <a:stCxn id="11" idx="2"/>
            <a:endCxn id="32" idx="0"/>
          </p:cNvCxnSpPr>
          <p:nvPr/>
        </p:nvCxnSpPr>
        <p:spPr bwMode="auto">
          <a:xfrm flipH="1">
            <a:off x="6746383" y="2714234"/>
            <a:ext cx="636429" cy="943366"/>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605D56B1-4A5B-F1DD-493C-ACA7055C73F0}"/>
              </a:ext>
            </a:extLst>
          </p:cNvPr>
          <p:cNvCxnSpPr>
            <a:cxnSpLocks/>
            <a:stCxn id="11" idx="2"/>
            <a:endCxn id="31" idx="0"/>
          </p:cNvCxnSpPr>
          <p:nvPr/>
        </p:nvCxnSpPr>
        <p:spPr bwMode="auto">
          <a:xfrm>
            <a:off x="7382812" y="2714234"/>
            <a:ext cx="628924" cy="943366"/>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D304A1AB-BE09-F932-FBE0-F0DADF828DF9}"/>
              </a:ext>
            </a:extLst>
          </p:cNvPr>
          <p:cNvCxnSpPr>
            <a:cxnSpLocks/>
            <a:stCxn id="10" idx="2"/>
            <a:endCxn id="30" idx="0"/>
          </p:cNvCxnSpPr>
          <p:nvPr/>
        </p:nvCxnSpPr>
        <p:spPr bwMode="auto">
          <a:xfrm>
            <a:off x="4572000" y="2714234"/>
            <a:ext cx="632678" cy="943366"/>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7163D8E3-6E95-ADF0-614E-97E94309E088}"/>
              </a:ext>
            </a:extLst>
          </p:cNvPr>
          <p:cNvCxnSpPr>
            <a:cxnSpLocks/>
            <a:stCxn id="10" idx="2"/>
            <a:endCxn id="28" idx="0"/>
          </p:cNvCxnSpPr>
          <p:nvPr/>
        </p:nvCxnSpPr>
        <p:spPr bwMode="auto">
          <a:xfrm flipH="1">
            <a:off x="3939325" y="2714234"/>
            <a:ext cx="632675" cy="943366"/>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57" name="Rectangle 56">
            <a:extLst>
              <a:ext uri="{FF2B5EF4-FFF2-40B4-BE49-F238E27FC236}">
                <a16:creationId xmlns:a16="http://schemas.microsoft.com/office/drawing/2014/main" id="{41C5BC4E-D46A-399B-2A96-F61614446957}"/>
              </a:ext>
            </a:extLst>
          </p:cNvPr>
          <p:cNvSpPr/>
          <p:nvPr/>
        </p:nvSpPr>
        <p:spPr bwMode="auto">
          <a:xfrm>
            <a:off x="107950" y="2876896"/>
            <a:ext cx="8902700" cy="169510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ea typeface="ＭＳ Ｐゴシック" pitchFamily="80" charset="-128"/>
              </a:rPr>
              <a:t>Appointed</a:t>
            </a: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Tree>
    <p:extLst>
      <p:ext uri="{BB962C8B-B14F-4D97-AF65-F5344CB8AC3E}">
        <p14:creationId xmlns:p14="http://schemas.microsoft.com/office/powerpoint/2010/main" val="10672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A61F-C81B-9CA6-7E99-47D97AF5EE97}"/>
            </a:ext>
          </a:extLst>
        </p:cNvPr>
        <p:cNvGrpSpPr/>
        <p:nvPr/>
      </p:nvGrpSpPr>
      <p:grpSpPr>
        <a:xfrm>
          <a:off x="0" y="0"/>
          <a:ext cx="0" cy="0"/>
          <a:chOff x="0" y="0"/>
          <a:chExt cx="0" cy="0"/>
        </a:xfrm>
      </p:grpSpPr>
      <p:pic>
        <p:nvPicPr>
          <p:cNvPr id="1026" name="Picture 2" descr="University of South Carolina">
            <a:extLst>
              <a:ext uri="{FF2B5EF4-FFF2-40B4-BE49-F238E27FC236}">
                <a16:creationId xmlns:a16="http://schemas.microsoft.com/office/drawing/2014/main" id="{46A80E99-245B-42FF-1D1F-BBC85C6387B6}"/>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AE7927-A423-D668-4F12-B655E6AE6D0B}"/>
              </a:ext>
            </a:extLst>
          </p:cNvPr>
          <p:cNvSpPr>
            <a:spLocks noGrp="1"/>
          </p:cNvSpPr>
          <p:nvPr>
            <p:ph idx="1"/>
          </p:nvPr>
        </p:nvSpPr>
        <p:spPr>
          <a:xfrm>
            <a:off x="228600" y="1143000"/>
            <a:ext cx="6621236" cy="3429000"/>
          </a:xfrm>
        </p:spPr>
        <p:txBody>
          <a:bodyPr/>
          <a:lstStyle/>
          <a:p>
            <a:pPr>
              <a:spcBef>
                <a:spcPts val="900"/>
              </a:spcBef>
              <a:buClr>
                <a:srgbClr val="00529B"/>
              </a:buClr>
            </a:pPr>
            <a:r>
              <a:rPr lang="en-US" sz="1800" b="1" dirty="0"/>
              <a:t>About USC AIAA</a:t>
            </a:r>
          </a:p>
          <a:p>
            <a:pPr>
              <a:spcBef>
                <a:spcPts val="900"/>
              </a:spcBef>
              <a:buClr>
                <a:srgbClr val="00529B"/>
              </a:buClr>
            </a:pPr>
            <a:r>
              <a:rPr lang="en-US" sz="1800" dirty="0"/>
              <a:t>Challenges of a Growing Organization</a:t>
            </a:r>
          </a:p>
          <a:p>
            <a:pPr>
              <a:spcBef>
                <a:spcPts val="900"/>
              </a:spcBef>
              <a:buClr>
                <a:srgbClr val="00529B"/>
              </a:buClr>
            </a:pPr>
            <a:r>
              <a:rPr lang="en-US" sz="1800" dirty="0"/>
              <a:t>Aerospace Collaboration</a:t>
            </a:r>
          </a:p>
          <a:p>
            <a:pPr>
              <a:spcBef>
                <a:spcPts val="900"/>
              </a:spcBef>
              <a:buClr>
                <a:srgbClr val="00529B"/>
              </a:buClr>
            </a:pPr>
            <a:r>
              <a:rPr lang="en-US" sz="1800" dirty="0"/>
              <a:t>Bridging the Experience Gap</a:t>
            </a:r>
          </a:p>
          <a:p>
            <a:pPr>
              <a:spcBef>
                <a:spcPts val="900"/>
              </a:spcBef>
              <a:buClr>
                <a:srgbClr val="00529B"/>
              </a:buClr>
            </a:pPr>
            <a:r>
              <a:rPr lang="en-US" sz="1800" dirty="0"/>
              <a:t>Implementing Long Term Projects</a:t>
            </a:r>
          </a:p>
          <a:p>
            <a:pPr>
              <a:spcBef>
                <a:spcPts val="900"/>
              </a:spcBef>
              <a:buClr>
                <a:srgbClr val="00529B"/>
              </a:buClr>
            </a:pPr>
            <a:r>
              <a:rPr lang="en-US" sz="1800" dirty="0"/>
              <a:t>Expanding Leadership</a:t>
            </a:r>
          </a:p>
          <a:p>
            <a:pPr>
              <a:spcBef>
                <a:spcPts val="900"/>
              </a:spcBef>
              <a:buClr>
                <a:srgbClr val="00529B"/>
              </a:buClr>
            </a:pPr>
            <a:r>
              <a:rPr lang="en-US" sz="1800" dirty="0"/>
              <a:t>Closing Remarks</a:t>
            </a:r>
          </a:p>
        </p:txBody>
      </p:sp>
      <p:sp>
        <p:nvSpPr>
          <p:cNvPr id="4" name="Slide Number Placeholder 3">
            <a:extLst>
              <a:ext uri="{FF2B5EF4-FFF2-40B4-BE49-F238E27FC236}">
                <a16:creationId xmlns:a16="http://schemas.microsoft.com/office/drawing/2014/main" id="{A1A3F2BA-A6DA-AFD3-9603-97D05FCD65F6}"/>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3</a:t>
            </a:fld>
            <a:endParaRPr lang="en-US"/>
          </a:p>
        </p:txBody>
      </p:sp>
      <p:sp>
        <p:nvSpPr>
          <p:cNvPr id="2" name="Rectangle 1">
            <a:extLst>
              <a:ext uri="{FF2B5EF4-FFF2-40B4-BE49-F238E27FC236}">
                <a16:creationId xmlns:a16="http://schemas.microsoft.com/office/drawing/2014/main" id="{16F77FC6-F218-4011-C46E-F6E73DC60099}"/>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77AEED33-F676-588B-6AE5-80E7B09D1EE8}"/>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Table of Contents</a:t>
            </a:r>
          </a:p>
        </p:txBody>
      </p:sp>
    </p:spTree>
    <p:extLst>
      <p:ext uri="{BB962C8B-B14F-4D97-AF65-F5344CB8AC3E}">
        <p14:creationId xmlns:p14="http://schemas.microsoft.com/office/powerpoint/2010/main" val="3654274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B243A-5219-EA58-E707-28C3FCD678FE}"/>
            </a:ext>
          </a:extLst>
        </p:cNvPr>
        <p:cNvGrpSpPr/>
        <p:nvPr/>
      </p:nvGrpSpPr>
      <p:grpSpPr>
        <a:xfrm>
          <a:off x="0" y="0"/>
          <a:ext cx="0" cy="0"/>
          <a:chOff x="0" y="0"/>
          <a:chExt cx="0" cy="0"/>
        </a:xfrm>
      </p:grpSpPr>
      <p:pic>
        <p:nvPicPr>
          <p:cNvPr id="1026" name="Picture 2" descr="University of South Carolina">
            <a:extLst>
              <a:ext uri="{FF2B5EF4-FFF2-40B4-BE49-F238E27FC236}">
                <a16:creationId xmlns:a16="http://schemas.microsoft.com/office/drawing/2014/main" id="{4DF8A239-F225-D88D-2A57-7EFF8E7A948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070CFC4-7F02-3957-29AB-13B20C94BAE5}"/>
              </a:ext>
            </a:extLst>
          </p:cNvPr>
          <p:cNvSpPr>
            <a:spLocks noGrp="1"/>
          </p:cNvSpPr>
          <p:nvPr>
            <p:ph idx="1"/>
          </p:nvPr>
        </p:nvSpPr>
        <p:spPr>
          <a:xfrm>
            <a:off x="228600" y="1143000"/>
            <a:ext cx="6621236" cy="3429000"/>
          </a:xfrm>
        </p:spPr>
        <p:txBody>
          <a:bodyPr/>
          <a:lstStyle/>
          <a:p>
            <a:pPr>
              <a:spcBef>
                <a:spcPts val="900"/>
              </a:spcBef>
              <a:buClr>
                <a:srgbClr val="00529B"/>
              </a:buClr>
            </a:pPr>
            <a:r>
              <a:rPr lang="en-US" sz="1800" dirty="0"/>
              <a:t>About USC AIAA</a:t>
            </a:r>
          </a:p>
          <a:p>
            <a:pPr>
              <a:spcBef>
                <a:spcPts val="900"/>
              </a:spcBef>
              <a:buClr>
                <a:srgbClr val="00529B"/>
              </a:buClr>
            </a:pPr>
            <a:r>
              <a:rPr lang="en-US" sz="1800" dirty="0"/>
              <a:t>Challenges of a Growing Organization</a:t>
            </a:r>
          </a:p>
          <a:p>
            <a:pPr>
              <a:spcBef>
                <a:spcPts val="900"/>
              </a:spcBef>
              <a:buClr>
                <a:srgbClr val="00529B"/>
              </a:buClr>
            </a:pPr>
            <a:r>
              <a:rPr lang="en-US" sz="1800" dirty="0"/>
              <a:t>Aerospace Collaboration</a:t>
            </a:r>
          </a:p>
          <a:p>
            <a:pPr>
              <a:spcBef>
                <a:spcPts val="900"/>
              </a:spcBef>
              <a:buClr>
                <a:srgbClr val="00529B"/>
              </a:buClr>
            </a:pPr>
            <a:r>
              <a:rPr lang="en-US" sz="1800" dirty="0"/>
              <a:t>Bridging the Experience Gap</a:t>
            </a:r>
          </a:p>
          <a:p>
            <a:pPr>
              <a:spcBef>
                <a:spcPts val="900"/>
              </a:spcBef>
              <a:buClr>
                <a:srgbClr val="00529B"/>
              </a:buClr>
            </a:pPr>
            <a:r>
              <a:rPr lang="en-US" sz="1800" dirty="0"/>
              <a:t>Implementing Long Term Projects</a:t>
            </a:r>
          </a:p>
          <a:p>
            <a:pPr>
              <a:spcBef>
                <a:spcPts val="900"/>
              </a:spcBef>
              <a:buClr>
                <a:srgbClr val="00529B"/>
              </a:buClr>
            </a:pPr>
            <a:r>
              <a:rPr lang="en-US" sz="1800" dirty="0"/>
              <a:t>Expanding Leadership</a:t>
            </a:r>
          </a:p>
          <a:p>
            <a:pPr>
              <a:spcBef>
                <a:spcPts val="900"/>
              </a:spcBef>
              <a:buClr>
                <a:srgbClr val="00529B"/>
              </a:buClr>
            </a:pPr>
            <a:r>
              <a:rPr lang="en-US" sz="1800" b="1" dirty="0"/>
              <a:t>Closing Remarks</a:t>
            </a:r>
          </a:p>
        </p:txBody>
      </p:sp>
      <p:sp>
        <p:nvSpPr>
          <p:cNvPr id="4" name="Slide Number Placeholder 3">
            <a:extLst>
              <a:ext uri="{FF2B5EF4-FFF2-40B4-BE49-F238E27FC236}">
                <a16:creationId xmlns:a16="http://schemas.microsoft.com/office/drawing/2014/main" id="{2F5E8A30-4DF5-1E3A-88F4-CAA212FD5F12}"/>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30</a:t>
            </a:fld>
            <a:endParaRPr lang="en-US"/>
          </a:p>
        </p:txBody>
      </p:sp>
      <p:sp>
        <p:nvSpPr>
          <p:cNvPr id="2" name="Rectangle 1">
            <a:extLst>
              <a:ext uri="{FF2B5EF4-FFF2-40B4-BE49-F238E27FC236}">
                <a16:creationId xmlns:a16="http://schemas.microsoft.com/office/drawing/2014/main" id="{9EAEB6D5-77C2-61D5-59E5-5F68E44F68B7}"/>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3F4E816C-4B6E-0182-5BF4-ADC1D90DFDA1}"/>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Table of Contents</a:t>
            </a:r>
          </a:p>
        </p:txBody>
      </p:sp>
    </p:spTree>
    <p:extLst>
      <p:ext uri="{BB962C8B-B14F-4D97-AF65-F5344CB8AC3E}">
        <p14:creationId xmlns:p14="http://schemas.microsoft.com/office/powerpoint/2010/main" val="1065011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AC693-EFB3-9450-8C58-390D1278AC86}"/>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76BF5346-3222-915D-0618-137E51CB6DB3}"/>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F0D366-A3EA-3B68-2C89-066C4B840526}"/>
              </a:ext>
            </a:extLst>
          </p:cNvPr>
          <p:cNvSpPr>
            <a:spLocks noGrp="1"/>
          </p:cNvSpPr>
          <p:nvPr>
            <p:ph idx="1"/>
          </p:nvPr>
        </p:nvSpPr>
        <p:spPr>
          <a:xfrm>
            <a:off x="228599" y="857250"/>
            <a:ext cx="8686801" cy="3429000"/>
          </a:xfrm>
        </p:spPr>
        <p:txBody>
          <a:bodyPr/>
          <a:lstStyle/>
          <a:p>
            <a:pPr>
              <a:spcBef>
                <a:spcPts val="900"/>
              </a:spcBef>
              <a:buClr>
                <a:srgbClr val="00529B"/>
              </a:buClr>
            </a:pPr>
            <a:r>
              <a:rPr lang="en-US" sz="1800" dirty="0"/>
              <a:t>USC AIAA has seen rapid growth over the past years</a:t>
            </a:r>
          </a:p>
          <a:p>
            <a:pPr lvl="1">
              <a:spcBef>
                <a:spcPts val="900"/>
              </a:spcBef>
              <a:buClr>
                <a:srgbClr val="00529B"/>
              </a:buClr>
            </a:pPr>
            <a:r>
              <a:rPr lang="en-US" sz="1500" dirty="0"/>
              <a:t>over double the number of national members year over year</a:t>
            </a:r>
          </a:p>
          <a:p>
            <a:pPr>
              <a:spcBef>
                <a:spcPts val="900"/>
              </a:spcBef>
              <a:buClr>
                <a:srgbClr val="00529B"/>
              </a:buClr>
            </a:pPr>
            <a:r>
              <a:rPr lang="en-US" sz="1800" dirty="0"/>
              <a:t>Growth has led to challenges that may impact member experience</a:t>
            </a:r>
          </a:p>
          <a:p>
            <a:pPr>
              <a:spcBef>
                <a:spcPts val="900"/>
              </a:spcBef>
              <a:buClr>
                <a:srgbClr val="00529B"/>
              </a:buClr>
            </a:pPr>
            <a:r>
              <a:rPr lang="en-US" sz="1800" dirty="0"/>
              <a:t>Several changes have been implemented </a:t>
            </a:r>
          </a:p>
          <a:p>
            <a:pPr lvl="1">
              <a:spcBef>
                <a:spcPts val="900"/>
              </a:spcBef>
              <a:buClr>
                <a:srgbClr val="00529B"/>
              </a:buClr>
            </a:pPr>
            <a:r>
              <a:rPr lang="en-US" sz="1500" dirty="0"/>
              <a:t>Increased collaboration</a:t>
            </a:r>
          </a:p>
          <a:p>
            <a:pPr lvl="1">
              <a:spcBef>
                <a:spcPts val="900"/>
              </a:spcBef>
              <a:buClr>
                <a:srgbClr val="00529B"/>
              </a:buClr>
            </a:pPr>
            <a:r>
              <a:rPr lang="en-US" sz="1500" dirty="0"/>
              <a:t>Meeting format</a:t>
            </a:r>
          </a:p>
          <a:p>
            <a:pPr lvl="1">
              <a:spcBef>
                <a:spcPts val="900"/>
              </a:spcBef>
              <a:buClr>
                <a:srgbClr val="00529B"/>
              </a:buClr>
            </a:pPr>
            <a:r>
              <a:rPr lang="en-US" sz="1500" dirty="0"/>
              <a:t>Project implementation</a:t>
            </a:r>
          </a:p>
          <a:p>
            <a:pPr lvl="1">
              <a:spcBef>
                <a:spcPts val="900"/>
              </a:spcBef>
              <a:buClr>
                <a:srgbClr val="00529B"/>
              </a:buClr>
            </a:pPr>
            <a:r>
              <a:rPr lang="en-US" sz="1500" dirty="0"/>
              <a:t>Leadership expansion</a:t>
            </a:r>
          </a:p>
          <a:p>
            <a:pPr>
              <a:spcBef>
                <a:spcPts val="900"/>
              </a:spcBef>
              <a:buClr>
                <a:srgbClr val="00529B"/>
              </a:buClr>
            </a:pPr>
            <a:r>
              <a:rPr lang="en-US" sz="1800" dirty="0"/>
              <a:t>Changes have been well received and can maintain club momentum</a:t>
            </a:r>
          </a:p>
        </p:txBody>
      </p:sp>
      <p:sp>
        <p:nvSpPr>
          <p:cNvPr id="4" name="Slide Number Placeholder 3">
            <a:extLst>
              <a:ext uri="{FF2B5EF4-FFF2-40B4-BE49-F238E27FC236}">
                <a16:creationId xmlns:a16="http://schemas.microsoft.com/office/drawing/2014/main" id="{140F6F58-63E5-9545-7409-40EAC47B0CCB}"/>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31</a:t>
            </a:fld>
            <a:endParaRPr lang="en-US"/>
          </a:p>
        </p:txBody>
      </p:sp>
      <p:sp>
        <p:nvSpPr>
          <p:cNvPr id="2" name="Rectangle 1">
            <a:extLst>
              <a:ext uri="{FF2B5EF4-FFF2-40B4-BE49-F238E27FC236}">
                <a16:creationId xmlns:a16="http://schemas.microsoft.com/office/drawing/2014/main" id="{AA146901-8A19-014A-2B46-BACCFB367579}"/>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4E87DBD-3327-8E19-39C9-35FAD86FA999}"/>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Closing Remarks</a:t>
            </a:r>
          </a:p>
        </p:txBody>
      </p:sp>
    </p:spTree>
    <p:extLst>
      <p:ext uri="{BB962C8B-B14F-4D97-AF65-F5344CB8AC3E}">
        <p14:creationId xmlns:p14="http://schemas.microsoft.com/office/powerpoint/2010/main" val="3381130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B797F-F543-5790-34BC-F0124980A348}"/>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ED3AFF6A-95B5-2313-8141-5E6F91C74337}"/>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10DF29-5511-6A88-D346-BE56B7830147}"/>
              </a:ext>
            </a:extLst>
          </p:cNvPr>
          <p:cNvSpPr>
            <a:spLocks noGrp="1"/>
          </p:cNvSpPr>
          <p:nvPr>
            <p:ph idx="1"/>
          </p:nvPr>
        </p:nvSpPr>
        <p:spPr>
          <a:xfrm>
            <a:off x="1261381" y="2078355"/>
            <a:ext cx="6621236" cy="986790"/>
          </a:xfrm>
        </p:spPr>
        <p:txBody>
          <a:bodyPr/>
          <a:lstStyle/>
          <a:p>
            <a:pPr marL="0" indent="0" algn="ctr">
              <a:spcBef>
                <a:spcPts val="900"/>
              </a:spcBef>
              <a:buClr>
                <a:srgbClr val="00529B"/>
              </a:buClr>
              <a:buNone/>
            </a:pPr>
            <a:r>
              <a:rPr lang="en-US" sz="6600" dirty="0"/>
              <a:t>Questions?</a:t>
            </a:r>
          </a:p>
        </p:txBody>
      </p:sp>
      <p:sp>
        <p:nvSpPr>
          <p:cNvPr id="4" name="Slide Number Placeholder 3">
            <a:extLst>
              <a:ext uri="{FF2B5EF4-FFF2-40B4-BE49-F238E27FC236}">
                <a16:creationId xmlns:a16="http://schemas.microsoft.com/office/drawing/2014/main" id="{8238DD37-19BC-F032-3B7D-EDDC1831978A}"/>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32</a:t>
            </a:fld>
            <a:endParaRPr lang="en-US"/>
          </a:p>
        </p:txBody>
      </p:sp>
      <p:sp>
        <p:nvSpPr>
          <p:cNvPr id="2" name="Rectangle 1">
            <a:extLst>
              <a:ext uri="{FF2B5EF4-FFF2-40B4-BE49-F238E27FC236}">
                <a16:creationId xmlns:a16="http://schemas.microsoft.com/office/drawing/2014/main" id="{666F449D-A53E-E7A0-5FA9-A5817831A80C}"/>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87D95374-BDAF-BAC8-33C0-34F5677CAADD}"/>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Closing Remarks</a:t>
            </a:r>
          </a:p>
        </p:txBody>
      </p:sp>
    </p:spTree>
    <p:extLst>
      <p:ext uri="{BB962C8B-B14F-4D97-AF65-F5344CB8AC3E}">
        <p14:creationId xmlns:p14="http://schemas.microsoft.com/office/powerpoint/2010/main" val="124923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2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E17AC-41E1-651D-3E7D-77279ABD2E7F}"/>
            </a:ext>
          </a:extLst>
        </p:cNvPr>
        <p:cNvGrpSpPr/>
        <p:nvPr/>
      </p:nvGrpSpPr>
      <p:grpSpPr>
        <a:xfrm>
          <a:off x="0" y="0"/>
          <a:ext cx="0" cy="0"/>
          <a:chOff x="0" y="0"/>
          <a:chExt cx="0" cy="0"/>
        </a:xfrm>
      </p:grpSpPr>
      <p:pic>
        <p:nvPicPr>
          <p:cNvPr id="3" name="Picture 2" descr="University of South Carolina">
            <a:extLst>
              <a:ext uri="{FF2B5EF4-FFF2-40B4-BE49-F238E27FC236}">
                <a16:creationId xmlns:a16="http://schemas.microsoft.com/office/drawing/2014/main" id="{C426B1AC-556F-811A-AF72-790C354B32F2}"/>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5E0A269-C864-FA44-2EF5-B983218112A8}"/>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4</a:t>
            </a:fld>
            <a:endParaRPr lang="en-US"/>
          </a:p>
        </p:txBody>
      </p:sp>
      <p:sp>
        <p:nvSpPr>
          <p:cNvPr id="2" name="Rectangle 1">
            <a:extLst>
              <a:ext uri="{FF2B5EF4-FFF2-40B4-BE49-F238E27FC236}">
                <a16:creationId xmlns:a16="http://schemas.microsoft.com/office/drawing/2014/main" id="{46B42F79-616F-B73D-028F-2FC62F74139A}"/>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4D46D180-D585-647E-E936-0C6692FDB4D2}"/>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About the Authors</a:t>
            </a:r>
          </a:p>
        </p:txBody>
      </p:sp>
      <p:pic>
        <p:nvPicPr>
          <p:cNvPr id="8" name="Picture Placeholder 17" descr="A person with curly hair wearing glasses&#10;&#10;Description automatically generated">
            <a:extLst>
              <a:ext uri="{FF2B5EF4-FFF2-40B4-BE49-F238E27FC236}">
                <a16:creationId xmlns:a16="http://schemas.microsoft.com/office/drawing/2014/main" id="{CCEF0F73-4029-8D06-22DD-85613C974B41}"/>
              </a:ext>
            </a:extLst>
          </p:cNvPr>
          <p:cNvPicPr>
            <a:picLocks noGrp="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0177" y="1484377"/>
            <a:ext cx="2448878" cy="2057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7916C56-11DC-D2A1-6797-1FF87F80BBE2}"/>
              </a:ext>
            </a:extLst>
          </p:cNvPr>
          <p:cNvSpPr/>
          <p:nvPr/>
        </p:nvSpPr>
        <p:spPr bwMode="auto">
          <a:xfrm>
            <a:off x="6000177" y="3508248"/>
            <a:ext cx="2448878" cy="347472"/>
          </a:xfrm>
          <a:prstGeom prst="rect">
            <a:avLst/>
          </a:prstGeom>
          <a:solidFill>
            <a:srgbClr val="73000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a:ln w="3175">
                  <a:noFill/>
                </a:ln>
                <a:solidFill>
                  <a:schemeClr val="bg1"/>
                </a:solidFill>
                <a:effectLst/>
                <a:latin typeface="Arial" charset="0"/>
                <a:ea typeface="ＭＳ Ｐゴシック" pitchFamily="80" charset="-128"/>
              </a:rPr>
              <a:t>Dr. Wout De Backer, </a:t>
            </a:r>
            <a:r>
              <a:rPr kumimoji="0" lang="en-US" sz="1100" b="0" i="0" u="none" strike="noStrike" cap="none" normalizeH="0" baseline="0" err="1">
                <a:ln w="3175">
                  <a:noFill/>
                </a:ln>
                <a:solidFill>
                  <a:schemeClr val="bg1"/>
                </a:solidFill>
                <a:effectLst/>
                <a:latin typeface="Arial" charset="0"/>
                <a:ea typeface="ＭＳ Ｐゴシック" pitchFamily="80" charset="-128"/>
              </a:rPr>
              <a:t>Ph.D</a:t>
            </a:r>
            <a:endParaRPr kumimoji="0" lang="en-US" sz="1100" b="0" i="0" u="none" strike="noStrike" cap="none" normalizeH="0" baseline="0">
              <a:ln w="3175">
                <a:noFill/>
              </a:ln>
              <a:solidFill>
                <a:schemeClr val="bg1"/>
              </a:solidFill>
              <a:effectLst/>
              <a:latin typeface="Arial" charset="0"/>
              <a:ea typeface="ＭＳ Ｐゴシック" pitchFamily="80" charset="-128"/>
            </a:endParaRPr>
          </a:p>
        </p:txBody>
      </p:sp>
      <p:pic>
        <p:nvPicPr>
          <p:cNvPr id="10" name="Picture 6" descr="Profile photo of Patrick Bailey">
            <a:extLst>
              <a:ext uri="{FF2B5EF4-FFF2-40B4-BE49-F238E27FC236}">
                <a16:creationId xmlns:a16="http://schemas.microsoft.com/office/drawing/2014/main" id="{FA96A338-D9C8-BEAC-9100-2A9465F38C5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 r="48" b="15928"/>
          <a:stretch/>
        </p:blipFill>
        <p:spPr bwMode="auto">
          <a:xfrm>
            <a:off x="3078487" y="1485899"/>
            <a:ext cx="2448878" cy="20588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2BE6EBC-A0EE-4FF3-0360-77F3A7543A4E}"/>
              </a:ext>
            </a:extLst>
          </p:cNvPr>
          <p:cNvSpPr/>
          <p:nvPr/>
        </p:nvSpPr>
        <p:spPr bwMode="auto">
          <a:xfrm>
            <a:off x="3078487" y="3544407"/>
            <a:ext cx="2448878" cy="347472"/>
          </a:xfrm>
          <a:prstGeom prst="rect">
            <a:avLst/>
          </a:prstGeom>
          <a:solidFill>
            <a:srgbClr val="73000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w="3175">
                  <a:noFill/>
                </a:ln>
                <a:solidFill>
                  <a:schemeClr val="bg1"/>
                </a:solidFill>
                <a:effectLst/>
                <a:latin typeface="Arial" charset="0"/>
                <a:ea typeface="ＭＳ Ｐゴシック" pitchFamily="80" charset="-128"/>
              </a:rPr>
              <a:t>Patrick Bailey, B.S.</a:t>
            </a:r>
          </a:p>
        </p:txBody>
      </p:sp>
      <p:sp>
        <p:nvSpPr>
          <p:cNvPr id="12" name="Rectangle 11">
            <a:extLst>
              <a:ext uri="{FF2B5EF4-FFF2-40B4-BE49-F238E27FC236}">
                <a16:creationId xmlns:a16="http://schemas.microsoft.com/office/drawing/2014/main" id="{BABF5584-EC02-3351-08D5-12D5E415684C}"/>
              </a:ext>
            </a:extLst>
          </p:cNvPr>
          <p:cNvSpPr/>
          <p:nvPr/>
        </p:nvSpPr>
        <p:spPr bwMode="auto">
          <a:xfrm>
            <a:off x="839655" y="3544407"/>
            <a:ext cx="1769502" cy="347472"/>
          </a:xfrm>
          <a:prstGeom prst="rect">
            <a:avLst/>
          </a:prstGeom>
          <a:solidFill>
            <a:srgbClr val="73000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w="3175">
                  <a:noFill/>
                </a:ln>
                <a:solidFill>
                  <a:schemeClr val="bg1"/>
                </a:solidFill>
                <a:effectLst/>
                <a:latin typeface="Arial" charset="0"/>
                <a:ea typeface="ＭＳ Ｐゴシック" pitchFamily="80" charset="-128"/>
              </a:rPr>
              <a:t>Michael Cargill, A.A.S.</a:t>
            </a:r>
          </a:p>
        </p:txBody>
      </p:sp>
      <p:pic>
        <p:nvPicPr>
          <p:cNvPr id="7" name="Picture 6" descr="A person wearing glasses and a blue suit&#10;&#10;AI-generated content may be incorrect.">
            <a:extLst>
              <a:ext uri="{FF2B5EF4-FFF2-40B4-BE49-F238E27FC236}">
                <a16:creationId xmlns:a16="http://schemas.microsoft.com/office/drawing/2014/main" id="{E9B5FD2E-2734-4FA2-13C2-A6E28E4C9BA9}"/>
              </a:ext>
            </a:extLst>
          </p:cNvPr>
          <p:cNvPicPr>
            <a:picLocks noChangeAspect="1"/>
          </p:cNvPicPr>
          <p:nvPr/>
        </p:nvPicPr>
        <p:blipFill>
          <a:blip r:embed="rId7" cstate="print">
            <a:extLst>
              <a:ext uri="{28A0092B-C50C-407E-A947-70E740481C1C}">
                <a14:useLocalDpi xmlns:a14="http://schemas.microsoft.com/office/drawing/2010/main" val="0"/>
              </a:ext>
            </a:extLst>
          </a:blip>
          <a:srcRect l="28726" t="10104" b="8102"/>
          <a:stretch/>
        </p:blipFill>
        <p:spPr>
          <a:xfrm rot="5400000">
            <a:off x="696467" y="1629089"/>
            <a:ext cx="2055876" cy="1769501"/>
          </a:xfrm>
          <a:prstGeom prst="rect">
            <a:avLst/>
          </a:prstGeom>
        </p:spPr>
      </p:pic>
    </p:spTree>
    <p:extLst>
      <p:ext uri="{BB962C8B-B14F-4D97-AF65-F5344CB8AC3E}">
        <p14:creationId xmlns:p14="http://schemas.microsoft.com/office/powerpoint/2010/main" val="132385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C4DE-B5C1-2CA4-98EE-2121C96FFB0F}"/>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89F4BFC6-4A20-13C0-67A6-AF9198849109}"/>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EE736C2-ACEB-F6BE-DD8C-C595CA58DA83}"/>
              </a:ext>
            </a:extLst>
          </p:cNvPr>
          <p:cNvSpPr>
            <a:spLocks noGrp="1"/>
          </p:cNvSpPr>
          <p:nvPr>
            <p:ph idx="1"/>
          </p:nvPr>
        </p:nvSpPr>
        <p:spPr>
          <a:xfrm>
            <a:off x="228597" y="970191"/>
            <a:ext cx="5277119" cy="3203118"/>
          </a:xfrm>
        </p:spPr>
        <p:txBody>
          <a:bodyPr/>
          <a:lstStyle/>
          <a:p>
            <a:pPr>
              <a:spcBef>
                <a:spcPts val="900"/>
              </a:spcBef>
              <a:buClr>
                <a:srgbClr val="00529B"/>
              </a:buClr>
            </a:pPr>
            <a:r>
              <a:rPr lang="en-US" dirty="0"/>
              <a:t>Michael Cargill</a:t>
            </a:r>
          </a:p>
          <a:p>
            <a:pPr>
              <a:spcBef>
                <a:spcPts val="900"/>
              </a:spcBef>
              <a:buClr>
                <a:srgbClr val="00529B"/>
              </a:buClr>
            </a:pPr>
            <a:r>
              <a:rPr lang="en-US" dirty="0"/>
              <a:t>Undergraduate Research Assistant</a:t>
            </a:r>
          </a:p>
          <a:p>
            <a:pPr>
              <a:spcBef>
                <a:spcPts val="900"/>
              </a:spcBef>
              <a:buClr>
                <a:srgbClr val="00529B"/>
              </a:buClr>
            </a:pPr>
            <a:r>
              <a:rPr lang="en-US" dirty="0"/>
              <a:t>University of South Carolina</a:t>
            </a:r>
          </a:p>
          <a:p>
            <a:pPr lvl="1">
              <a:spcBef>
                <a:spcPts val="900"/>
              </a:spcBef>
              <a:buClr>
                <a:srgbClr val="00529B"/>
              </a:buClr>
            </a:pPr>
            <a:r>
              <a:rPr lang="en-US" sz="1800" dirty="0"/>
              <a:t>B.S. Aerospace Engineering (Junior)</a:t>
            </a:r>
          </a:p>
          <a:p>
            <a:pPr>
              <a:spcBef>
                <a:spcPts val="900"/>
              </a:spcBef>
              <a:buClr>
                <a:srgbClr val="00529B"/>
              </a:buClr>
            </a:pPr>
            <a:r>
              <a:rPr lang="en-US" dirty="0"/>
              <a:t>Midlands Technical College</a:t>
            </a:r>
          </a:p>
          <a:p>
            <a:pPr lvl="1">
              <a:spcBef>
                <a:spcPts val="900"/>
              </a:spcBef>
              <a:buClr>
                <a:srgbClr val="00529B"/>
              </a:buClr>
            </a:pPr>
            <a:r>
              <a:rPr lang="en-US" sz="1800" dirty="0"/>
              <a:t>A.A.S. Machine Tool Technology</a:t>
            </a:r>
          </a:p>
          <a:p>
            <a:pPr>
              <a:spcBef>
                <a:spcPts val="900"/>
              </a:spcBef>
              <a:buClr>
                <a:srgbClr val="00529B"/>
              </a:buClr>
            </a:pPr>
            <a:r>
              <a:rPr lang="en-US" dirty="0"/>
              <a:t>USC AIAA Chair (2024 – 2026)</a:t>
            </a:r>
          </a:p>
          <a:p>
            <a:pPr marL="0" indent="0">
              <a:spcBef>
                <a:spcPts val="900"/>
              </a:spcBef>
              <a:buClr>
                <a:srgbClr val="00529B"/>
              </a:buClr>
              <a:buNone/>
            </a:pPr>
            <a:endParaRPr lang="en-US" sz="1800" dirty="0"/>
          </a:p>
        </p:txBody>
      </p:sp>
      <p:sp>
        <p:nvSpPr>
          <p:cNvPr id="4" name="Slide Number Placeholder 3">
            <a:extLst>
              <a:ext uri="{FF2B5EF4-FFF2-40B4-BE49-F238E27FC236}">
                <a16:creationId xmlns:a16="http://schemas.microsoft.com/office/drawing/2014/main" id="{35881173-4FA6-0EC0-35B3-2B6952CDF763}"/>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5</a:t>
            </a:fld>
            <a:endParaRPr lang="en-US"/>
          </a:p>
        </p:txBody>
      </p:sp>
      <p:sp>
        <p:nvSpPr>
          <p:cNvPr id="2" name="Rectangle 1">
            <a:extLst>
              <a:ext uri="{FF2B5EF4-FFF2-40B4-BE49-F238E27FC236}">
                <a16:creationId xmlns:a16="http://schemas.microsoft.com/office/drawing/2014/main" id="{117EF0B8-75F8-5B80-BAFF-D1B7B3FEDBD0}"/>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1EB909CC-1D2C-B3F3-5773-60F8E42BD3B4}"/>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About the Speaker</a:t>
            </a:r>
          </a:p>
        </p:txBody>
      </p:sp>
      <p:sp>
        <p:nvSpPr>
          <p:cNvPr id="9" name="Rectangle 8">
            <a:extLst>
              <a:ext uri="{FF2B5EF4-FFF2-40B4-BE49-F238E27FC236}">
                <a16:creationId xmlns:a16="http://schemas.microsoft.com/office/drawing/2014/main" id="{BD27F125-E00C-992C-1F4E-655CAB4A240D}"/>
              </a:ext>
            </a:extLst>
          </p:cNvPr>
          <p:cNvSpPr/>
          <p:nvPr/>
        </p:nvSpPr>
        <p:spPr bwMode="auto">
          <a:xfrm>
            <a:off x="6219323" y="3711911"/>
            <a:ext cx="2211071" cy="434182"/>
          </a:xfrm>
          <a:prstGeom prst="rect">
            <a:avLst/>
          </a:prstGeom>
          <a:solidFill>
            <a:srgbClr val="73000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w="3175">
                  <a:noFill/>
                </a:ln>
                <a:solidFill>
                  <a:schemeClr val="bg1"/>
                </a:solidFill>
                <a:effectLst/>
                <a:latin typeface="Arial" charset="0"/>
                <a:ea typeface="ＭＳ Ｐゴシック" pitchFamily="80" charset="-128"/>
              </a:rPr>
              <a:t>Michael Cargill, A.A.S.</a:t>
            </a:r>
          </a:p>
        </p:txBody>
      </p:sp>
      <p:pic>
        <p:nvPicPr>
          <p:cNvPr id="10" name="Picture 9" descr="A person wearing glasses and a blue suit&#10;&#10;AI-generated content may be incorrect.">
            <a:extLst>
              <a:ext uri="{FF2B5EF4-FFF2-40B4-BE49-F238E27FC236}">
                <a16:creationId xmlns:a16="http://schemas.microsoft.com/office/drawing/2014/main" id="{B3FC548D-37E5-61A8-E013-AB0C2A46555A}"/>
              </a:ext>
            </a:extLst>
          </p:cNvPr>
          <p:cNvPicPr>
            <a:picLocks noChangeAspect="1"/>
          </p:cNvPicPr>
          <p:nvPr/>
        </p:nvPicPr>
        <p:blipFill>
          <a:blip r:embed="rId5" cstate="print">
            <a:extLst>
              <a:ext uri="{28A0092B-C50C-407E-A947-70E740481C1C}">
                <a14:useLocalDpi xmlns:a14="http://schemas.microsoft.com/office/drawing/2010/main" val="0"/>
              </a:ext>
            </a:extLst>
          </a:blip>
          <a:srcRect l="28726" t="10104" b="8102"/>
          <a:stretch/>
        </p:blipFill>
        <p:spPr>
          <a:xfrm rot="5400000">
            <a:off x="6040403" y="1321920"/>
            <a:ext cx="2568910" cy="2211071"/>
          </a:xfrm>
          <a:prstGeom prst="rect">
            <a:avLst/>
          </a:prstGeom>
        </p:spPr>
      </p:pic>
    </p:spTree>
    <p:extLst>
      <p:ext uri="{BB962C8B-B14F-4D97-AF65-F5344CB8AC3E}">
        <p14:creationId xmlns:p14="http://schemas.microsoft.com/office/powerpoint/2010/main" val="12865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7654F-95D3-300D-8200-EA9F797337A6}"/>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177143E0-A412-8675-7AEC-1821206A7230}"/>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CF8AD68-55B1-D1AF-4593-807DE17F8AF1}"/>
              </a:ext>
            </a:extLst>
          </p:cNvPr>
          <p:cNvSpPr>
            <a:spLocks noGrp="1"/>
          </p:cNvSpPr>
          <p:nvPr>
            <p:ph idx="1"/>
          </p:nvPr>
        </p:nvSpPr>
        <p:spPr>
          <a:xfrm>
            <a:off x="228600" y="907885"/>
            <a:ext cx="5141891" cy="3429000"/>
          </a:xfrm>
        </p:spPr>
        <p:txBody>
          <a:bodyPr/>
          <a:lstStyle/>
          <a:p>
            <a:pPr>
              <a:spcBef>
                <a:spcPts val="900"/>
              </a:spcBef>
              <a:buClr>
                <a:srgbClr val="00529B"/>
              </a:buClr>
            </a:pPr>
            <a:r>
              <a:rPr lang="en-US" dirty="0"/>
              <a:t>University of South Carolina</a:t>
            </a:r>
          </a:p>
          <a:p>
            <a:pPr lvl="1">
              <a:spcBef>
                <a:spcPts val="900"/>
              </a:spcBef>
              <a:buClr>
                <a:srgbClr val="00529B"/>
              </a:buClr>
            </a:pPr>
            <a:r>
              <a:rPr lang="en-US" sz="1800" dirty="0"/>
              <a:t>First aerospace engineering cohort graduated 2018</a:t>
            </a:r>
          </a:p>
          <a:p>
            <a:pPr lvl="1">
              <a:spcBef>
                <a:spcPts val="900"/>
              </a:spcBef>
              <a:buClr>
                <a:srgbClr val="00529B"/>
              </a:buClr>
            </a:pPr>
            <a:r>
              <a:rPr lang="en-US" sz="1800" dirty="0"/>
              <a:t>Over 100 incoming freshman this fall</a:t>
            </a:r>
          </a:p>
          <a:p>
            <a:pPr>
              <a:spcBef>
                <a:spcPts val="900"/>
              </a:spcBef>
              <a:buClr>
                <a:srgbClr val="00529B"/>
              </a:buClr>
            </a:pPr>
            <a:r>
              <a:rPr lang="en-US" dirty="0"/>
              <a:t>USC AIAA</a:t>
            </a:r>
          </a:p>
          <a:p>
            <a:pPr lvl="1">
              <a:spcBef>
                <a:spcPts val="900"/>
              </a:spcBef>
              <a:buClr>
                <a:srgbClr val="00529B"/>
              </a:buClr>
            </a:pPr>
            <a:r>
              <a:rPr lang="en-US" sz="1800" dirty="0"/>
              <a:t>Founded in 2015</a:t>
            </a:r>
          </a:p>
          <a:p>
            <a:pPr lvl="1">
              <a:spcBef>
                <a:spcPts val="900"/>
              </a:spcBef>
              <a:buClr>
                <a:srgbClr val="00529B"/>
              </a:buClr>
            </a:pPr>
            <a:r>
              <a:rPr lang="en-US" sz="1800" dirty="0"/>
              <a:t>Recognized in 2016</a:t>
            </a:r>
          </a:p>
          <a:p>
            <a:pPr lvl="1">
              <a:spcBef>
                <a:spcPts val="900"/>
              </a:spcBef>
              <a:buClr>
                <a:srgbClr val="00529B"/>
              </a:buClr>
            </a:pPr>
            <a:r>
              <a:rPr lang="en-US" sz="1800" dirty="0"/>
              <a:t>28 initial members</a:t>
            </a:r>
          </a:p>
          <a:p>
            <a:pPr lvl="1">
              <a:spcBef>
                <a:spcPts val="900"/>
              </a:spcBef>
              <a:buClr>
                <a:srgbClr val="00529B"/>
              </a:buClr>
            </a:pPr>
            <a:r>
              <a:rPr lang="en-US" sz="1800" dirty="0"/>
              <a:t>Over 90 national members as of Fall 2024</a:t>
            </a:r>
          </a:p>
        </p:txBody>
      </p:sp>
      <p:sp>
        <p:nvSpPr>
          <p:cNvPr id="4" name="Slide Number Placeholder 3">
            <a:extLst>
              <a:ext uri="{FF2B5EF4-FFF2-40B4-BE49-F238E27FC236}">
                <a16:creationId xmlns:a16="http://schemas.microsoft.com/office/drawing/2014/main" id="{98384321-4398-1018-1032-E32A450DEEF4}"/>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6</a:t>
            </a:fld>
            <a:endParaRPr lang="en-US"/>
          </a:p>
        </p:txBody>
      </p:sp>
      <p:sp>
        <p:nvSpPr>
          <p:cNvPr id="2" name="Rectangle 1">
            <a:extLst>
              <a:ext uri="{FF2B5EF4-FFF2-40B4-BE49-F238E27FC236}">
                <a16:creationId xmlns:a16="http://schemas.microsoft.com/office/drawing/2014/main" id="{E99B4573-A987-C03F-44DB-9AEB90C4F154}"/>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508AE85A-3929-5DA2-6B65-0A91E76AD89D}"/>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About USC AIAA</a:t>
            </a:r>
          </a:p>
        </p:txBody>
      </p:sp>
      <p:pic>
        <p:nvPicPr>
          <p:cNvPr id="1026" name="Picture 2">
            <a:extLst>
              <a:ext uri="{FF2B5EF4-FFF2-40B4-BE49-F238E27FC236}">
                <a16:creationId xmlns:a16="http://schemas.microsoft.com/office/drawing/2014/main" id="{AD1253C5-86D0-537D-2F35-9AF3077C40F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580" t="24855" b="10222"/>
          <a:stretch/>
        </p:blipFill>
        <p:spPr bwMode="auto">
          <a:xfrm>
            <a:off x="5696338" y="2692564"/>
            <a:ext cx="3117590" cy="17586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oup picture!">
            <a:extLst>
              <a:ext uri="{FF2B5EF4-FFF2-40B4-BE49-F238E27FC236}">
                <a16:creationId xmlns:a16="http://schemas.microsoft.com/office/drawing/2014/main" id="{3F07753D-730C-569A-D13A-6AE3F6A3FB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6338" y="863764"/>
            <a:ext cx="3121813" cy="175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21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6AED6-302A-6CFF-83FD-D0CC13ADC2C6}"/>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6DFE9E45-EA78-FFA4-0D03-4476BF316D3F}"/>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D555227-B516-4667-ED72-2C5FC47B072D}"/>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7</a:t>
            </a:fld>
            <a:endParaRPr lang="en-US"/>
          </a:p>
        </p:txBody>
      </p:sp>
      <p:sp>
        <p:nvSpPr>
          <p:cNvPr id="2" name="Rectangle 1">
            <a:extLst>
              <a:ext uri="{FF2B5EF4-FFF2-40B4-BE49-F238E27FC236}">
                <a16:creationId xmlns:a16="http://schemas.microsoft.com/office/drawing/2014/main" id="{5C10D5A4-6357-2EED-1191-A8206E11A35F}"/>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D69AED9C-46D9-CB1F-8CD9-37BB9DE0927E}"/>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About USC AIAA</a:t>
            </a:r>
          </a:p>
        </p:txBody>
      </p:sp>
      <p:pic>
        <p:nvPicPr>
          <p:cNvPr id="16" name="Picture 15">
            <a:extLst>
              <a:ext uri="{FF2B5EF4-FFF2-40B4-BE49-F238E27FC236}">
                <a16:creationId xmlns:a16="http://schemas.microsoft.com/office/drawing/2014/main" id="{6065E461-BB01-C0F9-FE7A-B583813CDD6F}"/>
              </a:ext>
            </a:extLst>
          </p:cNvPr>
          <p:cNvPicPr>
            <a:picLocks noChangeAspect="1"/>
          </p:cNvPicPr>
          <p:nvPr/>
        </p:nvPicPr>
        <p:blipFill>
          <a:blip r:embed="rId5"/>
          <a:stretch>
            <a:fillRect/>
          </a:stretch>
        </p:blipFill>
        <p:spPr>
          <a:xfrm>
            <a:off x="1519459" y="935038"/>
            <a:ext cx="6105080" cy="3273424"/>
          </a:xfrm>
          <a:prstGeom prst="rect">
            <a:avLst/>
          </a:prstGeom>
        </p:spPr>
      </p:pic>
    </p:spTree>
    <p:extLst>
      <p:ext uri="{BB962C8B-B14F-4D97-AF65-F5344CB8AC3E}">
        <p14:creationId xmlns:p14="http://schemas.microsoft.com/office/powerpoint/2010/main" val="141128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B6742-4A67-9C99-B643-721321A17C06}"/>
            </a:ext>
          </a:extLst>
        </p:cNvPr>
        <p:cNvGrpSpPr/>
        <p:nvPr/>
      </p:nvGrpSpPr>
      <p:grpSpPr>
        <a:xfrm>
          <a:off x="0" y="0"/>
          <a:ext cx="0" cy="0"/>
          <a:chOff x="0" y="0"/>
          <a:chExt cx="0" cy="0"/>
        </a:xfrm>
      </p:grpSpPr>
      <p:pic>
        <p:nvPicPr>
          <p:cNvPr id="1026" name="Picture 2" descr="University of South Carolina">
            <a:extLst>
              <a:ext uri="{FF2B5EF4-FFF2-40B4-BE49-F238E27FC236}">
                <a16:creationId xmlns:a16="http://schemas.microsoft.com/office/drawing/2014/main" id="{B11F78B4-35FD-08F2-B6B1-174910F3D603}"/>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8DFBCA0-FF74-4B0E-5C41-A9C6A2C9D241}"/>
              </a:ext>
            </a:extLst>
          </p:cNvPr>
          <p:cNvSpPr>
            <a:spLocks noGrp="1"/>
          </p:cNvSpPr>
          <p:nvPr>
            <p:ph idx="1"/>
          </p:nvPr>
        </p:nvSpPr>
        <p:spPr>
          <a:xfrm>
            <a:off x="228600" y="1143000"/>
            <a:ext cx="6621236" cy="3429000"/>
          </a:xfrm>
        </p:spPr>
        <p:txBody>
          <a:bodyPr/>
          <a:lstStyle/>
          <a:p>
            <a:pPr>
              <a:spcBef>
                <a:spcPts val="900"/>
              </a:spcBef>
              <a:buClr>
                <a:srgbClr val="00529B"/>
              </a:buClr>
            </a:pPr>
            <a:r>
              <a:rPr lang="en-US" sz="1800" dirty="0"/>
              <a:t>About USC AIAA</a:t>
            </a:r>
          </a:p>
          <a:p>
            <a:pPr>
              <a:spcBef>
                <a:spcPts val="900"/>
              </a:spcBef>
              <a:buClr>
                <a:srgbClr val="00529B"/>
              </a:buClr>
            </a:pPr>
            <a:r>
              <a:rPr lang="en-US" sz="1800" b="1" dirty="0"/>
              <a:t>Challenges of a Growing Organization</a:t>
            </a:r>
          </a:p>
          <a:p>
            <a:pPr>
              <a:spcBef>
                <a:spcPts val="900"/>
              </a:spcBef>
              <a:buClr>
                <a:srgbClr val="00529B"/>
              </a:buClr>
            </a:pPr>
            <a:r>
              <a:rPr lang="en-US" sz="1800" dirty="0"/>
              <a:t>Aerospace Collaboration</a:t>
            </a:r>
          </a:p>
          <a:p>
            <a:pPr>
              <a:spcBef>
                <a:spcPts val="900"/>
              </a:spcBef>
              <a:buClr>
                <a:srgbClr val="00529B"/>
              </a:buClr>
            </a:pPr>
            <a:r>
              <a:rPr lang="en-US" sz="1800" dirty="0"/>
              <a:t>Bridging the Experience Gap</a:t>
            </a:r>
          </a:p>
          <a:p>
            <a:pPr>
              <a:spcBef>
                <a:spcPts val="900"/>
              </a:spcBef>
              <a:buClr>
                <a:srgbClr val="00529B"/>
              </a:buClr>
            </a:pPr>
            <a:r>
              <a:rPr lang="en-US" sz="1800" dirty="0"/>
              <a:t>Implementing Long Term Projects</a:t>
            </a:r>
          </a:p>
          <a:p>
            <a:pPr>
              <a:spcBef>
                <a:spcPts val="900"/>
              </a:spcBef>
              <a:buClr>
                <a:srgbClr val="00529B"/>
              </a:buClr>
            </a:pPr>
            <a:r>
              <a:rPr lang="en-US" sz="1800" dirty="0"/>
              <a:t>Expanding Leadership</a:t>
            </a:r>
          </a:p>
          <a:p>
            <a:pPr>
              <a:spcBef>
                <a:spcPts val="900"/>
              </a:spcBef>
              <a:buClr>
                <a:srgbClr val="00529B"/>
              </a:buClr>
            </a:pPr>
            <a:r>
              <a:rPr lang="en-US" sz="1800" dirty="0"/>
              <a:t>Closing Remarks</a:t>
            </a:r>
          </a:p>
        </p:txBody>
      </p:sp>
      <p:sp>
        <p:nvSpPr>
          <p:cNvPr id="4" name="Slide Number Placeholder 3">
            <a:extLst>
              <a:ext uri="{FF2B5EF4-FFF2-40B4-BE49-F238E27FC236}">
                <a16:creationId xmlns:a16="http://schemas.microsoft.com/office/drawing/2014/main" id="{220EDA8E-5A53-75C0-5D1A-E344AA1A5D1B}"/>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8</a:t>
            </a:fld>
            <a:endParaRPr lang="en-US"/>
          </a:p>
        </p:txBody>
      </p:sp>
      <p:sp>
        <p:nvSpPr>
          <p:cNvPr id="2" name="Rectangle 1">
            <a:extLst>
              <a:ext uri="{FF2B5EF4-FFF2-40B4-BE49-F238E27FC236}">
                <a16:creationId xmlns:a16="http://schemas.microsoft.com/office/drawing/2014/main" id="{3D3B1CD9-B31A-0A51-A248-ECB6D04971E7}"/>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0D6B18EA-1CF7-8F21-AB7F-495E6FA29BCC}"/>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Table of Contents</a:t>
            </a:r>
          </a:p>
        </p:txBody>
      </p:sp>
    </p:spTree>
    <p:extLst>
      <p:ext uri="{BB962C8B-B14F-4D97-AF65-F5344CB8AC3E}">
        <p14:creationId xmlns:p14="http://schemas.microsoft.com/office/powerpoint/2010/main" val="426017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2D87C-7EA8-B628-E652-9AF7B42B1927}"/>
            </a:ext>
          </a:extLst>
        </p:cNvPr>
        <p:cNvGrpSpPr/>
        <p:nvPr/>
      </p:nvGrpSpPr>
      <p:grpSpPr>
        <a:xfrm>
          <a:off x="0" y="0"/>
          <a:ext cx="0" cy="0"/>
          <a:chOff x="0" y="0"/>
          <a:chExt cx="0" cy="0"/>
        </a:xfrm>
      </p:grpSpPr>
      <p:pic>
        <p:nvPicPr>
          <p:cNvPr id="5" name="Picture 2" descr="University of South Carolina">
            <a:extLst>
              <a:ext uri="{FF2B5EF4-FFF2-40B4-BE49-F238E27FC236}">
                <a16:creationId xmlns:a16="http://schemas.microsoft.com/office/drawing/2014/main" id="{7C7A9C83-7445-4650-1E20-38D6B5BF4D88}"/>
              </a:ext>
            </a:extLst>
          </p:cNvPr>
          <p:cNvPicPr>
            <a:picLocks noChangeAspect="1" noChangeArrowheads="1"/>
          </p:cNvPicPr>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768" r="13768" b="3750"/>
          <a:stretch/>
        </p:blipFill>
        <p:spPr bwMode="auto">
          <a:xfrm>
            <a:off x="-1" y="742950"/>
            <a:ext cx="9144001" cy="44005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90963F-E800-3333-3276-839F4204B54A}"/>
              </a:ext>
            </a:extLst>
          </p:cNvPr>
          <p:cNvSpPr>
            <a:spLocks noGrp="1"/>
          </p:cNvSpPr>
          <p:nvPr>
            <p:ph idx="1"/>
          </p:nvPr>
        </p:nvSpPr>
        <p:spPr>
          <a:xfrm>
            <a:off x="228600" y="800100"/>
            <a:ext cx="8767294" cy="3429000"/>
          </a:xfrm>
        </p:spPr>
        <p:txBody>
          <a:bodyPr/>
          <a:lstStyle/>
          <a:p>
            <a:pPr marL="0" indent="0">
              <a:spcBef>
                <a:spcPts val="900"/>
              </a:spcBef>
              <a:buClr>
                <a:srgbClr val="00529B"/>
              </a:buClr>
              <a:buNone/>
            </a:pPr>
            <a:r>
              <a:rPr lang="en-US" dirty="0"/>
              <a:t>Growth presents several challenges/considerations for the club:</a:t>
            </a:r>
          </a:p>
          <a:p>
            <a:pPr>
              <a:spcBef>
                <a:spcPts val="900"/>
              </a:spcBef>
              <a:buClr>
                <a:srgbClr val="00529B"/>
              </a:buClr>
            </a:pPr>
            <a:r>
              <a:rPr lang="en-US" dirty="0"/>
              <a:t>Stress on resources</a:t>
            </a:r>
          </a:p>
          <a:p>
            <a:pPr lvl="1">
              <a:spcBef>
                <a:spcPts val="900"/>
              </a:spcBef>
              <a:buClr>
                <a:srgbClr val="00529B"/>
              </a:buClr>
            </a:pPr>
            <a:r>
              <a:rPr lang="en-US" sz="1800" dirty="0"/>
              <a:t>Event funding</a:t>
            </a:r>
          </a:p>
          <a:p>
            <a:pPr lvl="1">
              <a:spcBef>
                <a:spcPts val="900"/>
              </a:spcBef>
              <a:buClr>
                <a:srgbClr val="00529B"/>
              </a:buClr>
            </a:pPr>
            <a:r>
              <a:rPr lang="en-US" sz="1800" dirty="0"/>
              <a:t>Club supplies</a:t>
            </a:r>
          </a:p>
          <a:p>
            <a:pPr>
              <a:spcBef>
                <a:spcPts val="900"/>
              </a:spcBef>
              <a:buClr>
                <a:srgbClr val="00529B"/>
              </a:buClr>
            </a:pPr>
            <a:r>
              <a:rPr lang="en-US" dirty="0"/>
              <a:t>Member engagement</a:t>
            </a:r>
          </a:p>
          <a:p>
            <a:pPr lvl="1">
              <a:spcBef>
                <a:spcPts val="900"/>
              </a:spcBef>
              <a:buClr>
                <a:srgbClr val="00529B"/>
              </a:buClr>
            </a:pPr>
            <a:r>
              <a:rPr lang="en-US" sz="1800" dirty="0"/>
              <a:t>Experience disparity</a:t>
            </a:r>
          </a:p>
          <a:p>
            <a:pPr>
              <a:spcBef>
                <a:spcPts val="900"/>
              </a:spcBef>
              <a:buClr>
                <a:srgbClr val="00529B"/>
              </a:buClr>
            </a:pPr>
            <a:r>
              <a:rPr lang="en-US" dirty="0"/>
              <a:t>Club Organizational Structures</a:t>
            </a:r>
          </a:p>
          <a:p>
            <a:pPr lvl="1">
              <a:spcBef>
                <a:spcPts val="900"/>
              </a:spcBef>
              <a:buClr>
                <a:srgbClr val="00529B"/>
              </a:buClr>
            </a:pPr>
            <a:r>
              <a:rPr lang="en-US" sz="1800" dirty="0"/>
              <a:t>Roster maintenance </a:t>
            </a:r>
          </a:p>
          <a:p>
            <a:pPr lvl="1">
              <a:spcBef>
                <a:spcPts val="900"/>
              </a:spcBef>
              <a:buClr>
                <a:srgbClr val="00529B"/>
              </a:buClr>
            </a:pPr>
            <a:r>
              <a:rPr lang="en-US" sz="1800" dirty="0"/>
              <a:t>Club communications</a:t>
            </a:r>
          </a:p>
        </p:txBody>
      </p:sp>
      <p:sp>
        <p:nvSpPr>
          <p:cNvPr id="4" name="Slide Number Placeholder 3">
            <a:extLst>
              <a:ext uri="{FF2B5EF4-FFF2-40B4-BE49-F238E27FC236}">
                <a16:creationId xmlns:a16="http://schemas.microsoft.com/office/drawing/2014/main" id="{DAE48D99-B3A8-F7BF-583A-D3E7AC813A6B}"/>
              </a:ext>
            </a:extLst>
          </p:cNvPr>
          <p:cNvSpPr>
            <a:spLocks noGrp="1"/>
          </p:cNvSpPr>
          <p:nvPr>
            <p:ph type="sldNum" sz="quarter" idx="12"/>
          </p:nvPr>
        </p:nvSpPr>
        <p:spPr>
          <a:xfrm>
            <a:off x="228600" y="4572000"/>
            <a:ext cx="857250" cy="228600"/>
          </a:xfrm>
          <a:prstGeom prst="rect">
            <a:avLst/>
          </a:prstGeom>
        </p:spPr>
        <p:txBody>
          <a:bodyPr/>
          <a:lstStyle/>
          <a:p>
            <a:pPr>
              <a:defRPr/>
            </a:pPr>
            <a:fld id="{DF317779-8E6C-47D5-BE9C-F5E8CE6A8331}" type="slidenum">
              <a:rPr lang="en-US" smtClean="0"/>
              <a:pPr>
                <a:defRPr/>
              </a:pPr>
              <a:t>9</a:t>
            </a:fld>
            <a:endParaRPr lang="en-US"/>
          </a:p>
        </p:txBody>
      </p:sp>
      <p:sp>
        <p:nvSpPr>
          <p:cNvPr id="2" name="Rectangle 1">
            <a:extLst>
              <a:ext uri="{FF2B5EF4-FFF2-40B4-BE49-F238E27FC236}">
                <a16:creationId xmlns:a16="http://schemas.microsoft.com/office/drawing/2014/main" id="{B2F2B2E7-9400-726B-CB56-89CEF8919C53}"/>
              </a:ext>
            </a:extLst>
          </p:cNvPr>
          <p:cNvSpPr/>
          <p:nvPr/>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6" name="Title 1">
            <a:extLst>
              <a:ext uri="{FF2B5EF4-FFF2-40B4-BE49-F238E27FC236}">
                <a16:creationId xmlns:a16="http://schemas.microsoft.com/office/drawing/2014/main" id="{85D78A7C-0043-1C64-93AB-1BC80336F11C}"/>
              </a:ext>
            </a:extLst>
          </p:cNvPr>
          <p:cNvSpPr txBox="1">
            <a:spLocks/>
          </p:cNvSpPr>
          <p:nvPr/>
        </p:nvSpPr>
        <p:spPr bwMode="auto">
          <a:xfrm>
            <a:off x="0" y="114300"/>
            <a:ext cx="914400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b="1" kern="0" dirty="0">
                <a:solidFill>
                  <a:schemeClr val="bg1"/>
                </a:solidFill>
              </a:rPr>
              <a:t>Challenges of a Growing Organization</a:t>
            </a:r>
          </a:p>
        </p:txBody>
      </p:sp>
    </p:spTree>
    <p:extLst>
      <p:ext uri="{BB962C8B-B14F-4D97-AF65-F5344CB8AC3E}">
        <p14:creationId xmlns:p14="http://schemas.microsoft.com/office/powerpoint/2010/main" val="277415425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B14FA739404C4C88339245665DF4E3" ma:contentTypeVersion="8" ma:contentTypeDescription="Create a new document." ma:contentTypeScope="" ma:versionID="247aaf519e14abf9f372e3ee9ed11828">
  <xsd:schema xmlns:xsd="http://www.w3.org/2001/XMLSchema" xmlns:xs="http://www.w3.org/2001/XMLSchema" xmlns:p="http://schemas.microsoft.com/office/2006/metadata/properties" xmlns:ns2="db962d0c-5ba1-488e-9617-42eb96731c2f" xmlns:ns3="8840c030-5dde-41b3-9ddd-06e8e0ef51bc" targetNamespace="http://schemas.microsoft.com/office/2006/metadata/properties" ma:root="true" ma:fieldsID="ee35eff953b650d5914e462e8b155702" ns2:_="" ns3:_="">
    <xsd:import namespace="db962d0c-5ba1-488e-9617-42eb96731c2f"/>
    <xsd:import namespace="8840c030-5dde-41b3-9ddd-06e8e0ef51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62d0c-5ba1-488e-9617-42eb96731c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40c030-5dde-41b3-9ddd-06e8e0ef51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CFA4D1A-00BC-4F46-AA03-FF605C51BE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62d0c-5ba1-488e-9617-42eb96731c2f"/>
    <ds:schemaRef ds:uri="8840c030-5dde-41b3-9ddd-06e8e0ef5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F3348E-F4F4-4BE8-8083-AA7D450E2FAD}">
  <ds:schemaRefs>
    <ds:schemaRef ds:uri="http://schemas.microsoft.com/sharepoint/v3/contenttype/forms"/>
  </ds:schemaRefs>
</ds:datastoreItem>
</file>

<file path=customXml/itemProps3.xml><?xml version="1.0" encoding="utf-8"?>
<ds:datastoreItem xmlns:ds="http://schemas.openxmlformats.org/officeDocument/2006/customXml" ds:itemID="{A414BE1A-A2C4-4862-8AD0-8BDC37D6A979}">
  <ds:schemaRefs>
    <ds:schemaRef ds:uri="8840c030-5dde-41b3-9ddd-06e8e0ef51bc"/>
    <ds:schemaRef ds:uri="db962d0c-5ba1-488e-9617-42eb96731c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2079</TotalTime>
  <Words>1221</Words>
  <Application>Microsoft Office PowerPoint</Application>
  <PresentationFormat>On-screen Show (16:9)</PresentationFormat>
  <Paragraphs>300</Paragraphs>
  <Slides>33</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ＭＳ Ｐゴシック</vt:lpstr>
      <vt:lpstr>Arial</vt:lpstr>
      <vt:lpstr>Helvetica</vt:lpstr>
      <vt:lpstr>Times</vt:lpstr>
      <vt:lpstr>Wingdings</vt:lpstr>
      <vt:lpstr>Blank Presentation</vt:lpstr>
      <vt:lpstr>Without blue banner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Bill Seymore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Seymore</dc:creator>
  <cp:lastModifiedBy>Cargill, Michael</cp:lastModifiedBy>
  <cp:revision>27</cp:revision>
  <cp:lastPrinted>2018-09-25T14:02:34Z</cp:lastPrinted>
  <dcterms:modified xsi:type="dcterms:W3CDTF">2025-04-03T03:04:07Z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0x010100E8B14FA739404C4C88339245665DF4E3</vt:lpwstr>
  </property>
</Properties>
</file>