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78" r:id="rId3"/>
    <p:sldId id="285" r:id="rId4"/>
    <p:sldId id="257" r:id="rId5"/>
    <p:sldId id="283" r:id="rId6"/>
    <p:sldId id="258" r:id="rId7"/>
    <p:sldId id="269" r:id="rId8"/>
    <p:sldId id="261" r:id="rId9"/>
    <p:sldId id="259" r:id="rId10"/>
    <p:sldId id="270" r:id="rId11"/>
    <p:sldId id="271" r:id="rId12"/>
    <p:sldId id="281" r:id="rId13"/>
    <p:sldId id="282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21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The H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2ED1D7-4803-4C4A-9965-3B163464481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366" t="21034" r="6964" b="2460"/>
          <a:stretch/>
        </p:blipFill>
        <p:spPr>
          <a:xfrm>
            <a:off x="0" y="2"/>
            <a:ext cx="12198096" cy="68579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/>
        </p:nvSpPr>
        <p:spPr>
          <a:xfrm>
            <a:off x="457201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9303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53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11555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1A07FCD8-3BB1-4FF9-A3B5-7C203A60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05104F7-00AD-4F64-874E-304171A4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9B1989F-4896-4364-B631-428DE2B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3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547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4547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D760A07-345B-40F2-B8C0-6C66BB4C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7B40D33-171A-4D6F-AC92-C54E722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AB2FE1A-CC7E-4520-92C6-384EC2F0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6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4DB656-2AD3-4B6D-B912-AA14E43934E2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A2B702E1-95B6-4EC2-9232-1A178B938F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 hidden="1">
              <a:extLst>
                <a:ext uri="{FF2B5EF4-FFF2-40B4-BE49-F238E27FC236}">
                  <a16:creationId xmlns:a16="http://schemas.microsoft.com/office/drawing/2014/main" id="{9CEE6628-1386-4A0C-BAFF-931C89F3C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92B6B725-8893-4D4A-814B-E6809FB6FE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EA4F30E0-A25B-4F95-AB11-7478B8BDBD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9D0E8A-079C-469C-8EFD-E5B886491A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2775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F062795-CA06-4DC5-8E36-E1CCB23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561DC46-605C-45B1-B99A-70446236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B995BD6-CFF3-4E17-8ED0-5D87EFF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 hidden="1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F16959D-9AE7-4935-A4C3-FABF62F2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743C078-638D-46A7-9156-199899A3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2083A4D7-C72A-44AE-89CA-8687C3F0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6A660581-A64E-4983-8D6C-F96F89E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F8F2701F-D63A-4BC7-B67D-E3D34B11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952F882-7811-40A1-A211-934FAF36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983403D-46E0-49C1-8379-5F44BC70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A8F40A6D-8084-4FCA-B313-F4BDA53F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AF78E67F-46D6-4034-ABF3-1AD6D893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0" y="4145288"/>
            <a:ext cx="4651709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2050CB8-5B0E-42E7-AABF-5763E53C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F0EFEA0-DAF3-47EC-9DE0-D606B4A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1F61F12E-A586-40EC-8CF8-0BD1FC3F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2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46EEE9D9-DFB0-4C9C-B0FF-9831F8150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C8441A0-3B15-4E6F-9AB7-67B5208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1751C83-81CC-4BF3-B02E-DF0434A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1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2794AFA-4542-4B40-852C-C0435B4E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19A53203-4FF6-4A23-87EF-91ED86C7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0A0F888-6943-4E94-8967-1DD98900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 hidden="1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EFA9863-B948-410F-9E5B-DC7870DD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F9929FA-C903-47F5-A405-13D0D233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655CD01-A4DC-4E0A-891D-A6E2A5AF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Mascot Sta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04991-562A-4DE2-A5BA-5C3B26CEC3B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1334" t="15157" r="6588" b="15372"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/>
        </p:nvSpPr>
        <p:spPr>
          <a:xfrm>
            <a:off x="6096000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60842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818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05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5B91D6B-039D-4776-A018-E4C8E37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EBB6EBA-D05D-4768-BAD9-4F05D59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BC586CD-FC15-4C65-8D1E-00942736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A63C74F-5523-4238-97A1-1F2B760B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BDF5AFE-C389-46E9-B604-F41D844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6962A50-E982-46D9-B35F-153F865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54EF557E-4158-4ADF-BDFE-B315ACFB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65FD3E4-3477-4CF8-A652-E4898343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7BAC002-60CA-49B0-B1F3-97EC3997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9C1CE7AD-702A-4C7D-AA79-8290CAA0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85011CE-E16C-431C-A5CE-5827B64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7F871542-871F-4050-9C93-F8FD7D51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913D2-AE7C-478F-91D3-D5ECA28FF029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ADA35-C08F-436B-BC32-7110CBB3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B945E-AC2B-4A62-9F16-0BBE7FEA2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953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5358-983C-4BDA-AB6F-1D3D27E6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19AB4D41-86C1-4908-B66A-0B50CEB3BF29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F6995-9A6F-4981-AD39-FB358641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72AF9-0574-452D-A73D-C4BFC634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200BFC6-9C4C-484B-A921-26EED00DEE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155F912A-9658-4414-BF3D-F89E0B9FC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0CE32F48-4DF3-4316-85C7-288369BED7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9D3219A-E4F4-461E-B419-3AE300FE5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0B7C54A4-3403-4FA1-BA1F-50742A33E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31722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F10B-9379-41FE-9379-4E3AA50021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F0462-A8D2-44F0-A70F-182C81B4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61CB7-7AC1-488A-9B0D-4B29F833F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3954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E850B-D4BC-4AF1-AD73-E08A69A50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3954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E2D7E-371A-4AF4-B3B2-93B34B48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E6426E2C-56C1-4E0D-A793-0088A7FDD37E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42726-97EC-4182-8422-C2ED09370B3D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531A1-730B-42D7-AD0E-0815807D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A2204-7C86-4079-B858-269E18C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E224D003-7846-428C-84EA-7CF03D61BE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CD05AEBF-A4F6-494E-B7BA-8CFBE3AA1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8035AD82-9079-47AD-83C2-C52597677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A5B921C8-C9F5-48B4-AD8A-AA760ED42F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551EB664-ABAB-4DFC-B59B-7B8D04842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15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C8C39B41-D8B5-4052-B551-9B5525EAA8B6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0D271676-1150-4616-93E4-C506F224F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367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50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79913-CD4A-4DB3-A3C6-FE1D03C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4D94136C-8742-45B2-AF27-D93DF72833A9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C74F1-443C-4038-A516-48064F80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EFF89-71B9-4B44-BF45-E5CEADE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ver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274320" anchor="ctr"/>
          <a:lstStyle>
            <a:lvl1pPr marL="0" indent="0" algn="l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39279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not use 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Grids</a:t>
            </a:r>
          </a:p>
        </p:txBody>
      </p:sp>
    </p:spTree>
    <p:extLst>
      <p:ext uri="{BB962C8B-B14F-4D97-AF65-F5344CB8AC3E}">
        <p14:creationId xmlns:p14="http://schemas.microsoft.com/office/powerpoint/2010/main" val="1358165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Full Screen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2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3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4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6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8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idx="14"/>
          </p:nvPr>
        </p:nvSpPr>
        <p:spPr bwMode="gray">
          <a:xfrm>
            <a:off x="6163056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1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1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20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6253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ver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rIns="457200" anchor="ctr"/>
          <a:lstStyle>
            <a:lvl1pPr marL="0" indent="0" algn="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28845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34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2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483864"/>
            <a:ext cx="60274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483864"/>
            <a:ext cx="9110472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49250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2284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7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: Mosaic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6FD4D3-C966-4822-9387-3AB4F151E8FC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4BDF68E2-58F2-4D09-BE8B-E3BD06533059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A9C57-F7B9-4DC2-907D-CA3EDFBA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CE83C-A73A-4EF4-ADCE-C29A3F11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96483" y="3537023"/>
            <a:ext cx="2661855" cy="1797998"/>
            <a:chOff x="-2931" y="-4852"/>
            <a:chExt cx="17157" cy="11589"/>
          </a:xfrm>
        </p:grpSpPr>
        <p:sp>
          <p:nvSpPr>
            <p:cNvPr id="26" name="T fill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09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: Mosaic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idx="14"/>
          </p:nvPr>
        </p:nvSpPr>
        <p:spPr bwMode="gray">
          <a:xfrm>
            <a:off x="6163056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978574"/>
            <a:ext cx="3446944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3857988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978574"/>
            <a:ext cx="3394780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978574"/>
            <a:ext cx="5106436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4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Grids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Bar</a:t>
            </a:r>
          </a:p>
        </p:txBody>
      </p:sp>
    </p:spTree>
    <p:extLst>
      <p:ext uri="{BB962C8B-B14F-4D97-AF65-F5344CB8AC3E}">
        <p14:creationId xmlns:p14="http://schemas.microsoft.com/office/powerpoint/2010/main" val="73100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Full Screen Photo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76F4E-3D45-4916-8924-485476FFC0C9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8450B4E7-243B-4B51-8CA4-14B7140F7B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 hidden="1">
              <a:extLst>
                <a:ext uri="{FF2B5EF4-FFF2-40B4-BE49-F238E27FC236}">
                  <a16:creationId xmlns:a16="http://schemas.microsoft.com/office/drawing/2014/main" id="{E20011EA-1534-4444-90E0-1BFF0E5CD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E083D8DC-CAE6-40FE-A2B8-5453B67B6E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04910BEC-A91C-47F4-A14D-6A8BCCEB64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158326-3AD0-4269-8A83-87D0CC53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035C54-3CF5-4159-ABE0-FD63B8F5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C8293B0-577D-467E-9C7F-5282AA5EDA8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4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2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E8B6D-BFD1-4837-BF2C-0E8E712A986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5D904B3E-9354-4908-ACD5-1C4E07B07F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 hidden="1">
              <a:extLst>
                <a:ext uri="{FF2B5EF4-FFF2-40B4-BE49-F238E27FC236}">
                  <a16:creationId xmlns:a16="http://schemas.microsoft.com/office/drawing/2014/main" id="{7AF0F701-2896-4986-9820-5A1A6B589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0A8672C3-7D6C-481F-97D7-4F2F26B8B7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3D474DBB-B351-45B1-A719-101AF5ECE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9906FF7-C576-4286-8C4B-3F53F071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26C2A94-53CE-486F-9975-8669EB59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41FE45-4DB9-4E2A-B7DA-CCED0E8769A8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3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9F63F7-AB47-4FE8-9218-EFAB6F8A1EBA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5691646-BA24-48AD-8195-8884118546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39F8BA29-C988-4174-A6B5-C1D492A38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54933C59-8044-45AE-B783-BB15A1255A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9E8464D9-793C-43B1-90B0-79D0BEFD7D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472ADD2-6B58-46FA-AEC0-5FE1F1F9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5A337B0-0DD4-492B-B84B-42ED51B6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FB9D316-28B6-42F9-931B-3A6A99DF56B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4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2120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2121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863A4-EE11-4B90-A410-0E6C43997258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2E42F2BB-757A-4B21-8C42-0954D98D70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 hidden="1">
              <a:extLst>
                <a:ext uri="{FF2B5EF4-FFF2-40B4-BE49-F238E27FC236}">
                  <a16:creationId xmlns:a16="http://schemas.microsoft.com/office/drawing/2014/main" id="{F5FA3AD2-D6DF-46CC-A422-E9BECB022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C22C1BBF-2CA3-4F62-A3BF-98D591A36C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843CC844-0DC6-4D42-A507-75E396D93F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717A7FB-FE47-48AF-8FD9-40A0077B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245921-DA8B-43E3-BF36-47125F63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8CB8D8-C86C-4EF1-95D0-B8E47851A31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6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4F48C5-8CA6-45CE-AF3D-9CFD67D8C0E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C978CF0-E52C-4277-AB74-5D9D5C9D44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D1A3E314-6933-48CE-B500-9486ED1F0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E17FF85F-787C-43A9-A3D6-4BBE8DA20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354A1A1-4062-4CE3-88BF-220CA2E896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92D6670-0FC0-468C-9F89-B66AC86A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8F39B5B-F4F0-401B-8A3E-55D0A840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AF7E0A5-DA31-42F7-A72B-B0C1563A51E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96483" y="3537022"/>
            <a:ext cx="2661854" cy="1797997"/>
            <a:chOff x="-2931" y="-4852"/>
            <a:chExt cx="17157" cy="11589"/>
          </a:xfrm>
        </p:grpSpPr>
        <p:sp>
          <p:nvSpPr>
            <p:cNvPr id="26" name="T fill" hidden="1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385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8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>
            <p:ph type="pic" idx="15"/>
          </p:nvPr>
        </p:nvSpPr>
        <p:spPr bwMode="gray">
          <a:xfrm>
            <a:off x="9247632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idx="14"/>
          </p:nvPr>
        </p:nvSpPr>
        <p:spPr bwMode="gray">
          <a:xfrm>
            <a:off x="6163056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60EDC4-C80E-434A-A358-9BDF4DBE08D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76E3F749-E73D-46BE-BDEA-57E7CEDDF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6971537F-ED2D-4FED-A935-38A5A599E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F3C1504-8352-4AB9-8334-6D223B4737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B045C84F-654A-4D68-9957-D9114D49CB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4540BEB-3E5A-4C9C-9AE4-1357930E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C4D720C-2F7A-4EA8-9862-BD2803B6FA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3DA30D9-F729-40A4-B2AE-42A471E1419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16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112123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FCF4C9-4ACF-46F8-9898-6CE05A6D9564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UTK Horiz_R">
            <a:extLst>
              <a:ext uri="{FF2B5EF4-FFF2-40B4-BE49-F238E27FC236}">
                <a16:creationId xmlns:a16="http://schemas.microsoft.com/office/drawing/2014/main" id="{BE78D9A0-9DB0-4F91-8C53-162EFC6011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4" name="T fill" hidden="1">
              <a:extLst>
                <a:ext uri="{FF2B5EF4-FFF2-40B4-BE49-F238E27FC236}">
                  <a16:creationId xmlns:a16="http://schemas.microsoft.com/office/drawing/2014/main" id="{585A59A7-DBA8-4B0C-B027-54CCDCF60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Type">
              <a:extLst>
                <a:ext uri="{FF2B5EF4-FFF2-40B4-BE49-F238E27FC236}">
                  <a16:creationId xmlns:a16="http://schemas.microsoft.com/office/drawing/2014/main" id="{056A50EA-4280-4D8B-B6A4-EA8265543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Power T">
              <a:extLst>
                <a:ext uri="{FF2B5EF4-FFF2-40B4-BE49-F238E27FC236}">
                  <a16:creationId xmlns:a16="http://schemas.microsoft.com/office/drawing/2014/main" id="{20217520-4813-41F6-82F7-A8A023052A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A808F4A-B2FF-47D2-BC3D-20F720096A2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43E3EB0A-D179-42AB-87ED-5682E398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0CCF4881-751C-4EFF-97C7-FD0FD091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0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12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45C44-80D6-4D55-B880-DFC0555C0189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538FF815-D98E-4487-BAE0-6039BA79AD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 hidden="1">
              <a:extLst>
                <a:ext uri="{FF2B5EF4-FFF2-40B4-BE49-F238E27FC236}">
                  <a16:creationId xmlns:a16="http://schemas.microsoft.com/office/drawing/2014/main" id="{EF5D0898-3836-427A-847E-4EC3F35F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ype">
              <a:extLst>
                <a:ext uri="{FF2B5EF4-FFF2-40B4-BE49-F238E27FC236}">
                  <a16:creationId xmlns:a16="http://schemas.microsoft.com/office/drawing/2014/main" id="{6985D7EA-069D-410B-8B2A-E9442EE127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Power T">
              <a:extLst>
                <a:ext uri="{FF2B5EF4-FFF2-40B4-BE49-F238E27FC236}">
                  <a16:creationId xmlns:a16="http://schemas.microsoft.com/office/drawing/2014/main" id="{919E65CD-5CAA-4C10-A684-97495ED96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09F3AA7-0966-4A75-88DA-7A8C7D5905B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619A0BE7-43B0-4D14-B481-BA5D8EFE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2E42A51-C863-419E-9AC3-5E27D8ED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7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20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114228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557114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74D8F1-F965-42A1-BFD5-F9438B3A9969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UTK Horiz_R">
            <a:extLst>
              <a:ext uri="{FF2B5EF4-FFF2-40B4-BE49-F238E27FC236}">
                <a16:creationId xmlns:a16="http://schemas.microsoft.com/office/drawing/2014/main" id="{B2994425-7E76-4397-BF62-BEC983CD76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40" name="T fill" hidden="1">
              <a:extLst>
                <a:ext uri="{FF2B5EF4-FFF2-40B4-BE49-F238E27FC236}">
                  <a16:creationId xmlns:a16="http://schemas.microsoft.com/office/drawing/2014/main" id="{6B24C090-578F-48DB-858A-4DC8C5D4F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ype">
              <a:extLst>
                <a:ext uri="{FF2B5EF4-FFF2-40B4-BE49-F238E27FC236}">
                  <a16:creationId xmlns:a16="http://schemas.microsoft.com/office/drawing/2014/main" id="{E809F2BD-3F39-406F-96A9-B30772B091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Power T">
              <a:extLst>
                <a:ext uri="{FF2B5EF4-FFF2-40B4-BE49-F238E27FC236}">
                  <a16:creationId xmlns:a16="http://schemas.microsoft.com/office/drawing/2014/main" id="{C5E2EE9E-84C0-4F40-B59A-0135BF5CF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BCDD338-6EBD-4F6E-AD0D-D128CD69A7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F62F718-D4AB-4068-AE98-EAC207F2971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B15B7F-4560-4DB1-8284-14384A9D9A31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919F3-E686-41EE-B7FA-07D4513C947B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UTK Horiz_R">
            <a:extLst>
              <a:ext uri="{FF2B5EF4-FFF2-40B4-BE49-F238E27FC236}">
                <a16:creationId xmlns:a16="http://schemas.microsoft.com/office/drawing/2014/main" id="{2FB97F32-2075-474C-8015-9FFD4D32894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2BA9B8A2-EFAF-4725-B587-01160D1B9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A8ADF1DB-E80F-48DA-BA30-08DC6ACFE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74A716B8-CFE3-4D94-BBB4-04E98044CE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346185A-0FE6-46DD-8468-3DEC931F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2248645-FBB0-4C1C-AB47-0ECEE4308B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96908412-FFF0-4A86-BBB2-6941860C2A1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5537A-5A07-4814-8D51-8B7DE9EADADA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3E844877-4FEC-42E8-8BDA-38AD48251E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55339272-9ED7-4A21-8275-D4040F87D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1C612247-536F-462D-A42A-C84D631B8C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5E55626-D73F-4AD7-A7F2-9CA82FEE0B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DE3A48F-9D9C-43DF-9204-F6924C04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1974757-F25D-4882-A3B7-2C21AB2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F8FAD0-B80E-4BD2-9BD3-2ADC9EE726C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3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118437"/>
            <a:ext cx="60274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0CB1B-3BE7-44F6-A73C-E1E91DD9C8D5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89E79694-B748-469B-B4CE-6C50B5F2BF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 hidden="1">
              <a:extLst>
                <a:ext uri="{FF2B5EF4-FFF2-40B4-BE49-F238E27FC236}">
                  <a16:creationId xmlns:a16="http://schemas.microsoft.com/office/drawing/2014/main" id="{082258D3-A6CB-42FF-A10B-9981B336C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2D1CAB90-6B78-4B61-934A-B506310F3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EBECD006-B41D-4150-B32B-5ACB550C7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079E68D-30FA-4613-A3ED-12BD46FF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30ABE1C-A141-4638-8FF3-5B46CA00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71E7641-16C3-43FE-94FC-4056A095D352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4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118437"/>
            <a:ext cx="9110472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8C4FA-E308-4FB5-8A69-997971CF2645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UTK Horiz_R">
            <a:extLst>
              <a:ext uri="{FF2B5EF4-FFF2-40B4-BE49-F238E27FC236}">
                <a16:creationId xmlns:a16="http://schemas.microsoft.com/office/drawing/2014/main" id="{B43C63C9-2E53-4BA2-A25E-3FBBE445DF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2" name="T fill" hidden="1">
              <a:extLst>
                <a:ext uri="{FF2B5EF4-FFF2-40B4-BE49-F238E27FC236}">
                  <a16:creationId xmlns:a16="http://schemas.microsoft.com/office/drawing/2014/main" id="{7B5D3F62-389D-496C-AD53-FA2CB144E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ype">
              <a:extLst>
                <a:ext uri="{FF2B5EF4-FFF2-40B4-BE49-F238E27FC236}">
                  <a16:creationId xmlns:a16="http://schemas.microsoft.com/office/drawing/2014/main" id="{3B70B52D-5999-47B5-B11E-3DD4742D69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Power T">
              <a:extLst>
                <a:ext uri="{FF2B5EF4-FFF2-40B4-BE49-F238E27FC236}">
                  <a16:creationId xmlns:a16="http://schemas.microsoft.com/office/drawing/2014/main" id="{F30EFDEC-C214-4B8F-8AAB-650758B5CE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FF362A0-035B-4D8F-8FCC-E8538D1B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27BF328-40D7-4B90-B42F-F91690E7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053804-EAF9-4628-9D5E-F3B9353C966A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5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118437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89AD2-3518-413A-ABA3-E7A8DF65D372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2E21EEC6-C776-4CFD-B7E6-CA89FE81AC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1C771EE9-D60E-45EB-B6A4-39B37C3A0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0EB37E7-CACB-4753-AFB4-2870A12B7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ED1E3B9-531D-423F-9E35-0378E751C1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7621C0-E7C0-4DE6-84D4-FCC46ACDE1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2D81B8B-916F-4B19-9B20-2997439E49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6BC8F37-88EF-4806-8713-D21CF52DB3C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0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6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8437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E673D-FF00-4E0B-BD0B-A4155EE42812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0E5AA62D-447C-42E8-B340-7064365C285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 hidden="1">
              <a:extLst>
                <a:ext uri="{FF2B5EF4-FFF2-40B4-BE49-F238E27FC236}">
                  <a16:creationId xmlns:a16="http://schemas.microsoft.com/office/drawing/2014/main" id="{B2F52895-9F7B-40CF-94E7-1A1E33A93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7A696688-03ED-44D5-A2B7-70A789C762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27E5FFF4-620A-4789-A6AB-3A83C19045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F0EC3E-1A03-4C09-A627-EAA67DBE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E2F6F4F-4447-438A-A4AC-4D92AF88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B92355A-E470-4530-93A8-9F1064000B1C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0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89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7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602284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22A63-E91F-41BB-B99E-9AF07C0ECF61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A7D796C2-0EA0-4087-9BCF-B8EB67EF6B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2760FAAC-6F8E-4BEF-AC18-CA16CE5B5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B337B348-86A7-47AE-9503-7DFF602486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702B2B99-DD10-4BC2-83F7-76E4E17AF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F7315B5-17BD-4D64-96BB-555D7044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24EDEF4-6404-4988-9386-782F0CC2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3327178-A31A-430C-A7E0-88375EB29483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8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42831C-0EFB-4147-A29B-23AB7C64D53C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7A6A5FB2-6459-468B-A980-46A931D69E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26658773-5160-45BE-92F0-94B815E63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B1DF5F12-CAAA-49D8-AD1A-500B898DC8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9E19843C-F00B-437D-820A-3839336F4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F9D428E-CDCF-4F1C-9CDE-A96C5A1E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A0FCB59-29AB-400A-AD17-F505D23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4662B40-877B-4302-998D-7B358131F04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9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118437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9F4E4-7053-49B2-A0D6-9F76EDC79A37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C2B35A55-75A7-4E80-97D7-59AD5AFCBD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230330AB-3C6E-4764-9024-E4291ACFC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4F28174C-6136-4219-BA76-552A121EAC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249EE1A5-8D21-49AD-89AA-A70BCBF2F1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60838A6-F986-4E6E-A20D-DB2FC2B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9AE6A13-2803-49AE-BCFF-7E16BB0A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8BDAE1-3E81-4FCD-BA48-8138B435B950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: Mosaic 10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0B9D2-715F-45A6-9C1A-81AAEE3A4FA7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344916F0-9415-4069-9924-A0111FCED3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 hidden="1">
              <a:extLst>
                <a:ext uri="{FF2B5EF4-FFF2-40B4-BE49-F238E27FC236}">
                  <a16:creationId xmlns:a16="http://schemas.microsoft.com/office/drawing/2014/main" id="{0986A198-486F-4B2E-9CF4-E3C3D14B7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5E5A9908-CD3E-446F-9F72-C061DFEC45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31C6A490-55A0-458F-88B5-E90C4D44C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F8195CF-8C58-4743-84A6-AC44080E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0756D17-05EF-4076-A216-3D537968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3044729-870F-475E-8C1C-A4D82F210A14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3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: Mosaic 1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1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3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4E9F9-8C64-4B90-BF05-711F877D40E7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CAF1F205-EC12-4690-B33B-86FEC8D316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CBFF1928-059C-465E-8E48-17825E9BC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4382FDC2-D180-4EC6-A5F1-B356AD1C9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5A16A26-799C-4793-8F82-545D8FFB14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DEC6213-DE7C-45E0-901B-D58235B0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6169FDB7-2B54-4686-992E-BA407930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8CFCA41-9812-43AD-B4D0-CE9F6F45D8BA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1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>
            <p:ph type="pic" idx="15"/>
          </p:nvPr>
        </p:nvSpPr>
        <p:spPr bwMode="gray">
          <a:xfrm>
            <a:off x="9247632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idx="14"/>
          </p:nvPr>
        </p:nvSpPr>
        <p:spPr bwMode="gray">
          <a:xfrm>
            <a:off x="6163056" y="4151602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075801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43ACD-1767-40B8-B397-18D32147E173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01BE2F00-D29B-4695-984F-DDF37A60BC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50CEA381-4B05-4572-A60B-4EB495BFD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0EAB07E9-8520-443A-92D5-122ABB7ED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FD140D9B-052B-453E-9702-E1BD35950E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CFF5528-4132-4805-8F74-207FA25C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8C0359E-BAC6-4653-A706-50B5B8C53F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9C0E0ED1-B8F7-45F0-96C0-308432B5926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13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10537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2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45288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D4159F-8F61-4238-914D-12A6B1A989DD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308B014-8565-4C60-A960-FDE395DB08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B264D899-3706-4D7B-953A-EDA128D6D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5C245D19-AFE7-40B6-9D7A-E95817427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0E8A633-197C-4A96-80B5-19452F647C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9A01636-4BFF-4A11-A723-C3535166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171803-ED74-4470-BE04-8E52EFE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0AC2C9A6-1DAC-467A-A4CA-11EDED9694BF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9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: Mosaic 14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112122"/>
            <a:ext cx="3446944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112122"/>
            <a:ext cx="3394780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112122"/>
            <a:ext cx="5106436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6FCCE-E158-4678-B117-39A0EA94BABD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6BEAC21-43E4-477D-8C65-01F1DE1658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9465AF0B-311A-4AC5-90C0-BC94DCC1F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6B32841F-0826-4B10-A2BA-CA2BEBDF0F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648E0A65-D3EE-4683-A138-40C4AD29D1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90D90F0-CFA3-43B4-9E4B-AC8D38F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F946159-6C47-4532-A590-42E19B5C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7736EAC-4B6A-41B4-BBA8-1CA68496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4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3021498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44E9673-74AF-4383-922C-DD5F5F38EA2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2350875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4354F6BA-F1E5-4E6F-B39E-A87F9453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20EBB0C4-6273-4C6E-B9BD-2EDC30F1CD52}" type="datetimeFigureOut">
              <a:rPr lang="en-US" smtClean="0"/>
              <a:t>3/28/2025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55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11277600" cy="4057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FE08160-6E71-41C8-97E3-2765A27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625D9E3-65B8-4E4E-B741-1C6FE352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EB9AAF4-80D2-4CE7-9323-2E7967E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64340-01A7-48D1-B7C3-2A2922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1C87-2A75-429B-B1EB-F92F8C97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4E3-1070-4E05-B22B-4D89456A0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9776558"/>
            <a:ext cx="43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C6B0-F4DF-4321-B00E-B9E935F18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8E60-6E8D-4B9E-90FA-C5DF72CE8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4318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5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  <p:sldLayoutId id="2147483721" r:id="rId60"/>
    <p:sldLayoutId id="2147483722" r:id="rId61"/>
    <p:sldLayoutId id="2147483723" r:id="rId62"/>
    <p:sldLayoutId id="2147483724" r:id="rId63"/>
    <p:sldLayoutId id="2147483725" r:id="rId64"/>
    <p:sldLayoutId id="2147483726" r:id="rId65"/>
    <p:sldLayoutId id="2147483727" r:id="rId66"/>
    <p:sldLayoutId id="2147483728" r:id="rId67"/>
    <p:sldLayoutId id="2147483729" r:id="rId68"/>
    <p:sldLayoutId id="2147483730" r:id="rId69"/>
    <p:sldLayoutId id="2147483731" r:id="rId70"/>
    <p:sldLayoutId id="2147483732" r:id="rId71"/>
    <p:sldLayoutId id="2147483733" r:id="rId72"/>
    <p:sldLayoutId id="2147483734" r:id="rId73"/>
    <p:sldLayoutId id="2147483735" r:id="rId74"/>
    <p:sldLayoutId id="2147483736" r:id="rId75"/>
    <p:sldLayoutId id="2147483737" r:id="rId76"/>
    <p:sldLayoutId id="2147483738" r:id="rId77"/>
    <p:sldLayoutId id="2147483739" r:id="rId78"/>
    <p:sldLayoutId id="2147483740" r:id="rId7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Nova" panose="020B0604020202020204" pitchFamily="34" charset="0"/>
          <a:ea typeface="UD Digi Kyokasho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33813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Roboto" pitchFamily="2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>
          <p15:clr>
            <a:srgbClr val="F26B43"/>
          </p15:clr>
        </p15:guide>
        <p15:guide id="4" pos="7536">
          <p15:clr>
            <a:srgbClr val="F26B43"/>
          </p15:clr>
        </p15:guide>
        <p15:guide id="7" orient="horz" pos="144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orient="horz" pos="3720">
          <p15:clr>
            <a:srgbClr val="F26B43"/>
          </p15:clr>
        </p15:guide>
        <p15:guide id="10" pos="288">
          <p15:clr>
            <a:srgbClr val="A4A3A4"/>
          </p15:clr>
        </p15:guide>
        <p15:guide id="11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DC70-7692-577C-ADBB-8916DD559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84" y="1090989"/>
            <a:ext cx="11735708" cy="1878806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2400"/>
              </a:spcAft>
            </a:pPr>
            <a:r>
              <a:rPr lang="en-US" sz="8000" kern="1400" dirty="0">
                <a:latin typeface="Times New Roman" panose="02020603050405020304" pitchFamily="18" charset="0"/>
              </a:rPr>
              <a:t>Methods of Space Debris Removal in Low Earth Orbit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0C455-B01B-2BC6-C632-7FAA44DBE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692" y="3020595"/>
            <a:ext cx="11734800" cy="408405"/>
          </a:xfrm>
        </p:spPr>
        <p:txBody>
          <a:bodyPr/>
          <a:lstStyle/>
          <a:p>
            <a:r>
              <a:rPr lang="en-US" dirty="0"/>
              <a:t>Alexander Berthelot</a:t>
            </a:r>
          </a:p>
        </p:txBody>
      </p:sp>
    </p:spTree>
    <p:extLst>
      <p:ext uri="{BB962C8B-B14F-4D97-AF65-F5344CB8AC3E}">
        <p14:creationId xmlns:p14="http://schemas.microsoft.com/office/powerpoint/2010/main" val="247069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9F6E-D7B0-CB9D-31B8-AA7AEA708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Debris Removal with Solar Sail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FFD3C8-FF13-2839-99E4-1C878461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43" y="3575407"/>
            <a:ext cx="3830506" cy="22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CS3, NASA's Advanced Composite Solar Sail… | The Planetary Society">
            <a:extLst>
              <a:ext uri="{FF2B5EF4-FFF2-40B4-BE49-F238E27FC236}">
                <a16:creationId xmlns:a16="http://schemas.microsoft.com/office/drawing/2014/main" id="{AE1848BC-97AA-3C3B-B5F3-EC2443CC3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2308"/>
            <a:ext cx="5887153" cy="30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7BF6D0-1107-E480-132A-525F6292314B}"/>
              </a:ext>
            </a:extLst>
          </p:cNvPr>
          <p:cNvSpPr txBox="1"/>
          <p:nvPr/>
        </p:nvSpPr>
        <p:spPr>
          <a:xfrm>
            <a:off x="538951" y="1804577"/>
            <a:ext cx="547428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Solar radiation pressure provides propulsion in place of on-board fuel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Small debris is targeted due to mass constraints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Mission length is ~500 days during low solar activity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3D7155-6765-2727-5A16-EB160426BC49}"/>
              </a:ext>
            </a:extLst>
          </p:cNvPr>
          <p:cNvSpPr txBox="1"/>
          <p:nvPr/>
        </p:nvSpPr>
        <p:spPr>
          <a:xfrm>
            <a:off x="1556297" y="5904238"/>
            <a:ext cx="29190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17 Illustration of orbital transition [9].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B8277E-2D0E-E033-56AE-90B54135445B}"/>
              </a:ext>
            </a:extLst>
          </p:cNvPr>
          <p:cNvSpPr txBox="1"/>
          <p:nvPr/>
        </p:nvSpPr>
        <p:spPr>
          <a:xfrm>
            <a:off x="6730739" y="5189674"/>
            <a:ext cx="47026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18 NASA Advanced Composite Solar Sail System (ACS3) [10].</a:t>
            </a:r>
          </a:p>
        </p:txBody>
      </p:sp>
    </p:spTree>
    <p:extLst>
      <p:ext uri="{BB962C8B-B14F-4D97-AF65-F5344CB8AC3E}">
        <p14:creationId xmlns:p14="http://schemas.microsoft.com/office/powerpoint/2010/main" val="16018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6D8AE-24EC-4192-5F5E-AA545BC3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6128A2-42D4-0F67-9DB3-5FAB53BB9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4122"/>
            <a:ext cx="7639177" cy="4057463"/>
          </a:xfrm>
        </p:spPr>
        <p:txBody>
          <a:bodyPr>
            <a:normAutofit/>
          </a:bodyPr>
          <a:lstStyle/>
          <a:p>
            <a:r>
              <a:rPr lang="en-US" sz="2000" dirty="0"/>
              <a:t>LODR Systems</a:t>
            </a:r>
          </a:p>
          <a:p>
            <a:pPr lvl="1"/>
            <a:r>
              <a:rPr lang="en-US" sz="1600" dirty="0"/>
              <a:t>Effective in deorbiting small debris &gt;1 cm</a:t>
            </a:r>
          </a:p>
          <a:p>
            <a:pPr lvl="1"/>
            <a:r>
              <a:rPr lang="en-US" sz="1600" dirty="0"/>
              <a:t>High energy requirement</a:t>
            </a:r>
          </a:p>
          <a:p>
            <a:pPr lvl="1"/>
            <a:r>
              <a:rPr lang="en-US" sz="1600" dirty="0"/>
              <a:t>International cooperation may be required for the fear of a weapon system</a:t>
            </a:r>
          </a:p>
          <a:p>
            <a:r>
              <a:rPr lang="en-US" sz="2000" dirty="0"/>
              <a:t>4S Mission Structure</a:t>
            </a:r>
          </a:p>
          <a:p>
            <a:pPr lvl="1"/>
            <a:r>
              <a:rPr lang="en-US" sz="1600" dirty="0"/>
              <a:t>Targets small-medium sized debris pieces</a:t>
            </a:r>
          </a:p>
          <a:p>
            <a:pPr lvl="1"/>
            <a:r>
              <a:rPr lang="en-US" sz="1600" dirty="0"/>
              <a:t>High fuel efficiency without sacrificing performance</a:t>
            </a:r>
          </a:p>
          <a:p>
            <a:pPr lvl="1"/>
            <a:r>
              <a:rPr lang="en-US" sz="1600" dirty="0"/>
              <a:t>Can capture and deorbit multiple objects in a single mission</a:t>
            </a:r>
          </a:p>
          <a:p>
            <a:r>
              <a:rPr lang="en-US" sz="2000" dirty="0"/>
              <a:t>Solar Sail Mission Structure</a:t>
            </a:r>
          </a:p>
          <a:p>
            <a:pPr lvl="1"/>
            <a:r>
              <a:rPr lang="en-US" sz="1600" dirty="0"/>
              <a:t>Targets small debris pieces</a:t>
            </a:r>
          </a:p>
          <a:p>
            <a:pPr lvl="1"/>
            <a:r>
              <a:rPr lang="en-US" sz="1600" dirty="0"/>
              <a:t>Eliminates the need for on-board fuel</a:t>
            </a:r>
          </a:p>
          <a:p>
            <a:pPr lvl="1"/>
            <a:r>
              <a:rPr lang="en-US" sz="1600" dirty="0"/>
              <a:t>Long mission times and only deorbits one object at a time</a:t>
            </a:r>
          </a:p>
          <a:p>
            <a:pPr lvl="1"/>
            <a:endParaRPr lang="en-US" sz="1600" dirty="0"/>
          </a:p>
          <a:p>
            <a:pPr marL="231775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13" name="Picture 12" descr="A diagram of a machine&#10;&#10;AI-generated content may be incorrect.">
            <a:extLst>
              <a:ext uri="{FF2B5EF4-FFF2-40B4-BE49-F238E27FC236}">
                <a16:creationId xmlns:a16="http://schemas.microsoft.com/office/drawing/2014/main" id="{EE8477B4-B88F-DDAD-B9D7-CDE5E3360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939" y="240093"/>
            <a:ext cx="3834271" cy="2000489"/>
          </a:xfrm>
          <a:prstGeom prst="rect">
            <a:avLst/>
          </a:prstGeom>
        </p:spPr>
      </p:pic>
      <p:pic>
        <p:nvPicPr>
          <p:cNvPr id="15" name="Picture 14" descr="A close-up of a mechanical model&#10;&#10;AI-generated content may be incorrect.">
            <a:extLst>
              <a:ext uri="{FF2B5EF4-FFF2-40B4-BE49-F238E27FC236}">
                <a16:creationId xmlns:a16="http://schemas.microsoft.com/office/drawing/2014/main" id="{5869238D-D902-1332-34A9-48773820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377" y="2262152"/>
            <a:ext cx="3371607" cy="1990411"/>
          </a:xfrm>
          <a:prstGeom prst="rect">
            <a:avLst/>
          </a:prstGeom>
        </p:spPr>
      </p:pic>
      <p:pic>
        <p:nvPicPr>
          <p:cNvPr id="16" name="Picture 4" descr="ACS3, NASA's Advanced Composite Solar Sail… | The Planetary Society">
            <a:extLst>
              <a:ext uri="{FF2B5EF4-FFF2-40B4-BE49-F238E27FC236}">
                <a16:creationId xmlns:a16="http://schemas.microsoft.com/office/drawing/2014/main" id="{3065409D-E6BA-78A6-9BC7-5A3FC13F0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9" y="4274133"/>
            <a:ext cx="3426549" cy="17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6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DD0D0B-0699-BACB-23F1-5771C7943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3734" y="3034495"/>
            <a:ext cx="6749339" cy="21285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/>
              <a:t>Questions?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C87DBB-B36D-F8C5-9202-205E3401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28173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5EEA55-2EC4-6FD6-A960-4E239CB1B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16625"/>
            <a:ext cx="11277600" cy="405746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en-US" sz="1400" dirty="0"/>
              <a:t>[1] NASA Orbital Debris Program Office. [Online]. Available: https://orbitaldebris.jsc.nasa.gov/photo-gallery/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[2] NASA Orbital Debris Quarterly News. [Online]. Available: https://www.orbitaldebris.jsc.nasa.gov/quarterly-news/pdfs/ODQNv29i1.pdf 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[3] The European Space Agency [Online]. Available: https://www.esa.int/ESA_Multimedia/Images/2009/02/Hypervelocity_impact_sample 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[4] Johnson, N. “The Collision of Iridium 33 and Cosmos 2251: The Shape of Things to Come,” 60th International Astronautical Congress, JSC-CN-18971, 2009, Available: https://ntrs.nasa.gov/citations/20100002023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[5] Locke, J., Colvin, J. T., Ratliff, L., Abdul-Hamid, A., and Samples, Colin., “Cost and Benefit Analysis of Mitigating, Tracking, and Remediating Orbital Debris,” NASA Office of Technology, Policy, and Strategy, May. 2024, Available: https://ntrs.nasa.gov/citations/20240003484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[6] Cottrill, L., Tiscareno, A., Park, L., </a:t>
            </a:r>
            <a:r>
              <a:rPr lang="en-US" sz="1400" dirty="0" err="1"/>
              <a:t>Bardaji</a:t>
            </a:r>
            <a:r>
              <a:rPr lang="en-US" sz="1400" dirty="0"/>
              <a:t>, J., and Abdul-Hamid, A., “Cost and Benefit Analysis of Removing Small Debris Using Space-Based and Ground-Based Laser Systems,” AIAA SCITECH 2025 Forum, AIAA 2025-1161, Jan. 2025, Available: https://doi.org/10.2514/6.2025-1161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[7] Missel, J., and </a:t>
            </a:r>
            <a:r>
              <a:rPr lang="en-US" sz="1400" dirty="0" err="1"/>
              <a:t>Mortari</a:t>
            </a:r>
            <a:r>
              <a:rPr lang="en-US" sz="1400" dirty="0"/>
              <a:t>, D., “Optimization of Debris Removal Path for TAMU Sweeper,” Advances in the Astronautical Sciences, Vol. 143, No. 1, 2012, pp. 935–945; also AAS Paper 12-167, Available: https://citeseerx.ist.psu.edu/document?repid=rep1&amp;type=pdf&amp;doi=8b36307bb05ee36f555620a2cccb8279fe6db935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3DAF3C-5C92-4C97-C50A-2ABAEC86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3317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A4E2AF-75D5-AE30-8272-5B34EE798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13679"/>
            <a:ext cx="11184674" cy="4057463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[8] Missel, J., and </a:t>
            </a:r>
            <a:r>
              <a:rPr lang="en-US" sz="2000" dirty="0" err="1"/>
              <a:t>Mortari</a:t>
            </a:r>
            <a:r>
              <a:rPr lang="en-US" sz="2000" dirty="0"/>
              <a:t>, D., “Removing Space Debris Through Sequential Captures and Ejections,” Journal of Guidance, Control, and Dynamics, Vol. 36, No. 3, pp. 637-903, May. 2013, Available: https://doi.org/10.2514/1.58768 </a:t>
            </a:r>
          </a:p>
          <a:p>
            <a:pPr algn="just">
              <a:lnSpc>
                <a:spcPct val="120000"/>
              </a:lnSpc>
            </a:pPr>
            <a:r>
              <a:rPr lang="en-US" sz="2000" dirty="0"/>
              <a:t>[9] Bianchi, C., Niccolai, L., Mengali, G., and </a:t>
            </a:r>
            <a:r>
              <a:rPr lang="en-US" sz="2000" dirty="0" err="1"/>
              <a:t>Ceriotti</a:t>
            </a:r>
            <a:r>
              <a:rPr lang="en-US" sz="2000" dirty="0"/>
              <a:t>, M., “Preliminary design of a space debris removal mission in LEO using a solar sail,” Advances in Space Research, Vol. 73, No. 8, pp. 4254-4268, April. 2024, Available: https://doi.org/10.1016/j.asr.2024.01.024 </a:t>
            </a:r>
          </a:p>
          <a:p>
            <a:pPr algn="just">
              <a:lnSpc>
                <a:spcPct val="120000"/>
              </a:lnSpc>
            </a:pPr>
            <a:r>
              <a:rPr lang="en-US" sz="2000" dirty="0"/>
              <a:t>[10] Wilkie, K., and Fernandez, J., “Advanced Composite Solar Sail System (ACS3) Mission Update,” The 6 </a:t>
            </a:r>
            <a:r>
              <a:rPr lang="en-US" sz="2000" dirty="0" err="1"/>
              <a:t>th</a:t>
            </a:r>
            <a:r>
              <a:rPr lang="en-US" sz="2000" dirty="0"/>
              <a:t> International Symposium on Space Sailing, NASA Langley Research Center, June. 2023, Available: https://ntrs.nasa.gov/citations/20230008378 </a:t>
            </a:r>
          </a:p>
          <a:p>
            <a:pPr algn="just">
              <a:lnSpc>
                <a:spcPct val="120000"/>
              </a:lnSpc>
            </a:pPr>
            <a:r>
              <a:rPr lang="en-US" sz="2000" dirty="0"/>
              <a:t>[11] Morimoto, D., Takahashi, H., Sugiyama, Y., Otsuka, K. Ohtani, K., Hasegawa, S., and Makihara, K., “Support Vector Machine Framework for Detecting Ambiguous Contours of Space Debris Cloud,” Journal of Spacecraft and Rockets, published online 22 Oct. 2024, Available: https://doi.org/10.2514/1.A35927 </a:t>
            </a:r>
          </a:p>
          <a:p>
            <a:pPr algn="just">
              <a:lnSpc>
                <a:spcPct val="120000"/>
              </a:lnSpc>
            </a:pPr>
            <a:r>
              <a:rPr lang="en-US" sz="2000" dirty="0"/>
              <a:t>[12] Wilhelm, C., and Kannan, H., “Fundamentals of Mega-Constellation Resilience,” AIAA SCITECH 2022 Forum, AIAA 2022 1468, Jan. 2022, Available: https://doi.org/10.2514/6.2022-1468 </a:t>
            </a:r>
          </a:p>
          <a:p>
            <a:pPr algn="just">
              <a:lnSpc>
                <a:spcPct val="120000"/>
              </a:lnSpc>
            </a:pPr>
            <a:r>
              <a:rPr lang="en-US" sz="2000" dirty="0"/>
              <a:t>[13] Phipps, C. R., Baker, K. L., Libby, S. B., </a:t>
            </a:r>
            <a:r>
              <a:rPr lang="en-US" sz="2000" dirty="0" err="1"/>
              <a:t>Liedahl</a:t>
            </a:r>
            <a:r>
              <a:rPr lang="en-US" sz="2000" dirty="0"/>
              <a:t>, D. A., Olivier, S. S., Pleasance, L. D., </a:t>
            </a:r>
            <a:r>
              <a:rPr lang="en-US" sz="2000" dirty="0" err="1"/>
              <a:t>Rubenchik</a:t>
            </a:r>
            <a:r>
              <a:rPr lang="en-US" sz="2000" dirty="0"/>
              <a:t>, A., Trebes, J. E., George, E. V., Marcovici, B., Reilly, J. P., and Valley, M. T. “Removing orbital debris with pulsed lasers,” AIP Conference Proceedings, Vol 1464, 2012, pp. 450–462, Available: https://photonicassociates.com/documents/LODR.pdf</a:t>
            </a:r>
          </a:p>
          <a:p>
            <a:pPr algn="just">
              <a:lnSpc>
                <a:spcPct val="120000"/>
              </a:lnSpc>
            </a:pPr>
            <a:r>
              <a:rPr lang="en-US" sz="2000" dirty="0"/>
              <a:t>[14] </a:t>
            </a:r>
            <a:r>
              <a:rPr lang="en-US" sz="2000" dirty="0" err="1"/>
              <a:t>Bonnal</a:t>
            </a:r>
            <a:r>
              <a:rPr lang="en-US" sz="2000" dirty="0"/>
              <a:t>, C., </a:t>
            </a:r>
            <a:r>
              <a:rPr lang="en-US" sz="2000" dirty="0" err="1"/>
              <a:t>Ruault</a:t>
            </a:r>
            <a:r>
              <a:rPr lang="en-US" sz="2000" dirty="0"/>
              <a:t>, J., and Desjean, M., “Active debris removal: Recent progress and current trends,” Acta </a:t>
            </a:r>
            <a:r>
              <a:rPr lang="en-US" sz="2000" dirty="0" err="1"/>
              <a:t>Astronautica</a:t>
            </a:r>
            <a:r>
              <a:rPr lang="en-US" sz="2000" dirty="0"/>
              <a:t>, Vol. 85, pp. 51-60, April-May. 2013, Available: https://doi.org/10.1016/j.actaastro.2012.11.009</a:t>
            </a:r>
            <a:r>
              <a:rPr lang="en-US" sz="1400" dirty="0"/>
              <a:t> </a:t>
            </a:r>
            <a:r>
              <a:rPr lang="en-US" sz="1800" dirty="0"/>
              <a:t> 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3DDB29-76FA-4B11-ADBA-1C2927A5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…</a:t>
            </a:r>
          </a:p>
        </p:txBody>
      </p:sp>
    </p:spTree>
    <p:extLst>
      <p:ext uri="{BB962C8B-B14F-4D97-AF65-F5344CB8AC3E}">
        <p14:creationId xmlns:p14="http://schemas.microsoft.com/office/powerpoint/2010/main" val="1124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0816C8-02A0-6C80-6887-4ABF84452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6"/>
            <a:ext cx="10627361" cy="40574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Debris Clouds and Associated Risks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Cost-Benefit 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Methods</a:t>
            </a:r>
          </a:p>
          <a:p>
            <a:pPr lvl="2">
              <a:buFont typeface="Arial Nova" panose="020B0504020202020204" pitchFamily="34" charset="0"/>
              <a:buChar char="–"/>
            </a:pPr>
            <a:r>
              <a:rPr lang="en-US" sz="2600" dirty="0"/>
              <a:t>Orbital Laser Systems</a:t>
            </a:r>
          </a:p>
          <a:p>
            <a:pPr lvl="2">
              <a:buFont typeface="Arial Nova" panose="020B0504020202020204" pitchFamily="34" charset="0"/>
              <a:buChar char="–"/>
            </a:pPr>
            <a:r>
              <a:rPr lang="en-US" sz="2600" dirty="0"/>
              <a:t>Space Sweeper with Sling-Sat</a:t>
            </a:r>
          </a:p>
          <a:p>
            <a:pPr lvl="2">
              <a:buFont typeface="Arial Nova" panose="020B0504020202020204" pitchFamily="34" charset="0"/>
              <a:buChar char="–"/>
            </a:pPr>
            <a:r>
              <a:rPr lang="en-US" sz="2600" dirty="0"/>
              <a:t>Retrieval Mission with Solar Sail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Conclusion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Questions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2BCFD3-C147-7248-B7CF-3B023AE9B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53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891066-226D-5B30-8A32-992ED8B0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9" name="Picture 18" descr="A planet in space with a black background&#10;&#10;AI-generated content may be incorrect.">
            <a:extLst>
              <a:ext uri="{FF2B5EF4-FFF2-40B4-BE49-F238E27FC236}">
                <a16:creationId xmlns:a16="http://schemas.microsoft.com/office/drawing/2014/main" id="{C527925D-904E-1DBD-D3F5-EA0E89320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874" y="84777"/>
            <a:ext cx="2970646" cy="23765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7BD53F-1183-67E5-80FD-BD173FDE30A8}"/>
              </a:ext>
            </a:extLst>
          </p:cNvPr>
          <p:cNvSpPr txBox="1"/>
          <p:nvPr/>
        </p:nvSpPr>
        <p:spPr>
          <a:xfrm>
            <a:off x="323976" y="2525197"/>
            <a:ext cx="553787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Chinese anti-satellite test in 2007 produced ~3,000 debris pieces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Kessler Syndrome threatens our orbits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Commercial satellite operations are rapidly expanding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Debris removal is essential for the safety of future space operations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8D2269-B73B-C87C-624F-F1623BBC2B73}"/>
              </a:ext>
            </a:extLst>
          </p:cNvPr>
          <p:cNvSpPr txBox="1"/>
          <p:nvPr/>
        </p:nvSpPr>
        <p:spPr>
          <a:xfrm>
            <a:off x="6794416" y="5831005"/>
            <a:ext cx="358463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2 trackable debris data collected by NASA [2].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C3F6BF-36F2-4302-CAC3-AE6ED59D1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09021" y="1836506"/>
            <a:ext cx="3225885" cy="47631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506BF3-6ED4-22D4-779D-7FED5B363F9C}"/>
              </a:ext>
            </a:extLst>
          </p:cNvPr>
          <p:cNvSpPr txBox="1"/>
          <p:nvPr/>
        </p:nvSpPr>
        <p:spPr>
          <a:xfrm>
            <a:off x="6183157" y="500945"/>
            <a:ext cx="1836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/>
              <a:t>Figure 1 NASA generated image of orbital debris from GEO perspective [1].</a:t>
            </a:r>
          </a:p>
        </p:txBody>
      </p:sp>
    </p:spTree>
    <p:extLst>
      <p:ext uri="{BB962C8B-B14F-4D97-AF65-F5344CB8AC3E}">
        <p14:creationId xmlns:p14="http://schemas.microsoft.com/office/powerpoint/2010/main" val="40734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44B3-5780-A24E-C8B5-51E2787A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53" y="77484"/>
            <a:ext cx="6167658" cy="1321366"/>
          </a:xfrm>
        </p:spPr>
        <p:txBody>
          <a:bodyPr/>
          <a:lstStyle/>
          <a:p>
            <a:r>
              <a:rPr lang="en-US" dirty="0"/>
              <a:t>Debris Clouds and their Risk Factors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F3C6AB-3953-B4B0-EAE6-54E1AA4F0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" b="330"/>
          <a:stretch/>
        </p:blipFill>
        <p:spPr>
          <a:xfrm>
            <a:off x="696397" y="4087905"/>
            <a:ext cx="1920818" cy="1920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F1D97-80C7-7960-EDC3-C5C0F936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" r="110"/>
          <a:stretch/>
        </p:blipFill>
        <p:spPr>
          <a:xfrm>
            <a:off x="3632484" y="4088483"/>
            <a:ext cx="1920240" cy="192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F44B3B-A4A7-3F76-332D-1A9111A85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" b="108"/>
          <a:stretch/>
        </p:blipFill>
        <p:spPr>
          <a:xfrm>
            <a:off x="6761121" y="4087905"/>
            <a:ext cx="1920240" cy="1920240"/>
          </a:xfrm>
          <a:prstGeom prst="rect">
            <a:avLst/>
          </a:prstGeom>
        </p:spPr>
      </p:pic>
      <p:pic>
        <p:nvPicPr>
          <p:cNvPr id="15" name="Picture 14" descr="A colorful swirly circle with a planet in the center&#10;&#10;AI-generated content may be incorrect.">
            <a:extLst>
              <a:ext uri="{FF2B5EF4-FFF2-40B4-BE49-F238E27FC236}">
                <a16:creationId xmlns:a16="http://schemas.microsoft.com/office/drawing/2014/main" id="{509F98CA-67E0-28C2-AB15-18B48288E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630" y="4087905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6DB652-4002-9E58-26AF-A5390624F8C8}"/>
              </a:ext>
            </a:extLst>
          </p:cNvPr>
          <p:cNvSpPr txBox="1"/>
          <p:nvPr/>
        </p:nvSpPr>
        <p:spPr>
          <a:xfrm>
            <a:off x="1356820" y="3796880"/>
            <a:ext cx="599972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chemeClr val="tx2"/>
                </a:solidFill>
              </a:rPr>
              <a:t>7 Days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D4B3B3-D0E3-2AD0-9191-2A48E11CE7DF}"/>
              </a:ext>
            </a:extLst>
          </p:cNvPr>
          <p:cNvSpPr txBox="1"/>
          <p:nvPr/>
        </p:nvSpPr>
        <p:spPr>
          <a:xfrm>
            <a:off x="4238115" y="3796880"/>
            <a:ext cx="708977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chemeClr val="tx2"/>
                </a:solidFill>
              </a:rPr>
              <a:t>30 Days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1D2389-D6BC-0F9F-93FA-56BC9F474626}"/>
              </a:ext>
            </a:extLst>
          </p:cNvPr>
          <p:cNvSpPr txBox="1"/>
          <p:nvPr/>
        </p:nvSpPr>
        <p:spPr>
          <a:xfrm>
            <a:off x="7305261" y="3796880"/>
            <a:ext cx="831959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chemeClr val="tx2"/>
                </a:solidFill>
              </a:rPr>
              <a:t>6 Months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6C9EC-AFC3-9750-BC33-B326C82C2126}"/>
              </a:ext>
            </a:extLst>
          </p:cNvPr>
          <p:cNvSpPr txBox="1"/>
          <p:nvPr/>
        </p:nvSpPr>
        <p:spPr>
          <a:xfrm>
            <a:off x="10374589" y="3796880"/>
            <a:ext cx="564322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chemeClr val="tx2"/>
                </a:solidFill>
              </a:rPr>
              <a:t>1 Year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8D3F91-B3B4-9FCC-F1D2-98F6C0FC1F30}"/>
              </a:ext>
            </a:extLst>
          </p:cNvPr>
          <p:cNvSpPr txBox="1"/>
          <p:nvPr/>
        </p:nvSpPr>
        <p:spPr>
          <a:xfrm>
            <a:off x="696397" y="1659242"/>
            <a:ext cx="572862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Iridium 33 and Cosmos 2251 collided in 2009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Collision produced ~1800 pieces of trackable debris (&gt;10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~200,000 pieces between 1 and 10 cm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Hyper-velocities average ~7 km/s </a:t>
            </a:r>
          </a:p>
        </p:txBody>
      </p:sp>
      <p:pic>
        <p:nvPicPr>
          <p:cNvPr id="1026" name="Picture 2" descr="Hypervelocity impact sample">
            <a:extLst>
              <a:ext uri="{FF2B5EF4-FFF2-40B4-BE49-F238E27FC236}">
                <a16:creationId xmlns:a16="http://schemas.microsoft.com/office/drawing/2014/main" id="{7AACF2C2-47B1-FD23-0125-3983F8633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26" y="179284"/>
            <a:ext cx="3130760" cy="331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EA99F1-03F0-B7F2-B720-42B852619F7C}"/>
              </a:ext>
            </a:extLst>
          </p:cNvPr>
          <p:cNvSpPr txBox="1"/>
          <p:nvPr/>
        </p:nvSpPr>
        <p:spPr>
          <a:xfrm>
            <a:off x="10803242" y="581340"/>
            <a:ext cx="132618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/>
              <a:t>Figure 3 Impact on an 18 cm plate from a 1.2 cm ball traveling at 6.8 km/s [3].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1D50DC-59FE-5795-3108-58370AC18DFF}"/>
              </a:ext>
            </a:extLst>
          </p:cNvPr>
          <p:cNvSpPr txBox="1"/>
          <p:nvPr/>
        </p:nvSpPr>
        <p:spPr>
          <a:xfrm>
            <a:off x="5728190" y="4432719"/>
            <a:ext cx="103293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/>
              <a:t>Figures 4-7 Iridium 33 and Cosmos 2251 debris orbits over time [4].</a:t>
            </a:r>
          </a:p>
        </p:txBody>
      </p:sp>
    </p:spTree>
    <p:extLst>
      <p:ext uri="{BB962C8B-B14F-4D97-AF65-F5344CB8AC3E}">
        <p14:creationId xmlns:p14="http://schemas.microsoft.com/office/powerpoint/2010/main" val="9242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diagram of a cost benefit ratio&#10;&#10;AI-generated content may be incorrect.">
            <a:extLst>
              <a:ext uri="{FF2B5EF4-FFF2-40B4-BE49-F238E27FC236}">
                <a16:creationId xmlns:a16="http://schemas.microsoft.com/office/drawing/2014/main" id="{32536F01-3A8F-67CE-7277-BD296A4A82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08855" y="1147394"/>
            <a:ext cx="5171197" cy="434506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AF7D53-197D-8249-8B04-18B6E33D3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96"/>
            <a:ext cx="6125269" cy="764966"/>
          </a:xfrm>
        </p:spPr>
        <p:txBody>
          <a:bodyPr/>
          <a:lstStyle/>
          <a:p>
            <a:r>
              <a:rPr lang="en-US" dirty="0"/>
              <a:t>Cost-Benefit Definition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60B606-62B3-B37F-C62C-2AF300EBC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3" y="4490452"/>
            <a:ext cx="4867954" cy="1619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18922E-3A4D-AF9A-6A90-FC4F88E89C5F}"/>
              </a:ext>
            </a:extLst>
          </p:cNvPr>
          <p:cNvSpPr txBox="1"/>
          <p:nvPr/>
        </p:nvSpPr>
        <p:spPr>
          <a:xfrm>
            <a:off x="457200" y="2258750"/>
            <a:ext cx="595268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Current space operations mostly rely on avoidance maneuvers and spacecraft shielding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Self deorbiting spacecraft provides the most risk reduction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62F74B-0BE3-A3FF-C792-077E09C72FF4}"/>
              </a:ext>
            </a:extLst>
          </p:cNvPr>
          <p:cNvSpPr txBox="1"/>
          <p:nvPr/>
        </p:nvSpPr>
        <p:spPr>
          <a:xfrm>
            <a:off x="1221141" y="4305786"/>
            <a:ext cx="40695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/>
              <a:t>Figure 8 Balance between measured costs and benefits [5].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643A8-A4A4-7F6A-03EB-E16151552FEC}"/>
              </a:ext>
            </a:extLst>
          </p:cNvPr>
          <p:cNvSpPr txBox="1"/>
          <p:nvPr/>
        </p:nvSpPr>
        <p:spPr>
          <a:xfrm>
            <a:off x="6808855" y="5525940"/>
            <a:ext cx="539121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9 Benefit/Cost ratios of tracking, mitigation, and remediation methods [5].</a:t>
            </a:r>
          </a:p>
        </p:txBody>
      </p:sp>
    </p:spTree>
    <p:extLst>
      <p:ext uri="{BB962C8B-B14F-4D97-AF65-F5344CB8AC3E}">
        <p14:creationId xmlns:p14="http://schemas.microsoft.com/office/powerpoint/2010/main" val="7583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947D0-CFEA-4AF7-8EE4-DA55ED6E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Laser Orbital Debris </a:t>
            </a:r>
            <a:br>
              <a:rPr lang="en-US" dirty="0"/>
            </a:br>
            <a:r>
              <a:rPr lang="en-US" dirty="0"/>
              <a:t>Removal (LODR)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7DC680-8F53-AD3B-F4F7-E63EE8777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97" y="3312498"/>
            <a:ext cx="4807296" cy="2508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09D1C4D-51F2-14CC-6B76-328F40593E85}"/>
              </a:ext>
            </a:extLst>
          </p:cNvPr>
          <p:cNvSpPr txBox="1"/>
          <p:nvPr/>
        </p:nvSpPr>
        <p:spPr>
          <a:xfrm>
            <a:off x="457200" y="1816689"/>
            <a:ext cx="3939092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Targets debris between 1-10 cm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300-500 kW solid state laser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Pulsed beams at 10-20 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5-year operations</a:t>
            </a:r>
          </a:p>
        </p:txBody>
      </p:sp>
      <p:pic>
        <p:nvPicPr>
          <p:cNvPr id="21" name="Picture 20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8B7E5313-2701-181C-D624-BA85B306C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188" y="228601"/>
            <a:ext cx="3939092" cy="2946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74CF3A-C441-FF7E-0C5C-C062564DE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309" y="3312498"/>
            <a:ext cx="4014560" cy="23916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298196-0012-CB82-7DA9-82F2D6CFEC19}"/>
              </a:ext>
            </a:extLst>
          </p:cNvPr>
          <p:cNvSpPr txBox="1"/>
          <p:nvPr/>
        </p:nvSpPr>
        <p:spPr>
          <a:xfrm>
            <a:off x="10587133" y="478971"/>
            <a:ext cx="153022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/>
              <a:t>Figure 10 Orbital view of deorbiting debris with ground-based LODR [6].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3AAC00-A71D-5D0E-E5BE-262C5C75D125}"/>
              </a:ext>
            </a:extLst>
          </p:cNvPr>
          <p:cNvSpPr txBox="1"/>
          <p:nvPr/>
        </p:nvSpPr>
        <p:spPr>
          <a:xfrm>
            <a:off x="864413" y="5850538"/>
            <a:ext cx="383662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11 Illustration of a ground-based LODR system [6]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0941AB-5F6A-EF5D-366F-C416FE095EE4}"/>
              </a:ext>
            </a:extLst>
          </p:cNvPr>
          <p:cNvSpPr txBox="1"/>
          <p:nvPr/>
        </p:nvSpPr>
        <p:spPr>
          <a:xfrm>
            <a:off x="6861028" y="5850538"/>
            <a:ext cx="376558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12 Illustration of a space-based LODR system [6]</a:t>
            </a:r>
          </a:p>
        </p:txBody>
      </p:sp>
    </p:spTree>
    <p:extLst>
      <p:ext uri="{BB962C8B-B14F-4D97-AF65-F5344CB8AC3E}">
        <p14:creationId xmlns:p14="http://schemas.microsoft.com/office/powerpoint/2010/main" val="209201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643A52-41DF-3BA8-FC52-AFFC151A802D}"/>
              </a:ext>
            </a:extLst>
          </p:cNvPr>
          <p:cNvSpPr txBox="1"/>
          <p:nvPr/>
        </p:nvSpPr>
        <p:spPr>
          <a:xfrm>
            <a:off x="1285239" y="472339"/>
            <a:ext cx="9203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</a:rPr>
              <a:t>Ground vs. Space Laser Systems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45F770-9474-749D-67CC-D0FA8E03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27" y="1303336"/>
            <a:ext cx="5223242" cy="4615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F6993D-9197-887E-0D42-EC52F057F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67795"/>
            <a:ext cx="5438009" cy="32019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665E2F-0496-614E-3B1F-41940DBAADBE}"/>
              </a:ext>
            </a:extLst>
          </p:cNvPr>
          <p:cNvSpPr txBox="1"/>
          <p:nvPr/>
        </p:nvSpPr>
        <p:spPr>
          <a:xfrm>
            <a:off x="4511445" y="1328280"/>
            <a:ext cx="2099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tx2"/>
                </a:solidFill>
              </a:rPr>
              <a:t>[6].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3DA91D-030A-ED95-2C0F-782E88CE1ABC}"/>
              </a:ext>
            </a:extLst>
          </p:cNvPr>
          <p:cNvSpPr txBox="1"/>
          <p:nvPr/>
        </p:nvSpPr>
        <p:spPr>
          <a:xfrm>
            <a:off x="10278356" y="1303336"/>
            <a:ext cx="2099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tx2"/>
                </a:solidFill>
              </a:rPr>
              <a:t>[6].</a:t>
            </a:r>
          </a:p>
        </p:txBody>
      </p:sp>
    </p:spTree>
    <p:extLst>
      <p:ext uri="{BB962C8B-B14F-4D97-AF65-F5344CB8AC3E}">
        <p14:creationId xmlns:p14="http://schemas.microsoft.com/office/powerpoint/2010/main" val="2672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48FD-DEA2-0F84-F411-893BB8080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LODR Net Benefit</a:t>
            </a:r>
          </a:p>
        </p:txBody>
      </p:sp>
      <p:pic>
        <p:nvPicPr>
          <p:cNvPr id="6" name="Picture 5" descr="A chart of different colors&#10;&#10;AI-generated content may be incorrect.">
            <a:extLst>
              <a:ext uri="{FF2B5EF4-FFF2-40B4-BE49-F238E27FC236}">
                <a16:creationId xmlns:a16="http://schemas.microsoft.com/office/drawing/2014/main" id="{62DE0091-827F-CC72-B372-A017A9941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68" y="2967819"/>
            <a:ext cx="3924517" cy="2924875"/>
          </a:xfrm>
          <a:prstGeom prst="rect">
            <a:avLst/>
          </a:prstGeom>
        </p:spPr>
      </p:pic>
      <p:pic>
        <p:nvPicPr>
          <p:cNvPr id="8" name="Picture 7" descr="A graph of a graph of a number of degrees&#10;&#10;AI-generated content may be incorrect.">
            <a:extLst>
              <a:ext uri="{FF2B5EF4-FFF2-40B4-BE49-F238E27FC236}">
                <a16:creationId xmlns:a16="http://schemas.microsoft.com/office/drawing/2014/main" id="{F5024883-BCAA-979E-CD0B-70EA43497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307" y="2993842"/>
            <a:ext cx="3924517" cy="2898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9B37A4-618F-F9E8-68E1-7EB4BE9984F1}"/>
              </a:ext>
            </a:extLst>
          </p:cNvPr>
          <p:cNvSpPr txBox="1"/>
          <p:nvPr/>
        </p:nvSpPr>
        <p:spPr>
          <a:xfrm>
            <a:off x="3161039" y="1469382"/>
            <a:ext cx="50322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The profit gradient represents the amount in $M saved due to risk reduction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Simulation of one month of operations based on cost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C2AA2-81AD-AC0E-1C0E-92FBE576AC12}"/>
              </a:ext>
            </a:extLst>
          </p:cNvPr>
          <p:cNvSpPr txBox="1"/>
          <p:nvPr/>
        </p:nvSpPr>
        <p:spPr>
          <a:xfrm>
            <a:off x="2387696" y="2817510"/>
            <a:ext cx="1232260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/>
              <a:t>Ground Based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583F8-DB7F-934F-CAFC-46CB008A2F9F}"/>
              </a:ext>
            </a:extLst>
          </p:cNvPr>
          <p:cNvSpPr txBox="1"/>
          <p:nvPr/>
        </p:nvSpPr>
        <p:spPr>
          <a:xfrm>
            <a:off x="7928610" y="2852403"/>
            <a:ext cx="113191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/>
              <a:t>Space Based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657FF-4690-ED5F-A686-C99DF186FDF5}"/>
              </a:ext>
            </a:extLst>
          </p:cNvPr>
          <p:cNvSpPr txBox="1"/>
          <p:nvPr/>
        </p:nvSpPr>
        <p:spPr>
          <a:xfrm>
            <a:off x="1240513" y="5858337"/>
            <a:ext cx="384105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13 Results for profit based on ground position [6].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4885A-7AF3-DAD7-B946-0E812E10A5A3}"/>
              </a:ext>
            </a:extLst>
          </p:cNvPr>
          <p:cNvSpPr txBox="1"/>
          <p:nvPr/>
        </p:nvSpPr>
        <p:spPr>
          <a:xfrm>
            <a:off x="6727804" y="5849467"/>
            <a:ext cx="38307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14 Results for profit based on satellite position [6].</a:t>
            </a:r>
          </a:p>
        </p:txBody>
      </p:sp>
    </p:spTree>
    <p:extLst>
      <p:ext uri="{BB962C8B-B14F-4D97-AF65-F5344CB8AC3E}">
        <p14:creationId xmlns:p14="http://schemas.microsoft.com/office/powerpoint/2010/main" val="31809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63D51-0A4A-46A5-C353-D9DCCF6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3730"/>
            <a:ext cx="11277600" cy="728632"/>
          </a:xfrm>
        </p:spPr>
        <p:txBody>
          <a:bodyPr/>
          <a:lstStyle/>
          <a:p>
            <a:r>
              <a:rPr lang="en-US" dirty="0"/>
              <a:t>Space Sweeper with Sling-Sat (4S)</a:t>
            </a:r>
          </a:p>
        </p:txBody>
      </p:sp>
      <p:pic>
        <p:nvPicPr>
          <p:cNvPr id="11" name="Content Placeholder 10" descr="A close-up of a mechanical model&#10;&#10;AI-generated content may be incorrect.">
            <a:extLst>
              <a:ext uri="{FF2B5EF4-FFF2-40B4-BE49-F238E27FC236}">
                <a16:creationId xmlns:a16="http://schemas.microsoft.com/office/drawing/2014/main" id="{11E7BF5A-7CF0-91F3-5331-E630013357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43107" y="2781104"/>
            <a:ext cx="5400675" cy="318826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CF21D1-7F6B-3660-54A3-35A97AFAD0AA}"/>
              </a:ext>
            </a:extLst>
          </p:cNvPr>
          <p:cNvSpPr txBox="1"/>
          <p:nvPr/>
        </p:nvSpPr>
        <p:spPr>
          <a:xfrm>
            <a:off x="557118" y="1834856"/>
            <a:ext cx="598598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Performs timed captures and ejections to achieve fuel efficient </a:t>
            </a:r>
            <a:r>
              <a:rPr lang="el-GR" sz="2000" dirty="0"/>
              <a:t>Δ</a:t>
            </a:r>
            <a:r>
              <a:rPr lang="en-US" sz="2000" dirty="0"/>
              <a:t>Vs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Adjustable arms allow changes in angular velocity and thus ejection speed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Consumes ~60% of the fuel it would require for the same results of a standard mission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6433C9-5595-84E7-D5EB-0A07126899E6}"/>
              </a:ext>
            </a:extLst>
          </p:cNvPr>
          <p:cNvSpPr txBox="1"/>
          <p:nvPr/>
        </p:nvSpPr>
        <p:spPr>
          <a:xfrm>
            <a:off x="2028635" y="5877031"/>
            <a:ext cx="295670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15 Sling-Sat Dimension variables [7].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F8B44-843A-81CC-D5E5-C33639D5044F}"/>
              </a:ext>
            </a:extLst>
          </p:cNvPr>
          <p:cNvSpPr txBox="1"/>
          <p:nvPr/>
        </p:nvSpPr>
        <p:spPr>
          <a:xfrm>
            <a:off x="7781483" y="2534656"/>
            <a:ext cx="317862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Figure 16 Sling-Sat adjustable arm concept [8].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02284A-DD3D-90BA-326F-BFD367FAF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071" y="3717568"/>
            <a:ext cx="4162943" cy="21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TKThem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58595B"/>
      </a:hlink>
      <a:folHlink>
        <a:srgbClr val="58595B"/>
      </a:folHlink>
    </a:clrScheme>
    <a:fontScheme name="UTK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TKTheme" id="{8A895E66-0668-440C-8A3C-CB0FD5B67B38}" vid="{C81EA444-8362-46DE-99CE-A49E8CC02F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UTKTheme</Template>
  <TotalTime>22930</TotalTime>
  <Words>1353</Words>
  <Application>Microsoft Office PowerPoint</Application>
  <PresentationFormat>Widescreen</PresentationFormat>
  <Paragraphs>98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Nova</vt:lpstr>
      <vt:lpstr>Arial Nova Light</vt:lpstr>
      <vt:lpstr>Roboto</vt:lpstr>
      <vt:lpstr>Times New Roman</vt:lpstr>
      <vt:lpstr>UTKTheme</vt:lpstr>
      <vt:lpstr>Methods of Space Debris Removal in Low Earth Orbit</vt:lpstr>
      <vt:lpstr>Outline</vt:lpstr>
      <vt:lpstr>Introduction</vt:lpstr>
      <vt:lpstr>Debris Clouds and their Risk Factors </vt:lpstr>
      <vt:lpstr>Cost-Benefit Definition</vt:lpstr>
      <vt:lpstr>Laser Orbital Debris  Removal (LODR)</vt:lpstr>
      <vt:lpstr>PowerPoint Presentation</vt:lpstr>
      <vt:lpstr>LODR Net Benefit</vt:lpstr>
      <vt:lpstr>Space Sweeper with Sling-Sat (4S)</vt:lpstr>
      <vt:lpstr>Debris Removal with Solar Sail</vt:lpstr>
      <vt:lpstr>Conclusion</vt:lpstr>
      <vt:lpstr>Thank you for Listening</vt:lpstr>
      <vt:lpstr>References</vt:lpstr>
      <vt:lpstr>References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Combined Cycles for Reusable and Cost-Efficient Space Flight</dc:title>
  <dc:creator>Roddy, Mason G</dc:creator>
  <cp:lastModifiedBy>Alexander Berthelot</cp:lastModifiedBy>
  <cp:revision>7</cp:revision>
  <dcterms:created xsi:type="dcterms:W3CDTF">2023-03-12T19:07:47Z</dcterms:created>
  <dcterms:modified xsi:type="dcterms:W3CDTF">2025-04-03T02:24:05Z</dcterms:modified>
</cp:coreProperties>
</file>