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Grandview" panose="020B0502040204020203" pitchFamily="34" charset="0"/>
      <p:regular r:id="rId25"/>
      <p:bold r:id="rId26"/>
      <p:italic r:id="rId27"/>
      <p:boldItalic r:id="rId28"/>
    </p:embeddedFont>
    <p:embeddedFont>
      <p:font typeface="Jura SemiBold" panose="020B0604020202020204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A5A5A5"/>
    <a:srgbClr val="191919"/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2E0FA1-451A-4AB6-86C2-0043F6C416CA}" v="51" dt="2025-04-02T01:38:50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6814D-83B6-4091-989B-5715784C288A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BAA48-91EA-4431-9E2A-A15058C7A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4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79BE-8132-456B-E9C4-16F6BB729A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68A81-DF2A-0775-37D8-F913493B0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  <a:effectLst/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37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rations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DCC-F437-4BF2-3A3B-B75EDF79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0055-0092-3980-F841-BC8976F4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7B9AB07-180A-1A4B-C1F6-2098534DF5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48496AD-D43C-A309-E394-C9FD92E3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36544"/>
            <a:ext cx="2743200" cy="221456"/>
          </a:xfrm>
        </p:spPr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0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ulsion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DCC-F437-4BF2-3A3B-B75EDF79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0055-0092-3980-F841-BC8976F4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B4F92-3B66-DF9F-2EC3-BCB9A37D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125BBB9-69F1-298B-6887-D66DEB69AC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9919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ulsion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DCC-F437-4BF2-3A3B-B75EDF79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0055-0092-3980-F841-BC8976F4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6937354-BD01-52D6-0568-F896F7E77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3AC691-8A42-60FD-27C1-58DC4598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36544"/>
            <a:ext cx="2743200" cy="221456"/>
          </a:xfrm>
        </p:spPr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s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DCC-F437-4BF2-3A3B-B75EDF79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0055-0092-3980-F841-BC8976F4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B4F92-3B66-DF9F-2EC3-BCB9A37D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FB8BF72-02B4-E89C-DCDF-6143A11BD2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994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s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DCC-F437-4BF2-3A3B-B75EDF79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0055-0092-3980-F841-BC8976F4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71362944-98A6-C803-8D69-F0355CD157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F04B9B-E349-B4B4-957A-CB97269C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36544"/>
            <a:ext cx="2743200" cy="221456"/>
          </a:xfrm>
        </p:spPr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06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97C0-4752-AD26-53F2-56EF21064A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F0310-E176-F347-2D7D-7C1C81EA4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82000"/>
                  </a:schemeClr>
                </a:solidFill>
                <a:effectLst/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433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D97C0-4752-AD26-53F2-56EF21064A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F0310-E176-F347-2D7D-7C1C81EA4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82000"/>
                  </a:schemeClr>
                </a:solidFill>
                <a:effectLst/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05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4BF4-40F3-5E33-AC84-FE47A0383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C8D3-CA83-D880-B5CE-FDB1F3CEF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789E8-2ADA-171F-EEA8-1EE6CD846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4C60F-EEE5-AE15-3400-AAF0D48C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87428EF-50D8-B4EE-F5F9-97C8077993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83768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4BF4-40F3-5E33-AC84-FE47A0383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DC8D3-CA83-D880-B5CE-FDB1F3CEF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789E8-2ADA-171F-EEA8-1EE6CD846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0DED069-2CF9-D974-9042-FBB02D56E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10682D-354A-090F-4268-9E94C243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36544"/>
            <a:ext cx="2743200" cy="221456"/>
          </a:xfrm>
        </p:spPr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76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0DA6F-489C-75A1-46DC-D6341879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2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79BE-8132-456B-E9C4-16F6BB729A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68A81-DF2A-0775-37D8-F913493B0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effectLst/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914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08FD8C-0D7F-4BF3-2649-6CBB9334E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36544"/>
            <a:ext cx="2743200" cy="221456"/>
          </a:xfrm>
        </p:spPr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05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BA06F-273B-7024-1946-FF04F1B074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5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Dark"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F8E27C-41F2-7A0A-33C6-996ED378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36544"/>
            <a:ext cx="2743200" cy="221456"/>
          </a:xfrm>
        </p:spPr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9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DCC-F437-4BF2-3A3B-B75EDF79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0055-0092-3980-F841-BC8976F4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1AB604-E8CA-CF00-1811-CADFD3A61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ECC6BC-502E-83B9-510E-8E589BF9A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36544"/>
            <a:ext cx="2743200" cy="221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5DA780-C10F-4A90-9301-4FE929908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5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DCC-F437-4BF2-3A3B-B75EDF79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0055-0092-3980-F841-BC8976F4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8C3D53F-CE89-26F8-6A8F-61A6D9FE0E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3B4D36-1366-C400-8618-57357CD89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36544"/>
            <a:ext cx="2743200" cy="221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5DA780-C10F-4A90-9301-4FE929908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8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onics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DCC-F437-4BF2-3A3B-B75EDF79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0055-0092-3980-F841-BC8976F4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B4F92-3B66-DF9F-2EC3-BCB9A37D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DF2DD1B-A104-32FA-C4C3-1056631880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816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onics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DCC-F437-4BF2-3A3B-B75EDF79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0055-0092-3980-F841-BC8976F4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EE51E3A-FB71-5766-1EEF-F94B9399E7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D0675F-EFA6-CB77-5DD7-40809A6E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36544"/>
            <a:ext cx="2743200" cy="221456"/>
          </a:xfrm>
        </p:spPr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ght Dynamics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DCC-F437-4BF2-3A3B-B75EDF79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0055-0092-3980-F841-BC8976F4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B4F92-3B66-DF9F-2EC3-BCB9A37D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4854D80-9400-9B0A-FED7-1B2C131020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3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ght Dynamics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DCC-F437-4BF2-3A3B-B75EDF79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0055-0092-3980-F841-BC8976F4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A57436F-C87D-C0D6-89DC-C69398C41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187A60-EEEC-793E-D670-59652860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36544"/>
            <a:ext cx="2743200" cy="221456"/>
          </a:xfrm>
        </p:spPr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9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rations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8DCC-F437-4BF2-3A3B-B75EDF79A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0055-0092-3980-F841-BC8976F4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B4F92-3B66-DF9F-2EC3-BCB9A37D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35FB6CA4-C926-FCCD-BE03-E7100ACA6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7496"/>
            <a:ext cx="10515600" cy="39319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373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FABDA6-8703-AA2D-D556-EFF7D5C1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5EC09-A0B9-2A10-DB85-6408370F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3600E-7CEE-C67B-3E81-A7EBDC731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36544"/>
            <a:ext cx="2743200" cy="221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5DA780-C10F-4A90-9301-4FE929908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0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4" r:id="rId4"/>
    <p:sldLayoutId id="2147483659" r:id="rId5"/>
    <p:sldLayoutId id="2147483665" r:id="rId6"/>
    <p:sldLayoutId id="2147483658" r:id="rId7"/>
    <p:sldLayoutId id="2147483666" r:id="rId8"/>
    <p:sldLayoutId id="2147483660" r:id="rId9"/>
    <p:sldLayoutId id="2147483667" r:id="rId10"/>
    <p:sldLayoutId id="2147483661" r:id="rId11"/>
    <p:sldLayoutId id="2147483668" r:id="rId12"/>
    <p:sldLayoutId id="2147483662" r:id="rId13"/>
    <p:sldLayoutId id="2147483669" r:id="rId14"/>
    <p:sldLayoutId id="2147483651" r:id="rId15"/>
    <p:sldLayoutId id="2147483670" r:id="rId16"/>
    <p:sldLayoutId id="2147483652" r:id="rId17"/>
    <p:sldLayoutId id="2147483671" r:id="rId18"/>
    <p:sldLayoutId id="2147483655" r:id="rId19"/>
    <p:sldLayoutId id="2147483672" r:id="rId20"/>
    <p:sldLayoutId id="2147483673" r:id="rId21"/>
    <p:sldLayoutId id="2147483674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+mj-lt"/>
          <a:ea typeface="Jura" pitchFamily="2" charset="0"/>
          <a:cs typeface="Rubik SemiBold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BF16-1EF7-356B-5F88-FB33C8CA48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Jura SemiBold" pitchFamily="2" charset="0"/>
                <a:ea typeface="Jura SemiBold" pitchFamily="2" charset="0"/>
              </a:rPr>
              <a:t>Development of a Student-Built LOX/Jet-A Coaxial Swirl Injector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65DA0-0661-D4C6-FD1E-0A4A571B5D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Dario Zaccagnino</a:t>
            </a:r>
          </a:p>
          <a:p>
            <a:r>
              <a:rPr lang="en-US" b="1" dirty="0">
                <a:latin typeface="+mn-lt"/>
              </a:rPr>
              <a:t>Georgia Institute of Technology</a:t>
            </a:r>
          </a:p>
          <a:p>
            <a:r>
              <a:rPr lang="en-US" dirty="0"/>
              <a:t>AIAA Region II Student Conference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48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CCC5-786C-0A09-98A0-753D466B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Subscale Combustor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C92DF-5864-A053-C1A1-603DA4A8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DD28D-C0E1-B0C4-F8CF-8A5D45FB9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0759D-9159-5A53-6195-56997D89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fire coming out of a machine&#10;&#10;AI-generated content may be incorrect.">
            <a:extLst>
              <a:ext uri="{FF2B5EF4-FFF2-40B4-BE49-F238E27FC236}">
                <a16:creationId xmlns:a16="http://schemas.microsoft.com/office/drawing/2014/main" id="{C1B6D1BC-679D-FB14-72BD-BD42150A3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1" y="1704730"/>
            <a:ext cx="5709158" cy="4290321"/>
          </a:xfrm>
          <a:prstGeom prst="rect">
            <a:avLst/>
          </a:prstGeom>
        </p:spPr>
      </p:pic>
      <p:pic>
        <p:nvPicPr>
          <p:cNvPr id="7" name="Picture 6" descr="A graph of a engine data&#10;&#10;AI-generated content may be incorrect.">
            <a:extLst>
              <a:ext uri="{FF2B5EF4-FFF2-40B4-BE49-F238E27FC236}">
                <a16:creationId xmlns:a16="http://schemas.microsoft.com/office/drawing/2014/main" id="{AA23F579-28DD-B5F5-1582-6CB221074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88" y="1690688"/>
            <a:ext cx="5632703" cy="4318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42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9E4C-E35C-1035-8F68-3BD8824D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C*-efficiency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07A22A-4C9F-4100-DB83-94E06C726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554450"/>
              </p:ext>
            </p:extLst>
          </p:nvPr>
        </p:nvGraphicFramePr>
        <p:xfrm>
          <a:off x="4660392" y="2075768"/>
          <a:ext cx="2572512" cy="35538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81914">
                  <a:extLst>
                    <a:ext uri="{9D8B030D-6E8A-4147-A177-3AD203B41FA5}">
                      <a16:colId xmlns:a16="http://schemas.microsoft.com/office/drawing/2014/main" val="1855842569"/>
                    </a:ext>
                  </a:extLst>
                </a:gridCol>
                <a:gridCol w="890598">
                  <a:extLst>
                    <a:ext uri="{9D8B030D-6E8A-4147-A177-3AD203B41FA5}">
                      <a16:colId xmlns:a16="http://schemas.microsoft.com/office/drawing/2014/main" val="3963817138"/>
                    </a:ext>
                  </a:extLst>
                </a:gridCol>
              </a:tblGrid>
              <a:tr h="49986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Hotfire Number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Calculated c*-efficiency (%)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633964"/>
                  </a:ext>
                </a:extLst>
              </a:tr>
              <a:tr h="24993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1 (Open LOX)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75%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96111"/>
                  </a:ext>
                </a:extLst>
              </a:tr>
              <a:tr h="24993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2 (Open LOX)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75%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091868"/>
                  </a:ext>
                </a:extLst>
              </a:tr>
              <a:tr h="24993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3 (Closed LOX)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70%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7753685"/>
                  </a:ext>
                </a:extLst>
              </a:tr>
              <a:tr h="24993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4 (Open LOX)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78%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1956371"/>
                  </a:ext>
                </a:extLst>
              </a:tr>
              <a:tr h="24993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5 (Open LOX)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79%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5795748"/>
                  </a:ext>
                </a:extLst>
              </a:tr>
              <a:tr h="24993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6 (Open LOX)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79%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120297"/>
                  </a:ext>
                </a:extLst>
              </a:tr>
              <a:tr h="24993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7 (Open LOX)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79%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9175304"/>
                  </a:ext>
                </a:extLst>
              </a:tr>
              <a:tr h="297336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8 (Open LOX, internal mixing)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84%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5343890"/>
                  </a:ext>
                </a:extLst>
              </a:tr>
              <a:tr h="49986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9 (Closed LOX, internal mixing)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77%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680538"/>
                  </a:ext>
                </a:extLst>
              </a:tr>
              <a:tr h="499861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10 (Open LOX, internal mixing)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</a:rPr>
                        <a:t>83%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875404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82C64-A41F-0B86-778F-98769B15BC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FB8C2-8CBB-4FF4-E3F8-F7C00A4D6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959CAD6F-1D98-6364-1170-C805508D2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061" y="2075768"/>
            <a:ext cx="4739380" cy="35464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3E1909-0AFD-9EFD-2438-5012B8456A76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38221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Between 75%-80% for hotfires 1-7</a:t>
            </a:r>
          </a:p>
          <a:p>
            <a:r>
              <a:rPr lang="en-US" dirty="0"/>
              <a:t>Hotfires 8-10 used an internally mixed injector showing a ~5% increased in efficiency </a:t>
            </a:r>
          </a:p>
        </p:txBody>
      </p:sp>
    </p:spTree>
    <p:extLst>
      <p:ext uri="{BB962C8B-B14F-4D97-AF65-F5344CB8AC3E}">
        <p14:creationId xmlns:p14="http://schemas.microsoft.com/office/powerpoint/2010/main" val="368088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D4B4-14CD-21C3-937C-3200B8E7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Spray Angle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0AE00-8140-83A3-DB5A-6422CDDA19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1DA5E-5D89-0742-54A9-D73A17EB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5" descr="A white machine with smoke coming out of it&#10;&#10;AI-generated content may be incorrect.">
            <a:extLst>
              <a:ext uri="{FF2B5EF4-FFF2-40B4-BE49-F238E27FC236}">
                <a16:creationId xmlns:a16="http://schemas.microsoft.com/office/drawing/2014/main" id="{E8FCB0D5-3411-6C4D-AAAB-66930C8FC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33" y="1994154"/>
            <a:ext cx="4230114" cy="379597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59CF82-631E-562A-1F79-80D4344218B3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66598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injector was initially designed to be internally mixing (RN &gt;1), but poor performance suggested it might not be</a:t>
            </a:r>
          </a:p>
          <a:p>
            <a:pPr lvl="1"/>
            <a:r>
              <a:rPr lang="en-US" dirty="0"/>
              <a:t>This was confirmed by conducting a LN2 </a:t>
            </a:r>
            <a:r>
              <a:rPr lang="en-US" dirty="0" err="1"/>
              <a:t>cryo</a:t>
            </a:r>
            <a:r>
              <a:rPr lang="en-US" dirty="0"/>
              <a:t> flow of the injector (as opposed to a waterflow)</a:t>
            </a:r>
          </a:p>
          <a:p>
            <a:pPr lvl="1"/>
            <a:r>
              <a:rPr lang="en-US" dirty="0"/>
              <a:t>As shown, the cryogenic spray angles are significantly smaller compared to the water spray angle</a:t>
            </a:r>
          </a:p>
          <a:p>
            <a:pPr lvl="1"/>
            <a:r>
              <a:rPr lang="en-US" dirty="0"/>
              <a:t>The LOX posts on the injector were machined down to convert the injector to internal mixing (increasing the recess length)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8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9F12-BC64-D718-98E8-6214C89A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Subscale Combustor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AEE90-D75A-5205-AEB6-E731D9CEC6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14D19-E529-F522-6D49-0AAAC90D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5" descr="A metal object with holes&#10;&#10;AI-generated content may be incorrect.">
            <a:extLst>
              <a:ext uri="{FF2B5EF4-FFF2-40B4-BE49-F238E27FC236}">
                <a16:creationId xmlns:a16="http://schemas.microsoft.com/office/drawing/2014/main" id="{F55DF013-44A5-5010-B264-4CF590E4E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8487" y="704944"/>
            <a:ext cx="3895499" cy="2902694"/>
          </a:xfrm>
          <a:prstGeom prst="rect">
            <a:avLst/>
          </a:prstGeom>
        </p:spPr>
      </p:pic>
      <p:pic>
        <p:nvPicPr>
          <p:cNvPr id="7" name="Picture 6" descr="A circular metal object with holes&#10;&#10;AI-generated content may be incorrect.">
            <a:extLst>
              <a:ext uri="{FF2B5EF4-FFF2-40B4-BE49-F238E27FC236}">
                <a16:creationId xmlns:a16="http://schemas.microsoft.com/office/drawing/2014/main" id="{F6339CF9-4934-2790-52EE-22EAA1BBD8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0" b="12363"/>
          <a:stretch/>
        </p:blipFill>
        <p:spPr bwMode="auto">
          <a:xfrm>
            <a:off x="7118487" y="3747895"/>
            <a:ext cx="3895499" cy="2888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3CFBF0B-DDA8-643C-87C1-90ACDB88CC0E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584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Slight increase in efficiency compared to the pintle injector</a:t>
            </a:r>
          </a:p>
          <a:p>
            <a:pPr lvl="1"/>
            <a:r>
              <a:rPr lang="en-US" dirty="0"/>
              <a:t>Not a concern as the future flight version injector would have more elements which typically increases efficiency</a:t>
            </a:r>
          </a:p>
          <a:p>
            <a:r>
              <a:rPr lang="en-US" dirty="0"/>
              <a:t>No melting problems were ever observed even after an 8s long duration hotfire</a:t>
            </a:r>
          </a:p>
          <a:p>
            <a:pPr lvl="1"/>
            <a:r>
              <a:rPr lang="en-US" dirty="0"/>
              <a:t>The pintle injector typically exhibited melting problems [8]</a:t>
            </a:r>
          </a:p>
        </p:txBody>
      </p:sp>
    </p:spTree>
    <p:extLst>
      <p:ext uri="{BB962C8B-B14F-4D97-AF65-F5344CB8AC3E}">
        <p14:creationId xmlns:p14="http://schemas.microsoft.com/office/powerpoint/2010/main" val="187281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8EE9-592C-8232-0705-6F15376C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Vespula Flight Injector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6FBF6-A162-F3DD-3C62-DE2ABF100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454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Injector flying on Vespula to 100,000ft</a:t>
            </a:r>
          </a:p>
          <a:p>
            <a:r>
              <a:rPr lang="en-US" dirty="0"/>
              <a:t>Key features</a:t>
            </a:r>
          </a:p>
          <a:p>
            <a:pPr lvl="1"/>
            <a:r>
              <a:rPr lang="en-US" dirty="0"/>
              <a:t>18 elements</a:t>
            </a:r>
          </a:p>
          <a:p>
            <a:pPr lvl="1"/>
            <a:r>
              <a:rPr lang="en-US" dirty="0"/>
              <a:t>2500lbf, 2 MR, 300 psia PC</a:t>
            </a:r>
          </a:p>
          <a:p>
            <a:pPr lvl="1"/>
            <a:r>
              <a:rPr lang="en-US" dirty="0"/>
              <a:t>303 Stainless Steel</a:t>
            </a:r>
          </a:p>
          <a:p>
            <a:pPr lvl="1"/>
            <a:r>
              <a:rPr lang="en-US" dirty="0"/>
              <a:t>Centrally mounted igniter (SRM)</a:t>
            </a:r>
          </a:p>
          <a:p>
            <a:r>
              <a:rPr lang="en-US" dirty="0"/>
              <a:t>Coefficient of discharge model was adjusted based on the waterflow test on the subscale injector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DF053-152B-A42C-255B-506D315EF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9F969-B44F-7E17-0D95-CF1C61FE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close-up of a machine&#10;&#10;AI-generated content may be incorrect.">
            <a:extLst>
              <a:ext uri="{FF2B5EF4-FFF2-40B4-BE49-F238E27FC236}">
                <a16:creationId xmlns:a16="http://schemas.microsoft.com/office/drawing/2014/main" id="{269335CE-E00B-B2EF-AF13-190E5389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304" y="1992115"/>
            <a:ext cx="6087999" cy="38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19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0FED-0048-3BF8-EFFC-C64AA8C7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Thermal Resistance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89D87-4170-E7D8-7D35-BD81A2E96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Hot gas side properties (hg and </a:t>
            </a:r>
            <a:r>
              <a:rPr lang="en-US" dirty="0" err="1"/>
              <a:t>Tg</a:t>
            </a:r>
            <a:r>
              <a:rPr lang="en-US" dirty="0"/>
              <a:t>) from Reference 10</a:t>
            </a:r>
          </a:p>
          <a:p>
            <a:r>
              <a:rPr lang="en-US" dirty="0"/>
              <a:t>Find total resistance</a:t>
            </a:r>
          </a:p>
          <a:p>
            <a:pPr lvl="1"/>
            <a:r>
              <a:rPr lang="en-US" dirty="0" err="1"/>
              <a:t>hc</a:t>
            </a:r>
            <a:r>
              <a:rPr lang="en-US" dirty="0"/>
              <a:t> is found using a turbulent flat plate correlation [9]</a:t>
            </a:r>
          </a:p>
          <a:p>
            <a:r>
              <a:rPr lang="en-US" dirty="0"/>
              <a:t>Find total </a:t>
            </a:r>
            <a:r>
              <a:rPr lang="en-US" dirty="0" err="1"/>
              <a:t>heatflux</a:t>
            </a:r>
            <a:endParaRPr lang="en-US" dirty="0"/>
          </a:p>
          <a:p>
            <a:r>
              <a:rPr lang="en-US" dirty="0"/>
              <a:t>Re-</a:t>
            </a:r>
            <a:r>
              <a:rPr lang="en-US" dirty="0" err="1"/>
              <a:t>arange</a:t>
            </a:r>
            <a:r>
              <a:rPr lang="en-US" dirty="0"/>
              <a:t> equations to find surface temperatures</a:t>
            </a:r>
          </a:p>
          <a:p>
            <a:r>
              <a:rPr lang="en-US" dirty="0"/>
              <a:t>Very similar results to the ANSYS Steady State Thermal FEA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32A14-5B08-D615-CA39-D3C1BA204B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D255F-4216-4B0F-7B8D-DC2CFAB6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CB340D-92D8-709D-6F11-9161641A11B5}"/>
                  </a:ext>
                </a:extLst>
              </p:cNvPr>
              <p:cNvSpPr txBox="1"/>
              <p:nvPr/>
            </p:nvSpPr>
            <p:spPr>
              <a:xfrm>
                <a:off x="4297680" y="2213475"/>
                <a:ext cx="2484882" cy="691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CB340D-92D8-709D-6F11-9161641A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680" y="2213475"/>
                <a:ext cx="2484882" cy="6911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75F106-D096-46E1-AE54-FBA0CE0B03CE}"/>
                  </a:ext>
                </a:extLst>
              </p:cNvPr>
              <p:cNvSpPr txBox="1"/>
              <p:nvPr/>
            </p:nvSpPr>
            <p:spPr>
              <a:xfrm>
                <a:off x="3959352" y="3183072"/>
                <a:ext cx="1899666" cy="665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𝑡𝑜𝑡𝑎𝑙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575F106-D096-46E1-AE54-FBA0CE0B0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352" y="3183072"/>
                <a:ext cx="1899666" cy="6658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4FC069B-31C4-D793-0F1C-A086465E6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58054"/>
              </p:ext>
            </p:extLst>
          </p:nvPr>
        </p:nvGraphicFramePr>
        <p:xfrm>
          <a:off x="2395728" y="4974336"/>
          <a:ext cx="6598920" cy="106056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485171">
                  <a:extLst>
                    <a:ext uri="{9D8B030D-6E8A-4147-A177-3AD203B41FA5}">
                      <a16:colId xmlns:a16="http://schemas.microsoft.com/office/drawing/2014/main" val="84536298"/>
                    </a:ext>
                  </a:extLst>
                </a:gridCol>
                <a:gridCol w="2146764">
                  <a:extLst>
                    <a:ext uri="{9D8B030D-6E8A-4147-A177-3AD203B41FA5}">
                      <a16:colId xmlns:a16="http://schemas.microsoft.com/office/drawing/2014/main" val="1042741434"/>
                    </a:ext>
                  </a:extLst>
                </a:gridCol>
                <a:gridCol w="1966985">
                  <a:extLst>
                    <a:ext uri="{9D8B030D-6E8A-4147-A177-3AD203B41FA5}">
                      <a16:colId xmlns:a16="http://schemas.microsoft.com/office/drawing/2014/main" val="3262264278"/>
                    </a:ext>
                  </a:extLst>
                </a:gridCol>
              </a:tblGrid>
              <a:tr h="212112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1D Thermal Resistance Model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Steady State Thermal FEA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3215465"/>
                  </a:ext>
                </a:extLst>
              </a:tr>
              <a:tr h="42422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Hot Gas Side Surface Temperature (K)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1194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1365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507162"/>
                  </a:ext>
                </a:extLst>
              </a:tr>
              <a:tr h="42422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Coolant Side Surface Temperature (K)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</a:rPr>
                        <a:t>575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</a:rPr>
                        <a:t>587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4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16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8054-7AE1-AF95-96A4-CBD12213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Waterflow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32BC1-16B0-A0A0-9532-87DFD94F3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 error on fuel side</a:t>
            </a:r>
          </a:p>
          <a:p>
            <a:pPr lvl="1"/>
            <a:r>
              <a:rPr lang="en-US" dirty="0"/>
              <a:t>Caused by a machining tolerance error leaving small (0.005”) gaps on the top of each fuel swirler</a:t>
            </a:r>
          </a:p>
          <a:p>
            <a:pPr lvl="1"/>
            <a:r>
              <a:rPr lang="en-US" dirty="0"/>
              <a:t>Solved by adding gasket and machining down the outer ring of swirlers</a:t>
            </a:r>
          </a:p>
          <a:p>
            <a:pPr lvl="1"/>
            <a:r>
              <a:rPr lang="en-US" dirty="0"/>
              <a:t>Subscale combustor was inspected and found similar issue</a:t>
            </a:r>
          </a:p>
          <a:p>
            <a:pPr lvl="2"/>
            <a:r>
              <a:rPr lang="en-US" dirty="0"/>
              <a:t>This was not noticed in the waterflows as the error was simply 0%</a:t>
            </a:r>
          </a:p>
          <a:p>
            <a:pPr lvl="2"/>
            <a:r>
              <a:rPr lang="en-US" dirty="0"/>
              <a:t>Going from a single element manifold to a multi-element manifold decreases the Cd (increases pressure drop) as observed on the LOX side</a:t>
            </a:r>
          </a:p>
          <a:p>
            <a:pPr lvl="3"/>
            <a:r>
              <a:rPr lang="en-US" dirty="0"/>
              <a:t>However, the gaps on the fuel side increased the Cd (decreased pressure drop) and just happened to cancel out the manifold Cd decrease</a:t>
            </a:r>
          </a:p>
          <a:p>
            <a:r>
              <a:rPr lang="en-US" dirty="0"/>
              <a:t>Final discharge coefficient for fuel side corresponded to a 30% stiffness value (predicted was 20%)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EEA63-5658-81D3-273F-FB07210E6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30546-EE08-4E0B-FAA4-EDE3257D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AB6C6F-B476-0A7E-AA77-234809695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13255"/>
              </p:ext>
            </p:extLst>
          </p:nvPr>
        </p:nvGraphicFramePr>
        <p:xfrm>
          <a:off x="6895400" y="1097280"/>
          <a:ext cx="4077400" cy="100291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53993">
                  <a:extLst>
                    <a:ext uri="{9D8B030D-6E8A-4147-A177-3AD203B41FA5}">
                      <a16:colId xmlns:a16="http://schemas.microsoft.com/office/drawing/2014/main" val="2822689126"/>
                    </a:ext>
                  </a:extLst>
                </a:gridCol>
                <a:gridCol w="1058192">
                  <a:extLst>
                    <a:ext uri="{9D8B030D-6E8A-4147-A177-3AD203B41FA5}">
                      <a16:colId xmlns:a16="http://schemas.microsoft.com/office/drawing/2014/main" val="3398892660"/>
                    </a:ext>
                  </a:extLst>
                </a:gridCol>
                <a:gridCol w="1133778">
                  <a:extLst>
                    <a:ext uri="{9D8B030D-6E8A-4147-A177-3AD203B41FA5}">
                      <a16:colId xmlns:a16="http://schemas.microsoft.com/office/drawing/2014/main" val="2925881302"/>
                    </a:ext>
                  </a:extLst>
                </a:gridCol>
                <a:gridCol w="831437">
                  <a:extLst>
                    <a:ext uri="{9D8B030D-6E8A-4147-A177-3AD203B41FA5}">
                      <a16:colId xmlns:a16="http://schemas.microsoft.com/office/drawing/2014/main" val="998836125"/>
                    </a:ext>
                  </a:extLst>
                </a:gridCol>
              </a:tblGrid>
              <a:tr h="501457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Injector Side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Measured Cd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Predicted Cd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% Error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343390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Fuel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0.05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0.0244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105%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210976"/>
                  </a:ext>
                </a:extLst>
              </a:tr>
              <a:tr h="250729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Open LOX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0.150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>
                          <a:effectLst/>
                        </a:rPr>
                        <a:t>0.1355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000" dirty="0">
                          <a:effectLst/>
                        </a:rPr>
                        <a:t>10.8%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230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9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701C-A95B-FF95-DA35-9F9FC834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Vespula Flight Injector Hotfire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07D6F-27B9-A2BC-0723-6472D1CE1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BB281-0FB2-6DC6-D797-B66113F7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5" descr="A graph of a engine data&#10;&#10;AI-generated content may be incorrect.">
            <a:extLst>
              <a:ext uri="{FF2B5EF4-FFF2-40B4-BE49-F238E27FC236}">
                <a16:creationId xmlns:a16="http://schemas.microsoft.com/office/drawing/2014/main" id="{B3D795E4-5112-987F-A254-7BB01F2F9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36" y="3119519"/>
            <a:ext cx="3877903" cy="298094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62551E-B4C7-42A6-D614-25EEDE9E4ED6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38130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Hotfired and achieved a 92% c*-efficiency</a:t>
            </a:r>
          </a:p>
          <a:p>
            <a:pPr lvl="1"/>
            <a:r>
              <a:rPr lang="en-US" dirty="0"/>
              <a:t>Highest YJSP has ever hit</a:t>
            </a:r>
          </a:p>
          <a:p>
            <a:pPr lvl="1"/>
            <a:r>
              <a:rPr lang="en-US" dirty="0"/>
              <a:t>Overshot the design target of 85% for Vespula</a:t>
            </a:r>
          </a:p>
        </p:txBody>
      </p:sp>
      <p:pic>
        <p:nvPicPr>
          <p:cNvPr id="8" name="Picture 7" descr="A fire in the sky&#10;&#10;AI-generated content may be incorrect.">
            <a:extLst>
              <a:ext uri="{FF2B5EF4-FFF2-40B4-BE49-F238E27FC236}">
                <a16:creationId xmlns:a16="http://schemas.microsoft.com/office/drawing/2014/main" id="{8D07B11A-04F2-07AE-2AF1-455BE55CE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55" y="1378212"/>
            <a:ext cx="6600444" cy="169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circular object with holes in it&#10;&#10;AI-generated content may be incorrect.">
            <a:extLst>
              <a:ext uri="{FF2B5EF4-FFF2-40B4-BE49-F238E27FC236}">
                <a16:creationId xmlns:a16="http://schemas.microsoft.com/office/drawing/2014/main" id="{1FF04625-7EF4-8A48-9CE0-2234B4ACF0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9" r="4773" b="11209"/>
          <a:stretch/>
        </p:blipFill>
        <p:spPr bwMode="auto">
          <a:xfrm>
            <a:off x="8804151" y="3116375"/>
            <a:ext cx="3076953" cy="2984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9535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4A6E-6CBC-86EB-D1E9-223C2B53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7655-C95A-1DB8-8B7D-80E677ED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years (4 school semesters) from a clean sheet design to a fully developed flight injector</a:t>
            </a:r>
          </a:p>
          <a:p>
            <a:pPr lvl="1"/>
            <a:r>
              <a:rPr lang="en-US" dirty="0"/>
              <a:t>Met all original targets</a:t>
            </a:r>
          </a:p>
          <a:p>
            <a:pPr lvl="1"/>
            <a:r>
              <a:rPr lang="en-US" dirty="0"/>
              <a:t>All completely done in-house (design, machining, testing, etc.)</a:t>
            </a:r>
          </a:p>
          <a:p>
            <a:r>
              <a:rPr lang="en-US" dirty="0"/>
              <a:t>Lessons learned will be valuable for future injector designs, especially for YJSP’s space-shot vehicle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6913-D78C-6EEC-2D07-C8D70C93D3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5F519-A179-055B-B136-3667D8AA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2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D6D56E-993F-41CB-8C7F-3649D93F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 Jacket Space Program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248E5C-7C87-110B-1493-4B899BA78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58144" cy="4351338"/>
          </a:xfrm>
        </p:spPr>
        <p:txBody>
          <a:bodyPr/>
          <a:lstStyle/>
          <a:p>
            <a:r>
              <a:rPr lang="en-US" dirty="0"/>
              <a:t>Liquid rocketry club at Georgia Tech founded by students in 2015</a:t>
            </a:r>
          </a:p>
          <a:p>
            <a:r>
              <a:rPr lang="en-US" dirty="0"/>
              <a:t>Our goal is to send a liquid fueled vehicle to space</a:t>
            </a:r>
          </a:p>
          <a:p>
            <a:r>
              <a:rPr lang="en-US" dirty="0"/>
              <a:t>Club is comprised of over 200 members from different backgrounds and majors</a:t>
            </a:r>
          </a:p>
          <a:p>
            <a:pPr lvl="1"/>
            <a:r>
              <a:rPr lang="en-US" dirty="0"/>
              <a:t>Aerospace, Mechanical, Electrical, Business, Computer Science,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Through the club, students learn valuable skills that directly apply to the Aerospace industry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4FEC49-B41C-BA98-3BB8-1574D1D5A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1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834DB-52C1-3964-5B49-65B2DD1A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A182A-4944-89F3-CEBB-16FCCC793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liquid rocket engine is one of the most important part of a launch vehicle. It provides the necessary thrust to reach space and/or orbit</a:t>
            </a:r>
          </a:p>
          <a:p>
            <a:r>
              <a:rPr lang="en-US" dirty="0"/>
              <a:t>This engine must be high performing, efficient, and reliable for success</a:t>
            </a:r>
          </a:p>
          <a:p>
            <a:pPr lvl="1"/>
            <a:r>
              <a:rPr lang="en-US" dirty="0"/>
              <a:t>This is mostly accomplished through a device known as an injector</a:t>
            </a:r>
          </a:p>
          <a:p>
            <a:r>
              <a:rPr lang="en-US" dirty="0"/>
              <a:t>YJSP has previously designed, built, and tested a Pintle injector with poor performance and reliability</a:t>
            </a:r>
          </a:p>
          <a:p>
            <a:r>
              <a:rPr lang="en-US" dirty="0"/>
              <a:t>A coaxial swirl injector was chosen to try to solve these problems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7A093F-26D3-4921-5D6F-03D9B60A2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2F8F5-9216-90DD-4451-B8717105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3C36-F91D-0955-3505-3B53AE95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3034-029C-A06F-D661-A3D48B851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important parameters are needed to design a coaxial-swirl injector</a:t>
            </a:r>
          </a:p>
          <a:p>
            <a:pPr lvl="1"/>
            <a:r>
              <a:rPr lang="en-US" dirty="0"/>
              <a:t>The coefficient of discharge and the spray angle</a:t>
            </a:r>
          </a:p>
          <a:p>
            <a:r>
              <a:rPr lang="en-US" dirty="0"/>
              <a:t>Many academic papers were found that outlined different experimental or theoretical discharge equations for a coax swirl injector [1][2][3][4]</a:t>
            </a:r>
          </a:p>
          <a:p>
            <a:r>
              <a:rPr lang="en-US" dirty="0"/>
              <a:t>Calculating the spray angle is critical in knowing what the injector Recess Number (RN) is. </a:t>
            </a:r>
          </a:p>
          <a:p>
            <a:pPr lvl="1"/>
            <a:r>
              <a:rPr lang="en-US" dirty="0"/>
              <a:t>Ratio between the swirler recess length and the impact location of the two swirler liquid sheets</a:t>
            </a:r>
          </a:p>
          <a:p>
            <a:pPr lvl="1"/>
            <a:r>
              <a:rPr lang="en-US" dirty="0"/>
              <a:t>Reference [5] is used to calculate the spray angle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AAF2D-447D-E2D1-85DF-7D7B7A0A6F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734D2-E4DA-D4CB-6BFD-CF88BEC6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7344-F427-B205-9204-8AAD1026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8F08-BC4D-CE0E-BB47-9CAE461E8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9760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An externally mixing injector (RN &lt; 1) is more stable, but with lower performance</a:t>
            </a:r>
          </a:p>
          <a:p>
            <a:pPr lvl="1"/>
            <a:r>
              <a:rPr lang="en-US" sz="2000" dirty="0"/>
              <a:t>Fuel and oxidizer only interact far away from the injector face plate decreasing L*</a:t>
            </a:r>
          </a:p>
          <a:p>
            <a:r>
              <a:rPr lang="en-US" sz="2400" dirty="0"/>
              <a:t>For an internally mixing injector, the fuel and oxidizer directly impinge thus improving mixing</a:t>
            </a:r>
          </a:p>
          <a:p>
            <a:pPr lvl="1"/>
            <a:r>
              <a:rPr lang="en-US" sz="2000" dirty="0"/>
              <a:t>More unstable as there are distinct mixing locations</a:t>
            </a:r>
          </a:p>
          <a:p>
            <a:pPr lvl="1"/>
            <a:r>
              <a:rPr lang="en-US" sz="2000" dirty="0"/>
              <a:t>Element-to-element variations and non-uniform flow distribution can cause different combustion behavior in the chamber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B1281-B41F-9F09-06F4-FB8486556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77C3A-BDF0-14BB-7FDB-22AFC664E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diagram of a column&#10;&#10;AI-generated content may be incorrect.">
            <a:extLst>
              <a:ext uri="{FF2B5EF4-FFF2-40B4-BE49-F238E27FC236}">
                <a16:creationId xmlns:a16="http://schemas.microsoft.com/office/drawing/2014/main" id="{C25C6C29-0B45-834E-459A-F5743F39E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960" y="2099775"/>
            <a:ext cx="5442448" cy="32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7CDB-78E1-4E31-0D67-FD25716F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Element Testing Campaign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008B8-1F01-F310-49C8-4690965F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2760" cy="4351338"/>
          </a:xfrm>
        </p:spPr>
        <p:txBody>
          <a:bodyPr/>
          <a:lstStyle/>
          <a:p>
            <a:r>
              <a:rPr lang="en-US" dirty="0"/>
              <a:t>A single element swirler and manifold assembly was designed and tested to determine the coefficient of discharge</a:t>
            </a:r>
          </a:p>
          <a:p>
            <a:pPr lvl="1"/>
            <a:r>
              <a:rPr lang="en-US" dirty="0"/>
              <a:t>Flowed with water with a set inlet pressure equal to the predicted pressure drop</a:t>
            </a:r>
          </a:p>
          <a:p>
            <a:pPr lvl="1"/>
            <a:r>
              <a:rPr lang="en-US" dirty="0"/>
              <a:t>Calculate via the </a:t>
            </a:r>
            <a:r>
              <a:rPr lang="en-US" dirty="0" err="1"/>
              <a:t>CdA</a:t>
            </a:r>
            <a:r>
              <a:rPr lang="en-US" dirty="0"/>
              <a:t> equation</a:t>
            </a:r>
          </a:p>
          <a:p>
            <a:r>
              <a:rPr lang="en-US" dirty="0"/>
              <a:t>8 waterflow tests were performed to dial in the coefficient of discharge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9A112-39E3-3FC5-23CB-CEDBE4B5D5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ECD87-A720-944D-5FD7-2B2074AB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137EF-5AC0-18CE-7C1B-6D4FC4159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72" y="1888059"/>
            <a:ext cx="3922395" cy="3081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26DC7B-8364-CCB0-48C3-1EFFA41F75BF}"/>
                  </a:ext>
                </a:extLst>
              </p:cNvPr>
              <p:cNvSpPr txBox="1"/>
              <p:nvPr/>
            </p:nvSpPr>
            <p:spPr>
              <a:xfrm>
                <a:off x="8953023" y="5167312"/>
                <a:ext cx="1798891" cy="730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𝐶𝑑</m:t>
                          </m:r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rad>
                            </m:den>
                          </m:f>
                        </m:e>
                      </m:eqAr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26DC7B-8364-CCB0-48C3-1EFFA41F7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023" y="5167312"/>
                <a:ext cx="1798891" cy="7301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44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1F05-4DC5-56FD-C1E2-5791D921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Spray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A235-30DB-4659-55D7-E92F02AAB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(left) vs poor (right) spray behavior</a:t>
            </a:r>
          </a:p>
          <a:p>
            <a:pPr lvl="1"/>
            <a:r>
              <a:rPr lang="en-US" dirty="0"/>
              <a:t>Poor spray behavior was observed with tangential entry holes of 0.046” in diameter or smaller</a:t>
            </a:r>
          </a:p>
          <a:p>
            <a:pPr lvl="1"/>
            <a:r>
              <a:rPr lang="en-US" dirty="0"/>
              <a:t>Good spray was within 5 degrees of predicted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3A885-0930-2E22-9114-A49F1E20A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D35D5-ECE3-86C9-7B1F-C61379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close up of a device&#10;&#10;AI-generated content may be incorrect.">
            <a:extLst>
              <a:ext uri="{FF2B5EF4-FFF2-40B4-BE49-F238E27FC236}">
                <a16:creationId xmlns:a16="http://schemas.microsoft.com/office/drawing/2014/main" id="{9AAA3415-FED0-C950-71DF-0420984C5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36" y="3642265"/>
            <a:ext cx="8419127" cy="32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8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C3A1-A10F-942C-6B40-C1CBDF6C9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Subscale Combustor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2B1E0-C399-DEF5-2AD0-E6ED4AE3E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8322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Using the data learned in the single element campaign (swirler sizing), a subscale coaxial swirl injector was designed</a:t>
            </a:r>
          </a:p>
          <a:p>
            <a:r>
              <a:rPr lang="en-US" dirty="0"/>
              <a:t>Key features</a:t>
            </a:r>
          </a:p>
          <a:p>
            <a:pPr lvl="1"/>
            <a:r>
              <a:rPr lang="en-US" dirty="0"/>
              <a:t>7 element combustor (2 versions: open and closed LOX swirlers)</a:t>
            </a:r>
          </a:p>
          <a:p>
            <a:pPr lvl="2"/>
            <a:r>
              <a:rPr lang="en-US" dirty="0"/>
              <a:t>Open: constant diameter swirler</a:t>
            </a:r>
          </a:p>
          <a:p>
            <a:pPr lvl="2"/>
            <a:r>
              <a:rPr lang="en-US" dirty="0"/>
              <a:t>Closed: swirler chamber with a larger diameter than the nozzle</a:t>
            </a:r>
          </a:p>
          <a:p>
            <a:pPr lvl="1"/>
            <a:r>
              <a:rPr lang="en-US" dirty="0"/>
              <a:t>Swirler elements brazed to manifolds</a:t>
            </a:r>
          </a:p>
          <a:p>
            <a:pPr lvl="1"/>
            <a:r>
              <a:rPr lang="en-US" dirty="0"/>
              <a:t>CNC machined 303 stainless steel (easier to machine) </a:t>
            </a:r>
          </a:p>
          <a:p>
            <a:pPr lvl="1"/>
            <a:r>
              <a:rPr lang="en-US" dirty="0"/>
              <a:t>800lbf, 1.8 MR, 261 psia PC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90A88-6321-C9D5-CE81-555FF6F50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0FEF3-2252-EECC-6C25-BAE9B81D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close-up of a metal object&#10;&#10;AI-generated content may be incorrect.">
            <a:extLst>
              <a:ext uri="{FF2B5EF4-FFF2-40B4-BE49-F238E27FC236}">
                <a16:creationId xmlns:a16="http://schemas.microsoft.com/office/drawing/2014/main" id="{4BE650BE-8203-EBDF-1556-612BD85A1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76" y="3120434"/>
            <a:ext cx="5053584" cy="29513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73AEC0-4EA8-8648-5227-0B0AF2F79499}"/>
              </a:ext>
            </a:extLst>
          </p:cNvPr>
          <p:cNvSpPr txBox="1"/>
          <p:nvPr/>
        </p:nvSpPr>
        <p:spPr>
          <a:xfrm>
            <a:off x="7836408" y="275110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4C9F2-0B70-E56F-FD55-9C9837ED7A79}"/>
              </a:ext>
            </a:extLst>
          </p:cNvPr>
          <p:cNvSpPr txBox="1"/>
          <p:nvPr/>
        </p:nvSpPr>
        <p:spPr>
          <a:xfrm>
            <a:off x="10293096" y="2751102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Closed</a:t>
            </a:r>
          </a:p>
        </p:txBody>
      </p:sp>
      <p:pic>
        <p:nvPicPr>
          <p:cNvPr id="6" name="Picture 5" descr="A close-up of a machine&#10;&#10;AI-generated content may be incorrect.">
            <a:extLst>
              <a:ext uri="{FF2B5EF4-FFF2-40B4-BE49-F238E27FC236}">
                <a16:creationId xmlns:a16="http://schemas.microsoft.com/office/drawing/2014/main" id="{779B81BC-8342-35CE-6D0A-397122699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415" y="268224"/>
            <a:ext cx="4904943" cy="23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1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310F-C183-8A64-0A5E-6AFF4404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Subscale Combustor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C5822-FDA2-5B63-95EC-D7FEEBB73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18439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Waterflowed</a:t>
            </a:r>
            <a:r>
              <a:rPr lang="en-US" dirty="0"/>
              <a:t> to gather coefficient of discharge and spray behavior</a:t>
            </a:r>
          </a:p>
          <a:p>
            <a:pPr lvl="1"/>
            <a:r>
              <a:rPr lang="en-US" dirty="0"/>
              <a:t>Fuel side Cd was exactly as predicted</a:t>
            </a:r>
          </a:p>
          <a:p>
            <a:pPr lvl="1"/>
            <a:r>
              <a:rPr lang="en-US" dirty="0"/>
              <a:t>Both LOX manifolds had a large ~20% error in Cd</a:t>
            </a:r>
          </a:p>
          <a:p>
            <a:r>
              <a:rPr lang="en-US" dirty="0"/>
              <a:t>10 hotfire tests were conducted</a:t>
            </a:r>
          </a:p>
          <a:p>
            <a:pPr lvl="1"/>
            <a:r>
              <a:rPr lang="en-US" dirty="0"/>
              <a:t>C*-efficiency is calculated as the measured c* over the theoretical c*</a:t>
            </a:r>
          </a:p>
          <a:p>
            <a:pPr lvl="2"/>
            <a:r>
              <a:rPr lang="en-US" dirty="0"/>
              <a:t>The measured c* is found using the chamber pressure, the total mass flow rate, and the throat area [6]</a:t>
            </a:r>
          </a:p>
          <a:p>
            <a:pPr lvl="2"/>
            <a:r>
              <a:rPr lang="en-US" dirty="0"/>
              <a:t>The theoretical c* is calculated using NASA’s CEA program [7]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C4D77-333D-9AA3-1A6F-363FB31DD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A2ECA-0916-65F4-4022-7C7C8F66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A780-C10F-4A90-9301-4FE92990845E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close-up of a machine&#10;&#10;AI-generated content may be incorrect.">
            <a:extLst>
              <a:ext uri="{FF2B5EF4-FFF2-40B4-BE49-F238E27FC236}">
                <a16:creationId xmlns:a16="http://schemas.microsoft.com/office/drawing/2014/main" id="{DB81BF68-042C-CF54-6AC5-B25D1CD20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592" y="2032467"/>
            <a:ext cx="4945063" cy="3937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D6ECFF-C734-296F-50FF-A719FF3EC1E1}"/>
                  </a:ext>
                </a:extLst>
              </p:cNvPr>
              <p:cNvSpPr txBox="1"/>
              <p:nvPr/>
            </p:nvSpPr>
            <p:spPr>
              <a:xfrm>
                <a:off x="0" y="4733318"/>
                <a:ext cx="1815085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</m:den>
                          </m:f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D6ECFF-C734-296F-50FF-A719FF3EC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3318"/>
                <a:ext cx="1815085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753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JSP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E0A500"/>
      </a:accent1>
      <a:accent2>
        <a:srgbClr val="FFD153"/>
      </a:accent2>
      <a:accent3>
        <a:srgbClr val="FEE08C"/>
      </a:accent3>
      <a:accent4>
        <a:srgbClr val="FFEFC5"/>
      </a:accent4>
      <a:accent5>
        <a:srgbClr val="FFFFFF"/>
      </a:accent5>
      <a:accent6>
        <a:srgbClr val="FFEFC5"/>
      </a:accent6>
      <a:hlink>
        <a:srgbClr val="0563C1"/>
      </a:hlink>
      <a:folHlink>
        <a:srgbClr val="954F72"/>
      </a:folHlink>
    </a:clrScheme>
    <a:fontScheme name="YJSP">
      <a:majorFont>
        <a:latin typeface="Jura SemiBold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50221423A68348B0AAE66A295B888F" ma:contentTypeVersion="23" ma:contentTypeDescription="Create a new document." ma:contentTypeScope="" ma:versionID="a4dbfee6439e9e33a7cf0a6ea505273a">
  <xsd:schema xmlns:xsd="http://www.w3.org/2001/XMLSchema" xmlns:xs="http://www.w3.org/2001/XMLSchema" xmlns:p="http://schemas.microsoft.com/office/2006/metadata/properties" xmlns:ns1="http://schemas.microsoft.com/sharepoint/v3" xmlns:ns2="303ae73d-8910-4f01-8685-f76cdc2cc7a9" xmlns:ns3="f57ad0ef-a541-4c5a-a6f7-f3d1d2771540" targetNamespace="http://schemas.microsoft.com/office/2006/metadata/properties" ma:root="true" ma:fieldsID="04b22cb87bfad205e2fa696111f8568b" ns1:_="" ns2:_="" ns3:_="">
    <xsd:import namespace="http://schemas.microsoft.com/sharepoint/v3"/>
    <xsd:import namespace="303ae73d-8910-4f01-8685-f76cdc2cc7a9"/>
    <xsd:import namespace="f57ad0ef-a541-4c5a-a6f7-f3d1d27715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Descrip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ae73d-8910-4f01-8685-f76cdc2cc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  <xsd:element name="Description" ma:index="23" nillable="true" ma:displayName="Description" ma:format="Dropdown" ma:internalName="Description">
      <xsd:simpleType>
        <xsd:restriction base="dms:Text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ec2506c3-735d-4e70-aa79-204d06275b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ad0ef-a541-4c5a-a6f7-f3d1d277154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20278004-62f8-4b0a-b958-bcba54b8ff68}" ma:internalName="TaxCatchAll" ma:showField="CatchAllData" ma:web="f57ad0ef-a541-4c5a-a6f7-f3d1d27715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303ae73d-8910-4f01-8685-f76cdc2cc7a9" xsi:nil="true"/>
    <_ip_UnifiedCompliancePolicyUIAction xmlns="http://schemas.microsoft.com/sharepoint/v3" xsi:nil="true"/>
    <lcf76f155ced4ddcb4097134ff3c332f xmlns="303ae73d-8910-4f01-8685-f76cdc2cc7a9">
      <Terms xmlns="http://schemas.microsoft.com/office/infopath/2007/PartnerControls"/>
    </lcf76f155ced4ddcb4097134ff3c332f>
    <TaxCatchAll xmlns="f57ad0ef-a541-4c5a-a6f7-f3d1d2771540" xsi:nil="true"/>
    <_ip_UnifiedCompliancePolicyProperties xmlns="http://schemas.microsoft.com/sharepoint/v3" xsi:nil="true"/>
    <_Flow_SignoffStatus xmlns="303ae73d-8910-4f01-8685-f76cdc2cc7a9" xsi:nil="true"/>
  </documentManagement>
</p:properties>
</file>

<file path=customXml/itemProps1.xml><?xml version="1.0" encoding="utf-8"?>
<ds:datastoreItem xmlns:ds="http://schemas.openxmlformats.org/officeDocument/2006/customXml" ds:itemID="{29674D46-D455-4091-89CF-F28E9261BB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F37CB1-5FAC-4819-985F-3B67A2CE1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03ae73d-8910-4f01-8685-f76cdc2cc7a9"/>
    <ds:schemaRef ds:uri="f57ad0ef-a541-4c5a-a6f7-f3d1d27715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2448DA-27A0-475D-919E-E538B4CC7A80}">
  <ds:schemaRefs>
    <ds:schemaRef ds:uri="http://schemas.microsoft.com/office/2006/metadata/properties"/>
    <ds:schemaRef ds:uri="http://schemas.microsoft.com/office/infopath/2007/PartnerControls"/>
    <ds:schemaRef ds:uri="303ae73d-8910-4f01-8685-f76cdc2cc7a9"/>
    <ds:schemaRef ds:uri="http://schemas.microsoft.com/sharepoint/v3"/>
    <ds:schemaRef ds:uri="f57ad0ef-a541-4c5a-a6f7-f3d1d277154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1200</Words>
  <Application>Microsoft Office PowerPoint</Application>
  <PresentationFormat>Widescreen</PresentationFormat>
  <Paragraphs>167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Jura SemiBold</vt:lpstr>
      <vt:lpstr>Aptos</vt:lpstr>
      <vt:lpstr>Cambria Math</vt:lpstr>
      <vt:lpstr>Grandview</vt:lpstr>
      <vt:lpstr>Times New Roman</vt:lpstr>
      <vt:lpstr>Arial</vt:lpstr>
      <vt:lpstr>Office Theme</vt:lpstr>
      <vt:lpstr>Development of a Student-Built LOX/Jet-A Coaxial Swirl Injector</vt:lpstr>
      <vt:lpstr>Yellow Jacket Space Program</vt:lpstr>
      <vt:lpstr>Background</vt:lpstr>
      <vt:lpstr>Design process</vt:lpstr>
      <vt:lpstr>Recess Number</vt:lpstr>
      <vt:lpstr>Single Element Testing Campaign</vt:lpstr>
      <vt:lpstr>Spray Angles</vt:lpstr>
      <vt:lpstr>Subscale Combustor</vt:lpstr>
      <vt:lpstr>Subscale Combustor </vt:lpstr>
      <vt:lpstr>Subscale Combustor </vt:lpstr>
      <vt:lpstr>C*-efficiency</vt:lpstr>
      <vt:lpstr>Cryogenic Spray Angle</vt:lpstr>
      <vt:lpstr>Subscale Combustor </vt:lpstr>
      <vt:lpstr>Vespula Flight Injector</vt:lpstr>
      <vt:lpstr>1D Thermal Resistance Model</vt:lpstr>
      <vt:lpstr>Waterflow Results</vt:lpstr>
      <vt:lpstr>Vespula Flight Injector Hotfire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Chan, Jurist D</dc:creator>
  <cp:lastModifiedBy>Zaccagnino, Dario</cp:lastModifiedBy>
  <cp:revision>20</cp:revision>
  <dcterms:created xsi:type="dcterms:W3CDTF">2023-12-27T18:02:37Z</dcterms:created>
  <dcterms:modified xsi:type="dcterms:W3CDTF">2025-04-02T02:16:29Z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0x0101000550221423A68348B0AAE66A295B888F</vt:lpwstr>
  </property>
  <property fmtid="{D5CDD505-2E9C-101B-9397-08002B2CF9AE}" pid="3" name="MediaServiceImageTags">
    <vt:lpwstr/>
  </property>
</Properties>
</file>