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ink/ink6.xml" ContentType="application/inkml+xml"/>
  <Override PartName="/ppt/ink/ink7.xml" ContentType="application/inkml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4837" r:id="rId5"/>
  </p:sldMasterIdLst>
  <p:notesMasterIdLst>
    <p:notesMasterId r:id="rId30"/>
  </p:notesMasterIdLst>
  <p:handoutMasterIdLst>
    <p:handoutMasterId r:id="rId31"/>
  </p:handoutMasterIdLst>
  <p:sldIdLst>
    <p:sldId id="404" r:id="rId6"/>
    <p:sldId id="407" r:id="rId7"/>
    <p:sldId id="408" r:id="rId8"/>
    <p:sldId id="409" r:id="rId9"/>
    <p:sldId id="410" r:id="rId10"/>
    <p:sldId id="411" r:id="rId11"/>
    <p:sldId id="419" r:id="rId12"/>
    <p:sldId id="412" r:id="rId13"/>
    <p:sldId id="428" r:id="rId14"/>
    <p:sldId id="413" r:id="rId15"/>
    <p:sldId id="420" r:id="rId16"/>
    <p:sldId id="414" r:id="rId17"/>
    <p:sldId id="429" r:id="rId18"/>
    <p:sldId id="422" r:id="rId19"/>
    <p:sldId id="415" r:id="rId20"/>
    <p:sldId id="423" r:id="rId21"/>
    <p:sldId id="416" r:id="rId22"/>
    <p:sldId id="424" r:id="rId23"/>
    <p:sldId id="425" r:id="rId24"/>
    <p:sldId id="417" r:id="rId25"/>
    <p:sldId id="426" r:id="rId26"/>
    <p:sldId id="427" r:id="rId27"/>
    <p:sldId id="418" r:id="rId28"/>
    <p:sldId id="405" r:id="rId29"/>
  </p:sldIdLst>
  <p:sldSz cx="9144000" cy="5143500" type="screen16x9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17145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6pPr>
    <a:lvl7pPr marL="20574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7pPr>
    <a:lvl8pPr marL="24003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8pPr>
    <a:lvl9pPr marL="27432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B3D6C"/>
    <a:srgbClr val="C2D9FA"/>
    <a:srgbClr val="0B3A7F"/>
    <a:srgbClr val="E98B01"/>
    <a:srgbClr val="1380DC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>
      <p:cViewPr varScale="1">
        <p:scale>
          <a:sx n="119" d="100"/>
          <a:sy n="119" d="100"/>
        </p:scale>
        <p:origin x="41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9301CC6A-B4E8-405F-AE79-859651258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01:19:44.6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1 689 24244,'229'-688'0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01:20:06.4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24575,'1'5'0,"0"0"0,1 0 0,0 1 0,0-1 0,0 0 0,1 0 0,-1-1 0,6 8 0,3 6 0,128 222 0,54 104 0,-182-321 0,-7-14 0,-5-11 0,-6-5-1365,1 3-5461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01:22:02.3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1 689 24244,'229'-688'0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01:22:02.3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24575,'1'5'0,"0"0"0,1 0 0,0 1 0,0-1 0,0 0 0,1 0 0,-1-1 0,6 8 0,3 6 0,128 222 0,54 104 0,-182-321 0,-7-14 0,-5-11 0,-6-5-1365,1 3-5461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01:23:14.4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858 572 23933,'-857'-571'0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01:36:18.1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1 837 24196,'656'-836'0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01:36:23.6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24153,'742'148'0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6426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B7B05DEF-6DE7-4BF9-8DBB-FF904A78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0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8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51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33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8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555" y="-19050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 bwMode="auto">
          <a:xfrm>
            <a:off x="0" y="264795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Author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Company/Organization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Name, Conference Dates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Location</a:t>
            </a: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5400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1B3D6C"/>
              </a:buClr>
              <a:buFont typeface="Wingdings" charset="2"/>
              <a:buChar char="Ø"/>
              <a:defRPr/>
            </a:lvl1pPr>
            <a:lvl2pPr marL="685800" indent="-342900">
              <a:buClr>
                <a:srgbClr val="1B3D6C"/>
              </a:buClr>
              <a:buFont typeface="Wingdings" charset="2"/>
              <a:buChar char="Ø"/>
              <a:defRPr/>
            </a:lvl2pPr>
            <a:lvl3pPr marL="971550" indent="-285750">
              <a:buClr>
                <a:srgbClr val="1B3D6C"/>
              </a:buClr>
              <a:buFont typeface="Wingdings" charset="2"/>
              <a:buChar char="Ø"/>
              <a:defRPr/>
            </a:lvl3pPr>
            <a:lvl4pPr marL="1314450" indent="-285750">
              <a:buClr>
                <a:srgbClr val="1B3D6C"/>
              </a:buClr>
              <a:buFont typeface="Wingdings" charset="2"/>
              <a:buChar char="Ø"/>
              <a:defRPr/>
            </a:lvl4pPr>
            <a:lvl5pPr marL="1657350" indent="-285750">
              <a:buClr>
                <a:srgbClr val="1B3D6C"/>
              </a:buClr>
              <a:buFont typeface="Wingdings" charset="2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39624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23950"/>
            <a:ext cx="4419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d/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FC34-5206-45FA-A6B2-955DFABF1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603E2-753D-49F2-B2B1-D76008093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D0B8-A1D4-4313-AC8C-31D5E0DB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FA06F-9FF0-4DD3-9CA0-DF2D4EF2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D405-43AD-4B88-9D41-03F2E0B3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2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1123950"/>
            <a:ext cx="8686800" cy="33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 noChangeArrowheads="1"/>
          </p:cNvSpPr>
          <p:nvPr userDrawn="1"/>
        </p:nvSpPr>
        <p:spPr bwMode="auto">
          <a:xfrm>
            <a:off x="1181100" y="4572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auto">
          <a:xfrm>
            <a:off x="3181350" y="4572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4198"/>
            <a:ext cx="8686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25" r:id="rId2"/>
    <p:sldLayoutId id="2147484827" r:id="rId3"/>
    <p:sldLayoutId id="2147484836" r:id="rId4"/>
  </p:sldLayoutIdLst>
  <p:hf hdr="0" ftr="0" dt="0"/>
  <p:txStyles>
    <p:titleStyle>
      <a:lvl1pPr marL="0" marR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1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8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438150"/>
            <a:ext cx="8686800" cy="404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B3D6C"/>
        </a:buClr>
        <a:buFont typeface="Wingdings" charset="2"/>
        <a:buChar char="Ø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34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39.png"/><Relationship Id="rId4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3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43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48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0.xml"/><Relationship Id="rId7" Type="http://schemas.openxmlformats.org/officeDocument/2006/relationships/image" Target="../media/image1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3.xml"/><Relationship Id="rId7" Type="http://schemas.openxmlformats.org/officeDocument/2006/relationships/image" Target="../media/image1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6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2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tags" Target="../tags/tag18.xml"/><Relationship Id="rId10" Type="http://schemas.openxmlformats.org/officeDocument/2006/relationships/image" Target="../media/image21.png"/><Relationship Id="rId4" Type="http://schemas.openxmlformats.org/officeDocument/2006/relationships/tags" Target="../tags/tag17.xm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png"/><Relationship Id="rId3" Type="http://schemas.openxmlformats.org/officeDocument/2006/relationships/image" Target="../media/image24.jpg"/><Relationship Id="rId7" Type="http://schemas.openxmlformats.org/officeDocument/2006/relationships/image" Target="../media/image27.png"/><Relationship Id="rId12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5" Type="http://schemas.openxmlformats.org/officeDocument/2006/relationships/image" Target="../media/image26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4667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-60556" y="20193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Nicholas Hirsch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University of Florida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 dirty="0">
                <a:solidFill>
                  <a:schemeClr val="bg1"/>
                </a:solidFill>
                <a:latin typeface="+mj-lt"/>
              </a:rPr>
              <a:t>AIAA Region II Student Conference, 4/3/2025 – 4/4/2025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sz="1600" dirty="0">
                <a:solidFill>
                  <a:schemeClr val="bg1"/>
                </a:solidFill>
              </a:rPr>
              <a:t>Copyright © by </a:t>
            </a:r>
            <a:r>
              <a:rPr lang="en-US" sz="1600" dirty="0">
                <a:solidFill>
                  <a:srgbClr val="FF0000"/>
                </a:solidFill>
              </a:rPr>
              <a:t>Nicholas Hirsch at the University of Florida Department of Mechanical and Aerospace Engineering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Published by the American Institute of Aeronautics and Astronautics, Inc., with permission.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br>
              <a:rPr lang="en-US" altLang="en-US" sz="1600" kern="0" dirty="0">
                <a:solidFill>
                  <a:schemeClr val="bg1"/>
                </a:solidFill>
                <a:latin typeface="+mj-lt"/>
              </a:rPr>
            </a:b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3600" b="1" kern="0" dirty="0">
                <a:solidFill>
                  <a:schemeClr val="bg1"/>
                </a:solidFill>
              </a:rPr>
              <a:t>Design of a General-Purpose Optimal Controller via the </a:t>
            </a:r>
            <a:r>
              <a:rPr lang="en-US" sz="3600" b="1" i="1" kern="0" dirty="0">
                <a:solidFill>
                  <a:schemeClr val="bg1"/>
                </a:solidFill>
              </a:rPr>
              <a:t>hp</a:t>
            </a:r>
            <a:r>
              <a:rPr lang="en-US" sz="3600" b="1" kern="0" dirty="0">
                <a:solidFill>
                  <a:schemeClr val="bg1"/>
                </a:solidFill>
              </a:rPr>
              <a:t>-Legendre-Gauss-</a:t>
            </a:r>
            <a:r>
              <a:rPr lang="en-US" sz="3600" b="1" kern="0" dirty="0" err="1">
                <a:solidFill>
                  <a:schemeClr val="bg1"/>
                </a:solidFill>
              </a:rPr>
              <a:t>Radau</a:t>
            </a:r>
            <a:r>
              <a:rPr lang="en-US" sz="3600" b="1" kern="0" dirty="0">
                <a:solidFill>
                  <a:schemeClr val="bg1"/>
                </a:solidFill>
              </a:rPr>
              <a:t> Collocation Method</a:t>
            </a:r>
          </a:p>
        </p:txBody>
      </p:sp>
    </p:spTree>
    <p:extLst>
      <p:ext uri="{BB962C8B-B14F-4D97-AF65-F5344CB8AC3E}">
        <p14:creationId xmlns:p14="http://schemas.microsoft.com/office/powerpoint/2010/main" val="32406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8710C-1EA6-8016-2917-AA7E0764E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843AA-7035-28A6-F38D-8AF220E18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834177"/>
            <a:ext cx="8686800" cy="3363648"/>
          </a:xfrm>
        </p:spPr>
        <p:txBody>
          <a:bodyPr/>
          <a:lstStyle/>
          <a:p>
            <a:r>
              <a:rPr lang="en-US" dirty="0"/>
              <a:t>Also need a method of solving differential equations </a:t>
            </a:r>
            <a:r>
              <a:rPr lang="en-US"/>
              <a:t>(dynamics) </a:t>
            </a:r>
            <a:r>
              <a:rPr lang="en-US" dirty="0"/>
              <a:t>numerically, </a:t>
            </a:r>
            <a:r>
              <a:rPr lang="en-US" i="1" dirty="0"/>
              <a:t>LGR collocation </a:t>
            </a:r>
            <a:r>
              <a:rPr lang="en-US" dirty="0"/>
              <a:t>used.</a:t>
            </a:r>
          </a:p>
          <a:p>
            <a:pPr lvl="1"/>
            <a:r>
              <a:rPr lang="en-US" dirty="0"/>
              <a:t>Reformulate dynamics as constraint, collocation ensures at each LGR point this constraint is satisfied.</a:t>
            </a:r>
          </a:p>
          <a:p>
            <a:pPr lvl="2"/>
            <a:r>
              <a:rPr lang="en-US" dirty="0"/>
              <a:t>These are known as </a:t>
            </a:r>
            <a:r>
              <a:rPr lang="en-US" i="1" dirty="0"/>
              <a:t>defect constraints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ADE88-9345-CF72-4E9B-4466F2C8F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DAD85E-9355-CE20-BC98-C94B2A7C78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64" y="2781613"/>
            <a:ext cx="2180571" cy="2986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592D3E-F7D6-8AE8-039F-8089B29E56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00" y="3307982"/>
            <a:ext cx="5502400" cy="3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37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66EBF-C80C-874E-9D9B-D804A58E0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A7A0A-F673-A92F-EC13-C17CACE7D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914400"/>
            <a:ext cx="8686800" cy="3573198"/>
          </a:xfrm>
        </p:spPr>
        <p:txBody>
          <a:bodyPr/>
          <a:lstStyle/>
          <a:p>
            <a:r>
              <a:rPr lang="en-US" dirty="0"/>
              <a:t>Defect constraints may be collocated as: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Control is missing at final point (time), so no defect constraint enforced there.</a:t>
            </a:r>
          </a:p>
          <a:p>
            <a:r>
              <a:rPr lang="en-US" dirty="0"/>
              <a:t>Differentiation matrix is static.</a:t>
            </a:r>
          </a:p>
          <a:p>
            <a:pPr lvl="1"/>
            <a:r>
              <a:rPr lang="en-US" dirty="0"/>
              <a:t>Compute once and done, same for LGR weights.</a:t>
            </a:r>
          </a:p>
          <a:p>
            <a:pPr lvl="1"/>
            <a:r>
              <a:rPr lang="en-US" dirty="0"/>
              <a:t>Computationally efficient.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2AEB0-73A2-327F-CC74-FA09864E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70B672-CADE-74B8-8B89-8FEE2682C33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93" y="1492249"/>
            <a:ext cx="7410558" cy="7518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FA952B-05B7-A4F3-60C5-0F9A578DD24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808" y="1739919"/>
            <a:ext cx="464457" cy="2029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9C7A83-91FA-F723-E989-03B366C0ED1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86" y="2458989"/>
            <a:ext cx="1220571" cy="30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48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9C418-8CD6-D357-33E5-04D50113A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hp</a:t>
            </a:r>
            <a:r>
              <a:rPr lang="en-US" dirty="0"/>
              <a:t>-Discretization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D2BDF9-BFD5-3B1D-DAB9-5F9A134AD2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Number of collocation points can be varied:</a:t>
                </a:r>
              </a:p>
              <a:p>
                <a:pPr lvl="1"/>
                <a:r>
                  <a:rPr lang="en-US" i="1" dirty="0"/>
                  <a:t>p-Discretization</a:t>
                </a:r>
                <a:r>
                  <a:rPr lang="en-US" dirty="0"/>
                  <a:t>: Number of LGR points (degree of Lagrange polynomial).</a:t>
                </a:r>
                <a:endParaRPr lang="en-US" i="1" dirty="0"/>
              </a:p>
              <a:p>
                <a:pPr lvl="1"/>
                <a:r>
                  <a:rPr lang="en-US" i="1" dirty="0"/>
                  <a:t>h-Discretization</a:t>
                </a:r>
                <a:r>
                  <a:rPr lang="en-US" dirty="0"/>
                  <a:t>: How many Lagrange polynomials are needed.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-domain only allows for one polynomial, need split into additional intervals.</a:t>
                </a:r>
              </a:p>
              <a:p>
                <a:pPr lvl="1"/>
                <a:r>
                  <a:rPr lang="en-US" dirty="0"/>
                  <a:t>These intervals are known as s-intervals and are comprised of s-points.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D2BDF9-BFD5-3B1D-DAB9-5F9A134AD2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2" t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AFC7-3D2D-B78C-20FE-8A854827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85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30F62-46F6-EDCB-AE8E-528316C21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hp</a:t>
            </a:r>
            <a:r>
              <a:rPr lang="en-US" dirty="0"/>
              <a:t>-Discretization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5E0CD-E75F-35C3-3CBB-D7484939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 descr="A diagram of a diagram&#10;&#10;AI-generated content may be incorrect.">
            <a:extLst>
              <a:ext uri="{FF2B5EF4-FFF2-40B4-BE49-F238E27FC236}">
                <a16:creationId xmlns:a16="http://schemas.microsoft.com/office/drawing/2014/main" id="{DE16C5C9-3A8B-6857-CB6D-A55C0A6797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1067562"/>
            <a:ext cx="8244840" cy="3328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34BB3F-9121-1B5C-337B-C26139F352FE}"/>
                  </a:ext>
                </a:extLst>
              </p:cNvPr>
              <p:cNvSpPr txBox="1"/>
              <p:nvPr/>
            </p:nvSpPr>
            <p:spPr>
              <a:xfrm>
                <a:off x="7326998" y="1258854"/>
                <a:ext cx="131383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i="1" dirty="0"/>
                  <a:t>-domain</a:t>
                </a:r>
                <a:br>
                  <a:rPr lang="en-US" i="1" dirty="0"/>
                </a:br>
                <a:r>
                  <a:rPr lang="en-US" i="1" dirty="0"/>
                  <a:t>(discrete)</a:t>
                </a:r>
                <a:endParaRPr lang="en-US" i="1" dirty="0">
                  <a:latin typeface="Helvetica" panose="020B0604020202020204" pitchFamily="34" charset="0"/>
                  <a:ea typeface="HGGothicE" panose="020B0400000000000000" pitchFamily="49" charset="-128"/>
                  <a:cs typeface="Helvetica" panose="020B0604020202020204" pitchFamily="34" charset="0"/>
                </a:endParaRPr>
              </a:p>
              <a:p>
                <a:pPr algn="ctr"/>
                <a:endParaRPr lang="en-US" i="1" dirty="0">
                  <a:latin typeface="Helvetica" panose="020B0604020202020204" pitchFamily="34" charset="0"/>
                  <a:ea typeface="HGGothicE" panose="020B0400000000000000" pitchFamily="49" charset="-128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34BB3F-9121-1B5C-337B-C26139F35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998" y="1258854"/>
                <a:ext cx="1313832" cy="923330"/>
              </a:xfrm>
              <a:prstGeom prst="rect">
                <a:avLst/>
              </a:prstGeom>
              <a:blipFill>
                <a:blip r:embed="rId3"/>
                <a:stretch>
                  <a:fillRect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88EA329-4A95-5A88-8413-D56DA71DD865}"/>
              </a:ext>
            </a:extLst>
          </p:cNvPr>
          <p:cNvSpPr txBox="1"/>
          <p:nvPr/>
        </p:nvSpPr>
        <p:spPr>
          <a:xfrm>
            <a:off x="7326998" y="3195649"/>
            <a:ext cx="1313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s-domain</a:t>
            </a:r>
            <a:br>
              <a:rPr lang="en-US" i="1" dirty="0"/>
            </a:br>
            <a:r>
              <a:rPr lang="en-US" i="1" dirty="0"/>
              <a:t>interval</a:t>
            </a:r>
            <a:br>
              <a:rPr lang="en-US" i="1" dirty="0"/>
            </a:br>
            <a:r>
              <a:rPr lang="en-US" i="1" dirty="0"/>
              <a:t>(discrete)</a:t>
            </a:r>
            <a:endParaRPr lang="en-US" i="1" dirty="0">
              <a:latin typeface="Helvetica" panose="020B0604020202020204" pitchFamily="34" charset="0"/>
              <a:ea typeface="HGGothicE" panose="020B0400000000000000" pitchFamily="49" charset="-128"/>
              <a:cs typeface="Helvetica" panose="020B0604020202020204" pitchFamily="34" charset="0"/>
            </a:endParaRPr>
          </a:p>
          <a:p>
            <a:pPr algn="ctr"/>
            <a:endParaRPr lang="en-US" i="1" dirty="0">
              <a:latin typeface="Helvetica" panose="020B0604020202020204" pitchFamily="34" charset="0"/>
              <a:ea typeface="HGGothicE" panose="020B0400000000000000" pitchFamily="49" charset="-128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102BB8-1798-3BCF-A426-09D7D45BED14}"/>
              </a:ext>
            </a:extLst>
          </p:cNvPr>
          <p:cNvSpPr txBox="1"/>
          <p:nvPr/>
        </p:nvSpPr>
        <p:spPr>
          <a:xfrm>
            <a:off x="843795" y="2813294"/>
            <a:ext cx="2211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consistency</a:t>
            </a:r>
            <a:br>
              <a:rPr lang="en-US" i="1" dirty="0"/>
            </a:br>
            <a:r>
              <a:rPr lang="en-US" i="1" dirty="0"/>
              <a:t>constraint</a:t>
            </a:r>
            <a:endParaRPr lang="en-US" i="1" dirty="0">
              <a:latin typeface="Helvetica" panose="020B0604020202020204" pitchFamily="34" charset="0"/>
              <a:ea typeface="HGGothicE" panose="020B0400000000000000" pitchFamily="49" charset="-128"/>
              <a:cs typeface="Helvetica" panose="020B0604020202020204" pitchFamily="34" charset="0"/>
            </a:endParaRPr>
          </a:p>
          <a:p>
            <a:pPr algn="ctr"/>
            <a:endParaRPr lang="en-US" i="1" dirty="0">
              <a:latin typeface="Helvetica" panose="020B0604020202020204" pitchFamily="34" charset="0"/>
              <a:ea typeface="HGGothicE" panose="020B0400000000000000" pitchFamily="49" charset="-128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184C68F-1A2A-E2E1-9E29-EF447DF7AA33}"/>
                  </a:ext>
                </a:extLst>
              </p14:cNvPr>
              <p14:cNvContentPartPr/>
              <p14:nvPr/>
            </p14:nvContentPartPr>
            <p14:xfrm>
              <a:off x="2643840" y="2775950"/>
              <a:ext cx="236520" cy="301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184C68F-1A2A-E2E1-9E29-EF447DF7AA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7720" y="2769830"/>
                <a:ext cx="24876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EDD1921-31E1-F803-9306-B130CAC7CDFE}"/>
                  </a:ext>
                </a:extLst>
              </p14:cNvPr>
              <p14:cNvContentPartPr/>
              <p14:nvPr/>
            </p14:nvContentPartPr>
            <p14:xfrm>
              <a:off x="2651400" y="3088430"/>
              <a:ext cx="267480" cy="53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EDD1921-31E1-F803-9306-B130CAC7CD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5280" y="3081950"/>
                <a:ext cx="279720" cy="6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3705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E1898-D89D-0E40-AF34-D28902F9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hp</a:t>
            </a:r>
            <a:r>
              <a:rPr lang="en-US" dirty="0"/>
              <a:t>-Discretization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7D4F6-F0D6-408A-5D26-13E74CB66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711200"/>
            <a:ext cx="8686800" cy="3363648"/>
          </a:xfrm>
        </p:spPr>
        <p:txBody>
          <a:bodyPr/>
          <a:lstStyle/>
          <a:p>
            <a:r>
              <a:rPr lang="en-US" dirty="0"/>
              <a:t>The expanded defect constraints are now: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The </a:t>
            </a:r>
            <a:r>
              <a:rPr lang="en-US" i="1" dirty="0"/>
              <a:t>s-</a:t>
            </a:r>
            <a:r>
              <a:rPr lang="en-US" dirty="0"/>
              <a:t>intervals overlap, so last point of one interval is same as first of next.</a:t>
            </a:r>
          </a:p>
          <a:p>
            <a:pPr lvl="1"/>
            <a:r>
              <a:rPr lang="en-US" dirty="0"/>
              <a:t>Acts as an additional consistency constraint/coupling.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BC77E-A186-9FA2-75B1-BE8CA6A7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DC7E53-C25D-93D4-1E51-FF65789F782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" y="1137948"/>
            <a:ext cx="7720851" cy="2690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122462-F43D-D848-18B8-12D6E51634D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84" y="2483135"/>
            <a:ext cx="387048" cy="16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29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2EAE3-C97C-C20D-F19B-903657CA4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90E9A-73C4-B19B-E331-5000EF713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8006"/>
            <a:ext cx="8686800" cy="3363648"/>
          </a:xfrm>
        </p:spPr>
        <p:txBody>
          <a:bodyPr/>
          <a:lstStyle/>
          <a:p>
            <a:r>
              <a:rPr lang="en-US" dirty="0"/>
              <a:t>Using LGR collocation, the general-purpose controller takes in the following:</a:t>
            </a:r>
          </a:p>
          <a:p>
            <a:pPr lvl="1"/>
            <a:r>
              <a:rPr lang="en-US" dirty="0"/>
              <a:t>Number of s-intervals (</a:t>
            </a:r>
            <a:r>
              <a:rPr lang="en-US" i="1" dirty="0"/>
              <a:t>h-</a:t>
            </a:r>
            <a:r>
              <a:rPr lang="en-US" dirty="0"/>
              <a:t>discretization).</a:t>
            </a:r>
          </a:p>
          <a:p>
            <a:pPr lvl="1"/>
            <a:r>
              <a:rPr lang="en-US" dirty="0"/>
              <a:t>Degree of Lagrange polynomials (</a:t>
            </a:r>
            <a:r>
              <a:rPr lang="en-US" i="1" dirty="0"/>
              <a:t>p-</a:t>
            </a:r>
            <a:r>
              <a:rPr lang="en-US" dirty="0"/>
              <a:t>discretization).</a:t>
            </a:r>
          </a:p>
          <a:p>
            <a:pPr lvl="1"/>
            <a:r>
              <a:rPr lang="en-US" dirty="0"/>
              <a:t>Initial guess for decision variables.</a:t>
            </a:r>
          </a:p>
          <a:p>
            <a:pPr lvl="1"/>
            <a:r>
              <a:rPr lang="en-US" dirty="0"/>
              <a:t>Dynamics.</a:t>
            </a:r>
          </a:p>
          <a:p>
            <a:pPr lvl="1"/>
            <a:r>
              <a:rPr lang="en-US" dirty="0"/>
              <a:t>Boundary and constant path constraints.</a:t>
            </a:r>
          </a:p>
          <a:p>
            <a:pPr lvl="1"/>
            <a:r>
              <a:rPr lang="en-US" dirty="0"/>
              <a:t>Non constant path constraints.</a:t>
            </a:r>
          </a:p>
          <a:p>
            <a:pPr lvl="1"/>
            <a:r>
              <a:rPr lang="en-US" dirty="0"/>
              <a:t>Tolerances.</a:t>
            </a:r>
          </a:p>
          <a:p>
            <a:r>
              <a:rPr lang="en-US" i="1" dirty="0" err="1"/>
              <a:t>fmincon</a:t>
            </a:r>
            <a:r>
              <a:rPr lang="en-US" i="1" dirty="0"/>
              <a:t>()</a:t>
            </a:r>
            <a:r>
              <a:rPr lang="en-US" dirty="0"/>
              <a:t> is used to perform the optimization.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F9FA3-F58D-C20E-0E3B-4D199CB1F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72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4196D-EB67-2CEB-3828-83AEA6428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3EC25-B4B6-CB87-BB54-D427B6C3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1" name="Picture 10" descr="A diagram of a diagram&#10;&#10;AI-generated content may be incorrect.">
            <a:extLst>
              <a:ext uri="{FF2B5EF4-FFF2-40B4-BE49-F238E27FC236}">
                <a16:creationId xmlns:a16="http://schemas.microsoft.com/office/drawing/2014/main" id="{DD7A427D-81F0-CC36-DA96-42FCCBA29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" y="1317649"/>
            <a:ext cx="9034530" cy="31146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F7BCBC-0461-8C42-D660-957D7241EF40}"/>
              </a:ext>
            </a:extLst>
          </p:cNvPr>
          <p:cNvSpPr txBox="1"/>
          <p:nvPr/>
        </p:nvSpPr>
        <p:spPr>
          <a:xfrm>
            <a:off x="-213397" y="2274801"/>
            <a:ext cx="1939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System</a:t>
            </a:r>
            <a:b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</a:br>
            <a: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&amp;</a:t>
            </a:r>
            <a:b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</a:br>
            <a: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Optimization</a:t>
            </a:r>
            <a:b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</a:br>
            <a: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Parameters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4FEBA2-3135-D26A-C763-7C78B706670D}"/>
              </a:ext>
            </a:extLst>
          </p:cNvPr>
          <p:cNvSpPr txBox="1"/>
          <p:nvPr/>
        </p:nvSpPr>
        <p:spPr>
          <a:xfrm>
            <a:off x="1561741" y="1587451"/>
            <a:ext cx="193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Form</a:t>
            </a:r>
            <a:b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</a:br>
            <a: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D-Matrix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6991C1-4D2A-7B5A-F651-F3D89F6BCF0D}"/>
              </a:ext>
            </a:extLst>
          </p:cNvPr>
          <p:cNvSpPr txBox="1"/>
          <p:nvPr/>
        </p:nvSpPr>
        <p:spPr>
          <a:xfrm>
            <a:off x="1561740" y="3110362"/>
            <a:ext cx="1939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Compute</a:t>
            </a:r>
            <a:b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</a:br>
            <a: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Weights</a:t>
            </a:r>
          </a:p>
          <a:p>
            <a:pPr algn="ctr"/>
            <a: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&amp;</a:t>
            </a:r>
            <a:b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</a:br>
            <a: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Discretize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C97951-DCA6-37DC-6807-D2DE893E3212}"/>
              </a:ext>
            </a:extLst>
          </p:cNvPr>
          <p:cNvSpPr txBox="1"/>
          <p:nvPr/>
        </p:nvSpPr>
        <p:spPr>
          <a:xfrm>
            <a:off x="3367020" y="2536429"/>
            <a:ext cx="1939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Update</a:t>
            </a:r>
            <a:br>
              <a:rPr lang="en-US" sz="1400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</a:br>
            <a:r>
              <a:rPr lang="en-US" sz="1400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Decision</a:t>
            </a:r>
            <a:br>
              <a:rPr lang="en-US" sz="1400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</a:br>
            <a:r>
              <a:rPr lang="en-US" sz="1400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Variables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3D58BB-9B6F-CA96-7C4A-937E47B8DC69}"/>
              </a:ext>
            </a:extLst>
          </p:cNvPr>
          <p:cNvSpPr txBox="1"/>
          <p:nvPr/>
        </p:nvSpPr>
        <p:spPr>
          <a:xfrm>
            <a:off x="4476568" y="2013191"/>
            <a:ext cx="1939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Compute</a:t>
            </a:r>
            <a:br>
              <a:rPr lang="en-US" sz="1400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</a:br>
            <a:r>
              <a:rPr lang="en-US" sz="1400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Cost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922E67-09EC-0C3C-99A7-2706539AF955}"/>
              </a:ext>
            </a:extLst>
          </p:cNvPr>
          <p:cNvSpPr txBox="1"/>
          <p:nvPr/>
        </p:nvSpPr>
        <p:spPr>
          <a:xfrm>
            <a:off x="4476568" y="3105798"/>
            <a:ext cx="1939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Compute</a:t>
            </a:r>
            <a:br>
              <a:rPr lang="en-US" sz="1400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</a:br>
            <a:r>
              <a:rPr lang="en-US" sz="1400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Defect</a:t>
            </a:r>
            <a:br>
              <a:rPr lang="en-US" sz="1400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</a:br>
            <a:r>
              <a:rPr lang="en-US" sz="1400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Constraints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58D367-11E6-88F9-D6E6-F9ABB29B48B3}"/>
              </a:ext>
            </a:extLst>
          </p:cNvPr>
          <p:cNvSpPr txBox="1"/>
          <p:nvPr/>
        </p:nvSpPr>
        <p:spPr>
          <a:xfrm>
            <a:off x="5612951" y="2567728"/>
            <a:ext cx="1939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Check If</a:t>
            </a:r>
          </a:p>
          <a:p>
            <a:pPr algn="ctr"/>
            <a:r>
              <a:rPr lang="en-US" sz="1400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Tolerances</a:t>
            </a:r>
            <a:br>
              <a:rPr lang="en-US" sz="1400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</a:br>
            <a:r>
              <a:rPr lang="en-US" sz="1400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Met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5A6D1B-8917-3A3A-76AD-A11E344B9F53}"/>
              </a:ext>
            </a:extLst>
          </p:cNvPr>
          <p:cNvSpPr txBox="1"/>
          <p:nvPr/>
        </p:nvSpPr>
        <p:spPr>
          <a:xfrm>
            <a:off x="7438622" y="2305596"/>
            <a:ext cx="1939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Optimal</a:t>
            </a:r>
            <a:b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</a:br>
            <a: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Control</a:t>
            </a:r>
            <a:b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</a:br>
            <a: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Law &amp; </a:t>
            </a:r>
            <a:b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</a:br>
            <a: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Trajectory</a:t>
            </a:r>
          </a:p>
        </p:txBody>
      </p:sp>
    </p:spTree>
    <p:extLst>
      <p:ext uri="{BB962C8B-B14F-4D97-AF65-F5344CB8AC3E}">
        <p14:creationId xmlns:p14="http://schemas.microsoft.com/office/powerpoint/2010/main" val="353331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04C73-26DC-D315-48DD-59014B9C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Bryson-Denham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297A9-03C9-7785-BB90-A92D62A5C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path-constrained double-integrator system: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86227-9ADC-26FF-AED3-79F5D10A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4EFDCE-FC9D-CF42-7D80-FB2E7D617E5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526" y="1772266"/>
            <a:ext cx="1810286" cy="60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49FAA0-A184-6EDB-F848-69F55687EE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90" y="2801999"/>
            <a:ext cx="8134095" cy="3611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61DD37-3BDA-3586-D40C-9806E48397B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12" y="3631026"/>
            <a:ext cx="1790476" cy="2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89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A5B63-1A03-C718-6D6B-42A836A8B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Bryson-Denham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E6832-6FBE-E4A3-8C02-CD8B1543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5691F1-7236-1173-29AB-8A7C23C5FD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32" y="781550"/>
            <a:ext cx="6764736" cy="376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09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96744-916D-D274-5C1D-D12FCEE43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D6AC2-E522-BED2-D763-8BAE198D1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Bryson-Denham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78A43-DBDC-2250-C68B-DC58E8358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DECFDA-E1E0-601A-E006-8F42665452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49" y="737169"/>
            <a:ext cx="6999667" cy="381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6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44584-BB08-6679-AB08-454538C4B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D9866-F725-732F-C6E4-97D8A769E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907004"/>
            <a:ext cx="8686800" cy="1833669"/>
          </a:xfrm>
        </p:spPr>
        <p:txBody>
          <a:bodyPr/>
          <a:lstStyle/>
          <a:p>
            <a:r>
              <a:rPr lang="en-US" dirty="0"/>
              <a:t>Designing a controller for a dynamic system takes a significant amount of time, money, and effort.</a:t>
            </a:r>
          </a:p>
          <a:p>
            <a:pPr lvl="1"/>
            <a:r>
              <a:rPr lang="en-US" dirty="0"/>
              <a:t>New systems often need new controllers.</a:t>
            </a:r>
          </a:p>
          <a:p>
            <a:r>
              <a:rPr lang="en-US" dirty="0"/>
              <a:t>A </a:t>
            </a:r>
            <a:r>
              <a:rPr lang="en-US" i="1" dirty="0"/>
              <a:t>general-purpose controller </a:t>
            </a:r>
            <a:r>
              <a:rPr lang="en-US" dirty="0"/>
              <a:t>which is reusable would be a step towards solving this problem.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26484-0CEB-DCE4-8398-DF10E1EE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 descr="A grey square with black border&#10;&#10;AI-generated content may be incorrect.">
            <a:extLst>
              <a:ext uri="{FF2B5EF4-FFF2-40B4-BE49-F238E27FC236}">
                <a16:creationId xmlns:a16="http://schemas.microsoft.com/office/drawing/2014/main" id="{1F62A982-FF43-6CB7-1FA9-63E953B60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64" y="3157347"/>
            <a:ext cx="5986272" cy="1557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7EA235-F213-7A25-5FDC-FCE765423D43}"/>
              </a:ext>
            </a:extLst>
          </p:cNvPr>
          <p:cNvSpPr txBox="1"/>
          <p:nvPr/>
        </p:nvSpPr>
        <p:spPr>
          <a:xfrm>
            <a:off x="1396463" y="3335946"/>
            <a:ext cx="1939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Arbitrary dynamics</a:t>
            </a:r>
          </a:p>
          <a:p>
            <a:pPr algn="ctr"/>
            <a: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&amp;</a:t>
            </a:r>
            <a:b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</a:br>
            <a: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constraints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95B71-8579-6AB0-818B-E5F0A42F2BC0}"/>
              </a:ext>
            </a:extLst>
          </p:cNvPr>
          <p:cNvSpPr txBox="1"/>
          <p:nvPr/>
        </p:nvSpPr>
        <p:spPr>
          <a:xfrm>
            <a:off x="3602417" y="3474445"/>
            <a:ext cx="1939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General-</a:t>
            </a:r>
            <a:b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</a:br>
            <a: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purpose</a:t>
            </a:r>
            <a:b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</a:br>
            <a: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controller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0EFAD8-A6FD-B85C-217C-9530C249CC15}"/>
              </a:ext>
            </a:extLst>
          </p:cNvPr>
          <p:cNvSpPr txBox="1"/>
          <p:nvPr/>
        </p:nvSpPr>
        <p:spPr>
          <a:xfrm>
            <a:off x="5808372" y="3462355"/>
            <a:ext cx="1939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Desired</a:t>
            </a:r>
            <a:b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</a:br>
            <a: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user</a:t>
            </a:r>
            <a:b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</a:br>
            <a:r>
              <a:rPr lang="en-US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20683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E70A3-7950-CFF2-1C70-A7554948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Robotic Arm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53661-BE0E-F7E2-E861-654214603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1009650"/>
            <a:ext cx="8686800" cy="3363648"/>
          </a:xfrm>
        </p:spPr>
        <p:txBody>
          <a:bodyPr/>
          <a:lstStyle/>
          <a:p>
            <a:r>
              <a:rPr lang="en-US" dirty="0"/>
              <a:t>Consider a robotic arm attempting to move between two orientations: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58860-D24F-D279-5774-CBCA5A92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D8D57F-84C8-D687-340E-C75BF1B7007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" y="1811980"/>
            <a:ext cx="4883150" cy="17534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DCD6B4-A6BC-EFAA-012F-6C8867BC028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3" y="3679695"/>
            <a:ext cx="8595941" cy="8079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192EB5-60E1-3FEA-C089-AA010C33D76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04" y="2242422"/>
            <a:ext cx="3668341" cy="85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32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D7A0A-F5C5-100F-B455-6126F45B4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A35A0-3ABB-90F4-BC16-65FD948D8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Robotic Arm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78FFF-D418-520D-66F3-597CCB35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9" name="Picture 8" descr="A graph of a function&#10;&#10;AI-generated content may be incorrect.">
            <a:extLst>
              <a:ext uri="{FF2B5EF4-FFF2-40B4-BE49-F238E27FC236}">
                <a16:creationId xmlns:a16="http://schemas.microsoft.com/office/drawing/2014/main" id="{E5A39A61-3F34-C44F-9950-54CA929590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79" y="850991"/>
            <a:ext cx="6832242" cy="37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72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667B7-103F-E34F-A873-4683FCBF1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5B5C-1CEF-FC07-9F54-B0A3C552D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Robotic Arm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97237-E3B2-8A0F-1A26-F088607CD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 descr="A graph of a function&#10;&#10;AI-generated content may be incorrect.">
            <a:extLst>
              <a:ext uri="{FF2B5EF4-FFF2-40B4-BE49-F238E27FC236}">
                <a16:creationId xmlns:a16="http://schemas.microsoft.com/office/drawing/2014/main" id="{8814DC96-D605-F7F9-19D2-34C786CD0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48" y="788914"/>
            <a:ext cx="6809704" cy="370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50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564FD-88E1-D8C7-769B-C55B658DA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21871-0094-BD68-73BE-206F6B7E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30F77E-C580-B53C-1C8B-709273619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369" y="806679"/>
            <a:ext cx="4475261" cy="39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50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62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D7EB3-7792-D783-EA2F-F0C7FB279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Optimal Control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CBBB1-16F0-3424-70DF-71CC38D6D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869324"/>
            <a:ext cx="8686800" cy="3618274"/>
          </a:xfrm>
        </p:spPr>
        <p:txBody>
          <a:bodyPr/>
          <a:lstStyle/>
          <a:p>
            <a:r>
              <a:rPr lang="en-US" i="1" dirty="0"/>
              <a:t>Optimal control </a:t>
            </a:r>
            <a:r>
              <a:rPr lang="en-US" dirty="0"/>
              <a:t>is ideal for this setup.</a:t>
            </a:r>
          </a:p>
          <a:p>
            <a:pPr lvl="1"/>
            <a:r>
              <a:rPr lang="en-US" dirty="0"/>
              <a:t>A vast array of systems (ex. nonlinear, coupled, path-constrained) can be formulated as an </a:t>
            </a:r>
            <a:r>
              <a:rPr lang="en-US" i="1" dirty="0"/>
              <a:t>optimal control problem </a:t>
            </a:r>
            <a:r>
              <a:rPr lang="en-US" dirty="0"/>
              <a:t>(</a:t>
            </a:r>
            <a:r>
              <a:rPr lang="en-US" i="1" dirty="0"/>
              <a:t>OCP)</a:t>
            </a:r>
            <a:r>
              <a:rPr lang="en-US" dirty="0"/>
              <a:t>.</a:t>
            </a:r>
          </a:p>
          <a:p>
            <a:r>
              <a:rPr lang="en-US" dirty="0"/>
              <a:t>The optimal control law minimizes a cost:</a:t>
            </a:r>
            <a:br>
              <a:rPr lang="en-US" dirty="0"/>
            </a:br>
            <a:endParaRPr lang="en-US" dirty="0"/>
          </a:p>
          <a:p>
            <a:r>
              <a:rPr lang="en-US" dirty="0"/>
              <a:t>Subject to the constraints: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130D7-5112-6A6A-7ADF-FAA22586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3300DA-CBE9-6618-57E0-6EF072A9AB3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02" y="2439057"/>
            <a:ext cx="7236194" cy="457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A10976-073E-FF34-0CE7-86F9C3C6C1A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87" y="3314997"/>
            <a:ext cx="2193383" cy="2794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5F8052-C070-959E-C3AB-4CD86278CF1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851" y="3708796"/>
            <a:ext cx="4103459" cy="3247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85742F-5077-E09B-F80E-408C6A7F7BA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850" y="4175125"/>
            <a:ext cx="4262298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0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E103B-DCA4-8FB3-D1A0-9BAE5023D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v. Indirect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C2572-A84C-25AA-A4FB-78703B10F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17511"/>
            <a:ext cx="8686800" cy="3363648"/>
          </a:xfrm>
        </p:spPr>
        <p:txBody>
          <a:bodyPr/>
          <a:lstStyle/>
          <a:p>
            <a:r>
              <a:rPr lang="en-US" dirty="0"/>
              <a:t>Two methods to solve an OCP.</a:t>
            </a:r>
          </a:p>
          <a:p>
            <a:pPr lvl="1"/>
            <a:r>
              <a:rPr lang="en-US" i="1" dirty="0"/>
              <a:t>Indirect</a:t>
            </a:r>
            <a:r>
              <a:rPr lang="en-US" dirty="0"/>
              <a:t>: Use </a:t>
            </a:r>
            <a:r>
              <a:rPr lang="en-US" i="1" dirty="0"/>
              <a:t>calculus of variations </a:t>
            </a:r>
            <a:r>
              <a:rPr lang="en-US" dirty="0"/>
              <a:t>to derive optimal control law analytically.</a:t>
            </a:r>
            <a:endParaRPr lang="en-US" i="1" dirty="0"/>
          </a:p>
          <a:p>
            <a:pPr lvl="1"/>
            <a:r>
              <a:rPr lang="en-US" i="1" dirty="0"/>
              <a:t>Direct: </a:t>
            </a:r>
            <a:r>
              <a:rPr lang="en-US" dirty="0"/>
              <a:t>Approximate control law using basis of functions.</a:t>
            </a:r>
          </a:p>
          <a:p>
            <a:r>
              <a:rPr lang="en-US" dirty="0"/>
              <a:t>Which is better?</a:t>
            </a:r>
          </a:p>
          <a:p>
            <a:pPr lvl="1"/>
            <a:r>
              <a:rPr lang="en-US" dirty="0"/>
              <a:t>Indirect: Need to derive control law for each system.</a:t>
            </a:r>
          </a:p>
          <a:p>
            <a:pPr lvl="1"/>
            <a:r>
              <a:rPr lang="en-US" dirty="0"/>
              <a:t>Direct: If right approximation chosen, can fit it to the optimal control law of any system.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6EA9D-1136-B50B-6F6D-512657A7E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E03A7F-C24F-4194-672D-AACD19040CA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44" y="4218605"/>
            <a:ext cx="4631912" cy="3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79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83B2F-7FEF-644D-2A89-AA2B990C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Reformulation of the OCP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A085E-5953-6300-2115-36E28DD68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83733"/>
            <a:ext cx="8686800" cy="3363648"/>
          </a:xfrm>
        </p:spPr>
        <p:txBody>
          <a:bodyPr/>
          <a:lstStyle/>
          <a:p>
            <a:r>
              <a:rPr lang="en-US" dirty="0"/>
              <a:t>To find optimal control law directly:</a:t>
            </a:r>
          </a:p>
          <a:p>
            <a:pPr lvl="1"/>
            <a:r>
              <a:rPr lang="en-US" dirty="0"/>
              <a:t>Pick a set of basis functions.</a:t>
            </a:r>
          </a:p>
          <a:p>
            <a:pPr lvl="1"/>
            <a:r>
              <a:rPr lang="en-US" dirty="0"/>
              <a:t>Fit coefficients attached to each function via optimization.</a:t>
            </a:r>
          </a:p>
          <a:p>
            <a:r>
              <a:rPr lang="en-US" dirty="0"/>
              <a:t>Direct OCP is then: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C5C47-ED7A-9B6F-F186-D667A7E1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7759A3-C8D6-7136-F0DD-B6C3716E347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50" y="2693055"/>
            <a:ext cx="6921300" cy="311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08CE68-D7D5-1520-CF37-21FDE5973A6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50" y="3146434"/>
            <a:ext cx="6441143" cy="101333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580AF3-5C44-4E10-F0B3-23E90261C6B4}"/>
              </a:ext>
            </a:extLst>
          </p:cNvPr>
          <p:cNvSpPr txBox="1">
            <a:spLocks/>
          </p:cNvSpPr>
          <p:nvPr/>
        </p:nvSpPr>
        <p:spPr bwMode="auto">
          <a:xfrm>
            <a:off x="228600" y="4221312"/>
            <a:ext cx="8686800" cy="45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71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144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Decision vector can include other free variables.</a:t>
            </a:r>
          </a:p>
        </p:txBody>
      </p:sp>
    </p:spTree>
    <p:extLst>
      <p:ext uri="{BB962C8B-B14F-4D97-AF65-F5344CB8AC3E}">
        <p14:creationId xmlns:p14="http://schemas.microsoft.com/office/powerpoint/2010/main" val="126427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8B8FD-7E5B-B32B-C657-3442014C6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Lagrange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3D9AE-F5FD-E265-5A4F-515ECA00F3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86" y="850900"/>
                <a:ext cx="8686800" cy="3363648"/>
              </a:xfrm>
            </p:spPr>
            <p:txBody>
              <a:bodyPr/>
              <a:lstStyle/>
              <a:p>
                <a:r>
                  <a:rPr lang="en-US" dirty="0"/>
                  <a:t>Discretize time domain into </a:t>
                </a:r>
                <a:r>
                  <a:rPr lang="en-US" i="1" dirty="0"/>
                  <a:t>k</a:t>
                </a:r>
                <a:r>
                  <a:rPr lang="en-US" dirty="0"/>
                  <a:t> points and transform to the interval [-1, 1]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-domain).</a:t>
                </a:r>
              </a:p>
              <a:p>
                <a:pPr lvl="1"/>
                <a:r>
                  <a:rPr lang="en-US" dirty="0"/>
                  <a:t>Required for numerical approximation.</a:t>
                </a:r>
              </a:p>
              <a:p>
                <a:r>
                  <a:rPr lang="en-US" dirty="0"/>
                  <a:t>Since true optimal control law could be anything, want: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Satisfied by </a:t>
                </a:r>
                <a:r>
                  <a:rPr lang="en-US" i="1" dirty="0"/>
                  <a:t>Lagrange polynomials </a:t>
                </a:r>
                <a:r>
                  <a:rPr lang="en-US" dirty="0"/>
                  <a:t>if </a:t>
                </a:r>
                <a:r>
                  <a:rPr lang="en-US" i="1" dirty="0"/>
                  <a:t>support points </a:t>
                </a:r>
                <a:r>
                  <a:rPr lang="en-US" dirty="0"/>
                  <a:t>are the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-points, known as the </a:t>
                </a:r>
                <a:r>
                  <a:rPr lang="en-US" i="1" dirty="0"/>
                  <a:t>isolation property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3D9AE-F5FD-E265-5A4F-515ECA00F3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86" y="850900"/>
                <a:ext cx="8686800" cy="3363648"/>
              </a:xfrm>
              <a:blipFill>
                <a:blip r:embed="rId5"/>
                <a:stretch>
                  <a:fillRect l="-982" t="-1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8DDFB-F64D-F4E8-FA5B-48BF859BE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09C425-AFDF-5D12-7163-D6790001376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71" y="2526374"/>
            <a:ext cx="3754057" cy="305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BA06FE-D30C-D982-6790-E946FEE3A31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21" y="3840314"/>
            <a:ext cx="2419200" cy="599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D42251-42C0-481D-0507-3C64B026BF4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3634084"/>
            <a:ext cx="2399086" cy="91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0E435-6DBD-CB95-936C-5893AC9C6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Lagrange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F5369-8BE3-22CE-CAB7-0BAA9C97ED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13823"/>
                <a:ext cx="8686800" cy="3363648"/>
              </a:xfrm>
            </p:spPr>
            <p:txBody>
              <a:bodyPr/>
              <a:lstStyle/>
              <a:p>
                <a:r>
                  <a:rPr lang="en-US" dirty="0"/>
                  <a:t>Guess for optimal control law is thus: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Other benefits of Lagrange polynomials:</a:t>
                </a:r>
              </a:p>
              <a:p>
                <a:pPr lvl="1"/>
                <a:r>
                  <a:rPr lang="en-US" dirty="0"/>
                  <a:t>Analytically differentiable.</a:t>
                </a:r>
              </a:p>
              <a:p>
                <a:pPr lvl="1"/>
                <a:r>
                  <a:rPr lang="en-US" dirty="0"/>
                  <a:t>No </a:t>
                </a:r>
                <a:r>
                  <a:rPr lang="en-US" i="1" dirty="0"/>
                  <a:t>Runge</a:t>
                </a:r>
                <a:r>
                  <a:rPr lang="en-US" dirty="0"/>
                  <a:t> </a:t>
                </a:r>
                <a:r>
                  <a:rPr lang="en-US" i="1" dirty="0"/>
                  <a:t>phenomenon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-points are roots of the </a:t>
                </a:r>
                <a:r>
                  <a:rPr lang="en-US" i="1" dirty="0"/>
                  <a:t>Legendre polynomials.</a:t>
                </a:r>
              </a:p>
              <a:p>
                <a:pPr lvl="2"/>
                <a:r>
                  <a:rPr lang="en-US" dirty="0"/>
                  <a:t>Known as </a:t>
                </a:r>
                <a:r>
                  <a:rPr lang="en-US" i="1" dirty="0"/>
                  <a:t>Legendre-Gauss-</a:t>
                </a:r>
                <a:r>
                  <a:rPr lang="en-US" i="1" dirty="0" err="1"/>
                  <a:t>Radau</a:t>
                </a:r>
                <a:r>
                  <a:rPr lang="en-US" i="1" dirty="0"/>
                  <a:t> (LGR) points</a:t>
                </a:r>
                <a:r>
                  <a:rPr lang="en-US" dirty="0"/>
                  <a:t>.</a:t>
                </a:r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F5369-8BE3-22CE-CAB7-0BAA9C97ED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13823"/>
                <a:ext cx="8686800" cy="3363648"/>
              </a:xfrm>
              <a:blipFill>
                <a:blip r:embed="rId6"/>
                <a:stretch>
                  <a:fillRect l="-982" t="-1268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ACE5D-F865-E82C-57C5-45C5A54B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544AD-1446-9CCB-4033-86B6AAABB80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71" y="1606550"/>
            <a:ext cx="3779657" cy="3913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B5E32A-3E75-B31C-12BE-0DF24F9B1BD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06" y="2542962"/>
            <a:ext cx="1554286" cy="3053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5C188C-CD50-3875-1DF5-F6B94C71431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761" y="2114550"/>
            <a:ext cx="5022476" cy="30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1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DE84-F69D-D80D-A6D9-79A68A3E7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Lengendre</a:t>
            </a:r>
            <a:r>
              <a:rPr lang="en-US" dirty="0"/>
              <a:t>-Gauss-</a:t>
            </a:r>
            <a:r>
              <a:rPr lang="en-US" dirty="0" err="1"/>
              <a:t>Radau</a:t>
            </a:r>
            <a:r>
              <a:rPr lang="en-US" dirty="0"/>
              <a:t> Quadrature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D12DC-DB33-68FE-4D15-F296CED2C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749300"/>
            <a:ext cx="8686800" cy="3363648"/>
          </a:xfrm>
        </p:spPr>
        <p:txBody>
          <a:bodyPr/>
          <a:lstStyle/>
          <a:p>
            <a:r>
              <a:rPr lang="en-US" dirty="0"/>
              <a:t>To calculate cost during optimization, need integration scheme.</a:t>
            </a:r>
          </a:p>
          <a:p>
            <a:pPr lvl="1"/>
            <a:r>
              <a:rPr lang="en-US" dirty="0"/>
              <a:t>Already using LGR points so natural to use </a:t>
            </a:r>
            <a:r>
              <a:rPr lang="en-US" i="1" dirty="0"/>
              <a:t>LGR quadrature.</a:t>
            </a:r>
            <a:br>
              <a:rPr lang="en-US" i="1" dirty="0"/>
            </a:br>
            <a:br>
              <a:rPr lang="en-US" i="1" dirty="0"/>
            </a:br>
            <a:br>
              <a:rPr lang="en-US" i="1" dirty="0"/>
            </a:br>
            <a:endParaRPr lang="en-US" i="1" dirty="0"/>
          </a:p>
          <a:p>
            <a:r>
              <a:rPr lang="en-US" dirty="0"/>
              <a:t>Cost can be function of the state and its derivative, so approximate both using Lagrange polynomials as: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83BA1-6ED0-FED5-BA45-6B1EDC45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4DB698-5DDA-DF08-4405-CC61A3B9ED8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969760"/>
            <a:ext cx="3732114" cy="416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512D8B-23FE-2351-D7EC-98980C73196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07" y="2484931"/>
            <a:ext cx="2426001" cy="416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ED4D2D-127D-A1B9-2EDA-A6B2BA78C91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831" y="2484931"/>
            <a:ext cx="1244102" cy="4052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7AEA52-6F3A-CE04-4E46-C1930B92541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137" y="3743737"/>
            <a:ext cx="3247238" cy="3260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60E667-43ED-6E43-5D18-06F3E9F44CB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47" y="4190782"/>
            <a:ext cx="6233905" cy="3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91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4304B-B750-12D5-1755-6579439A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Legendre-Gauss-</a:t>
            </a:r>
            <a:r>
              <a:rPr lang="en-US" dirty="0" err="1"/>
              <a:t>Radau</a:t>
            </a:r>
            <a:r>
              <a:rPr lang="en-US" dirty="0"/>
              <a:t> Quadrature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821953-82BC-20EC-EC28-7AD4DEFC90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752135"/>
                <a:ext cx="8686800" cy="3363648"/>
              </a:xfrm>
            </p:spPr>
            <p:txBody>
              <a:bodyPr/>
              <a:lstStyle/>
              <a:p>
                <a:r>
                  <a:rPr lang="en-US" dirty="0"/>
                  <a:t>To calculate LGR points on [-1, 1].</a:t>
                </a:r>
              </a:p>
              <a:p>
                <a:pPr lvl="1"/>
                <a:r>
                  <a:rPr lang="en-US" dirty="0"/>
                  <a:t>Final time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=1) not an LGR point, so no control at final time!</a:t>
                </a:r>
              </a:p>
              <a:p>
                <a:pPr lvl="1"/>
                <a:r>
                  <a:rPr lang="en-US" dirty="0"/>
                  <a:t>Still need final state as </a:t>
                </a:r>
                <a:r>
                  <a:rPr lang="en-US" u="sng" dirty="0"/>
                  <a:t>dynamics must be enforced</a:t>
                </a:r>
                <a:r>
                  <a:rPr lang="en-US" dirty="0"/>
                  <a:t>.</a:t>
                </a:r>
              </a:p>
              <a:p>
                <a:pPr lvl="2"/>
                <a:r>
                  <a:rPr lang="en-US" dirty="0"/>
                  <a:t>Unfortunately causes Runge phenomenon.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821953-82BC-20EC-EC28-7AD4DEFC90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52135"/>
                <a:ext cx="8686800" cy="3363648"/>
              </a:xfrm>
              <a:blipFill>
                <a:blip r:embed="rId2"/>
                <a:stretch>
                  <a:fillRect l="-982" t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50D74-7B60-FE08-E926-D38981DF6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 descr="A diagram of a diagram&#10;&#10;AI-generated content may be incorrect.">
            <a:extLst>
              <a:ext uri="{FF2B5EF4-FFF2-40B4-BE49-F238E27FC236}">
                <a16:creationId xmlns:a16="http://schemas.microsoft.com/office/drawing/2014/main" id="{9C2A8359-7A2E-02A4-F457-96D58F4A6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2" y="2337515"/>
            <a:ext cx="8068056" cy="21980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07FDD5-C4B5-2F8E-0F08-0578E04D476A}"/>
              </a:ext>
            </a:extLst>
          </p:cNvPr>
          <p:cNvSpPr txBox="1"/>
          <p:nvPr/>
        </p:nvSpPr>
        <p:spPr>
          <a:xfrm>
            <a:off x="7204835" y="1691184"/>
            <a:ext cx="193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t-domain (continuous)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6E72B09-8289-00C5-F6E8-7C76347BC5B6}"/>
                  </a:ext>
                </a:extLst>
              </p14:cNvPr>
              <p14:cNvContentPartPr/>
              <p14:nvPr/>
            </p14:nvContentPartPr>
            <p14:xfrm>
              <a:off x="882290" y="3092060"/>
              <a:ext cx="83160" cy="24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6E72B09-8289-00C5-F6E8-7C76347BC5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6170" y="3085940"/>
                <a:ext cx="954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0B14A5B-9485-EB95-F58A-FB6CD88FAB69}"/>
                  </a:ext>
                </a:extLst>
              </p14:cNvPr>
              <p14:cNvContentPartPr/>
              <p14:nvPr/>
            </p14:nvContentPartPr>
            <p14:xfrm>
              <a:off x="965535" y="3089715"/>
              <a:ext cx="137520" cy="24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0B14A5B-9485-EB95-F58A-FB6CD88FAB6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9415" y="3083595"/>
                <a:ext cx="1497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440E35-DCE8-F58C-0A76-1E0F5EB41F14}"/>
                  </a:ext>
                </a:extLst>
              </p:cNvPr>
              <p:cNvSpPr txBox="1"/>
              <p:nvPr/>
            </p:nvSpPr>
            <p:spPr>
              <a:xfrm>
                <a:off x="503432" y="2722101"/>
                <a:ext cx="110656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i="1" dirty="0"/>
                  <a:t>-points</a:t>
                </a:r>
                <a:endParaRPr lang="en-US" i="1" dirty="0">
                  <a:latin typeface="Helvetica" panose="020B0604020202020204" pitchFamily="34" charset="0"/>
                  <a:ea typeface="HGGothicE" panose="020B0400000000000000" pitchFamily="49" charset="-128"/>
                  <a:cs typeface="Helvetica" panose="020B0604020202020204" pitchFamily="34" charset="0"/>
                </a:endParaRPr>
              </a:p>
              <a:p>
                <a:pPr algn="ctr"/>
                <a:endParaRPr lang="en-US" i="1" dirty="0">
                  <a:latin typeface="Helvetica" panose="020B0604020202020204" pitchFamily="34" charset="0"/>
                  <a:ea typeface="HGGothicE" panose="020B0400000000000000" pitchFamily="49" charset="-128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440E35-DCE8-F58C-0A76-1E0F5EB41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32" y="2722101"/>
                <a:ext cx="1106568" cy="646331"/>
              </a:xfrm>
              <a:prstGeom prst="rect">
                <a:avLst/>
              </a:prstGeom>
              <a:blipFill>
                <a:blip r:embed="rId8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561F1B2-A083-1A6A-5164-96F0687C2594}"/>
                  </a:ext>
                </a:extLst>
              </p14:cNvPr>
              <p14:cNvContentPartPr/>
              <p14:nvPr/>
            </p14:nvContentPartPr>
            <p14:xfrm>
              <a:off x="1610000" y="4039729"/>
              <a:ext cx="83160" cy="248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561F1B2-A083-1A6A-5164-96F0687C25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3880" y="4033609"/>
                <a:ext cx="954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6C4C644-D3F2-5E23-760C-08D8664D0ABA}"/>
                  </a:ext>
                </a:extLst>
              </p14:cNvPr>
              <p14:cNvContentPartPr/>
              <p14:nvPr/>
            </p14:nvContentPartPr>
            <p14:xfrm>
              <a:off x="1693245" y="4037384"/>
              <a:ext cx="137520" cy="247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6C4C644-D3F2-5E23-760C-08D8664D0AB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87125" y="4031264"/>
                <a:ext cx="149760" cy="25992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2DA9BD1-7947-88C8-793A-212FF5392155}"/>
              </a:ext>
            </a:extLst>
          </p:cNvPr>
          <p:cNvSpPr txBox="1"/>
          <p:nvPr/>
        </p:nvSpPr>
        <p:spPr>
          <a:xfrm>
            <a:off x="1034295" y="3638733"/>
            <a:ext cx="1408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LGR points</a:t>
            </a:r>
            <a:endParaRPr lang="en-US" i="1" dirty="0">
              <a:latin typeface="Helvetica" panose="020B0604020202020204" pitchFamily="34" charset="0"/>
              <a:ea typeface="HGGothicE" panose="020B0400000000000000" pitchFamily="49" charset="-128"/>
              <a:cs typeface="Helvetica" panose="020B0604020202020204" pitchFamily="34" charset="0"/>
            </a:endParaRPr>
          </a:p>
          <a:p>
            <a:pPr algn="ctr"/>
            <a:endParaRPr lang="en-US" i="1" dirty="0">
              <a:latin typeface="Helvetica" panose="020B0604020202020204" pitchFamily="34" charset="0"/>
              <a:ea typeface="HGGothicE" panose="020B0400000000000000" pitchFamily="49" charset="-128"/>
              <a:cs typeface="Helvetic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06A7D0-F3A0-D0F3-AE2D-1FF61001EE56}"/>
              </a:ext>
            </a:extLst>
          </p:cNvPr>
          <p:cNvSpPr txBox="1"/>
          <p:nvPr/>
        </p:nvSpPr>
        <p:spPr>
          <a:xfrm>
            <a:off x="7108416" y="3825044"/>
            <a:ext cx="1993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non-LGR point</a:t>
            </a:r>
            <a:endParaRPr lang="en-US" i="1" dirty="0">
              <a:latin typeface="Helvetica" panose="020B0604020202020204" pitchFamily="34" charset="0"/>
              <a:ea typeface="HGGothicE" panose="020B0400000000000000" pitchFamily="49" charset="-128"/>
              <a:cs typeface="Helvetica" panose="020B0604020202020204" pitchFamily="34" charset="0"/>
            </a:endParaRPr>
          </a:p>
          <a:p>
            <a:pPr algn="ctr"/>
            <a:endParaRPr lang="en-US" i="1" dirty="0">
              <a:latin typeface="Helvetica" panose="020B0604020202020204" pitchFamily="34" charset="0"/>
              <a:ea typeface="HGGothicE" panose="020B0400000000000000" pitchFamily="49" charset="-128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C5B66A3-74C9-C3A2-247E-8C09FC921F7B}"/>
                  </a:ext>
                </a:extLst>
              </p14:cNvPr>
              <p14:cNvContentPartPr/>
              <p14:nvPr/>
            </p14:nvContentPartPr>
            <p14:xfrm>
              <a:off x="8152950" y="4152600"/>
              <a:ext cx="309240" cy="205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C5B66A3-74C9-C3A2-247E-8C09FC921F7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46830" y="4146480"/>
                <a:ext cx="3214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82519A4-F720-AD59-0D3D-A1C10C662D26}"/>
                  </a:ext>
                </a:extLst>
              </p:cNvPr>
              <p:cNvSpPr txBox="1"/>
              <p:nvPr/>
            </p:nvSpPr>
            <p:spPr>
              <a:xfrm>
                <a:off x="7540358" y="2714447"/>
                <a:ext cx="131383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i="1" dirty="0"/>
                  <a:t>-domain</a:t>
                </a:r>
                <a:br>
                  <a:rPr lang="en-US" i="1" dirty="0"/>
                </a:br>
                <a:r>
                  <a:rPr lang="en-US" i="1" dirty="0"/>
                  <a:t>(discrete)</a:t>
                </a:r>
                <a:endParaRPr lang="en-US" i="1" dirty="0">
                  <a:latin typeface="Helvetica" panose="020B0604020202020204" pitchFamily="34" charset="0"/>
                  <a:ea typeface="HGGothicE" panose="020B0400000000000000" pitchFamily="49" charset="-128"/>
                  <a:cs typeface="Helvetica" panose="020B0604020202020204" pitchFamily="34" charset="0"/>
                </a:endParaRPr>
              </a:p>
              <a:p>
                <a:pPr algn="ctr"/>
                <a:endParaRPr lang="en-US" i="1" dirty="0">
                  <a:latin typeface="Helvetica" panose="020B0604020202020204" pitchFamily="34" charset="0"/>
                  <a:ea typeface="HGGothicE" panose="020B0400000000000000" pitchFamily="49" charset="-128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82519A4-F720-AD59-0D3D-A1C10C662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358" y="2714447"/>
                <a:ext cx="1313832" cy="923330"/>
              </a:xfrm>
              <a:prstGeom prst="rect">
                <a:avLst/>
              </a:prstGeom>
              <a:blipFill>
                <a:blip r:embed="rId13"/>
                <a:stretch>
                  <a:fillRect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1937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82.2272"/>
  <p:tag name="ORIGINALWIDTH" val=" 2884.14"/>
  <p:tag name="OUTPUTTYPE" val="PNG"/>
  <p:tag name="IGUANATEXVERSION" val="162"/>
  <p:tag name="LATEXADDIN" val="\documentclass{article}&#10;\usepackage{amsmath}&#10;\pagestyle{empty}&#10;\begin{document}&#10;&#10;$J = M(\mathbf{x}_0, \mathbf{x}_1, ... ,\mathbf{x}_f; t_0, t_1, ... ,t_f) + \int_{t_0}^{t_f}L(\mathbf{x}, \dot{\mathbf{x}}, \mathbf{u}, t)\, dt$&#10;&#10;&#10;\end{document}"/>
  <p:tag name="IGUANATEXSIZE" val="21"/>
  <p:tag name="IGUANATEXCURSOR" val="225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73.4533"/>
  <p:tag name="ORIGINALWIDTH" val=" 983.877"/>
  <p:tag name="OUTPUTTYPE" val="PNG"/>
  <p:tag name="IGUANATEXVERSION" val="162"/>
  <p:tag name="LATEXADDIN" val="\documentclass{article}&#10;\usepackage{amsmath}&#10;\pagestyle{empty}&#10;\begin{document}&#10;&#10;$l_i(\tau_k) = &#10;    \begin{cases}&#10;        1, \ i = k \\&#10;        0, \ i \neq k&#10;    \end{cases}$&#10;&#10;&#10;\end{document}"/>
  <p:tag name="IGUANATEXSIZE" val="24"/>
  <p:tag name="IGUANATEXCURSOR" val="175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60.4799"/>
  <p:tag name="ORIGINALWIDTH" val=" 1550.056"/>
  <p:tag name="OUTPUTTYPE" val="PNG"/>
  <p:tag name="IGUANATEXVERSION" val="162"/>
  <p:tag name="LATEXADDIN" val="\documentclass{article}&#10;\usepackage{amsmath}&#10;\pagestyle{empty}&#10;\begin{document}&#10;&#10;$\mathbf{u}(\tau) \approx \mathbf{U}(\tau) = \sum_{i=1}^N \mathbf{U}_i l_i(\tau)$&#10;&#10;&#10;\end{document}"/>
  <p:tag name="IGUANATEXSIZE" val="24"/>
  <p:tag name="IGUANATEXCURSOR" val="16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637.4203"/>
  <p:tag name="OUTPUTTYPE" val="PNG"/>
  <p:tag name="IGUANATEXVERSION" val="162"/>
  <p:tag name="LATEXADDIN" val="\documentclass{article}&#10;\usepackage{amsmath}&#10;\pagestyle{empty}&#10;\begin{document}&#10;&#10;$\mathbf{U}(\tau_k) \equiv  \mathbf{C}_k$&#10;&#10;&#10;\end{document}"/>
  <p:tag name="IGUANATEXSIZE" val="24"/>
  <p:tag name="IGUANATEXCURSOR" val="12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9.2313"/>
  <p:tag name="ORIGINALWIDTH" val=" 2471.691"/>
  <p:tag name="OUTPUTTYPE" val="PNG"/>
  <p:tag name="IGUANATEXVERSION" val="162"/>
  <p:tag name="LATEXADDIN" val="\documentclass{article}&#10;\usepackage{amsmath}&#10;\pagestyle{empty}&#10;\begin{document}&#10;&#10;$\mathbf{U}_i = \mathbf{U}(\tau_i) =&#10;    \begin{bmatrix}&#10;        U_1(\tau_i) &amp; U_2(\tau_i) &amp; \cdots &amp; U_{n_u}(\tau_i)&#10;    \end{bmatrix}$&#10;&#10;&#10;\end{document}"/>
  <p:tag name="IGUANATEXSIZE" val="20"/>
  <p:tag name="IGUANATEXCURSOR" val="217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70.9787"/>
  <p:tag name="ORIGINALWIDTH" val=" 1530.559"/>
  <p:tag name="OUTPUTTYPE" val="PNG"/>
  <p:tag name="IGUANATEXVERSION" val="162"/>
  <p:tag name="LATEXADDIN" val="\documentclass{article}&#10;\usepackage{amsmath}&#10;\pagestyle{empty}&#10;\begin{document}&#10;&#10;$\int_{-1}^1 f(\tau) \, d\tau \approx \sum_{k=1}^N w_k f(\tau_k)$&#10;&#10;&#10;\end{document}"/>
  <p:tag name="IGUANATEXSIZE" val="24"/>
  <p:tag name="IGUANATEXCURSOR" val="14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73.9783"/>
  <p:tag name="ORIGINALWIDTH" val=" 1012.373"/>
  <p:tag name="OUTPUTTYPE" val="PNG"/>
  <p:tag name="IGUANATEXVERSION" val="162"/>
  <p:tag name="LATEXADDIN" val="\documentclass{article}&#10;\usepackage{amsmath}&#10;\pagestyle{empty}&#10;\begin{document}&#10;&#10;$ w_k = \frac{1-x_k}{N^2[P_{N-1}(x_k)]^2}$&#10;&#10;&#10;\end{document}"/>
  <p:tag name="IGUANATEXSIZE" val="20"/>
  <p:tag name="IGUANATEXCURSOR" val="123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9.9813"/>
  <p:tag name="ORIGINALWIDTH" val=" 460.4424"/>
  <p:tag name="OUTPUTTYPE" val="PNG"/>
  <p:tag name="IGUANATEXVERSION" val="162"/>
  <p:tag name="LATEXADDIN" val="\documentclass{article}&#10;\usepackage{amsmath}&#10;\pagestyle{empty}&#10;\begin{document}&#10;&#10;$w_1 = \frac{2}{N^2}$&#10;&#10;&#10;\end{document}"/>
  <p:tag name="IGUANATEXSIZE" val="20"/>
  <p:tag name="IGUANATEXCURSOR" val="10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60.4799"/>
  <p:tag name="ORIGINALWIDTH" val=" 1598.05"/>
  <p:tag name="OUTPUTTYPE" val="PNG"/>
  <p:tag name="IGUANATEXVERSION" val="162"/>
  <p:tag name="LATEXADDIN" val="\documentclass{article}&#10;\usepackage{amsmath}&#10;\pagestyle{empty}&#10;\begin{document}&#10;&#10;$\mathbf{x}(\tau) \approx \mathbf{X}(\tau) = \sum_{i=1}^{N+1} \mathbf{X}_i l_i(\tau)$&#10;&#10;&#10;\end{document}"/>
  <p:tag name="IGUANATEXSIZE" val="20"/>
  <p:tag name="IGUANATEXCURSOR" val="16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65.7293"/>
  <p:tag name="ORIGINALWIDTH" val=" 3067.866"/>
  <p:tag name="OUTPUTTYPE" val="PNG"/>
  <p:tag name="IGUANATEXVERSION" val="162"/>
  <p:tag name="LATEXADDIN" val="\documentclass{article}&#10;\usepackage{amsmath}&#10;\pagestyle{empty}&#10;\begin{document}&#10;&#10;$\dot{\mathbf{x}}(\tau) = \frac{d}{d\tau}\mathbf{x}(\tau) \approx \dot{\mathbf{X}} = \frac{d}{d\tau}\sum_{i=1}^{N+1}\mathbf{X}_il_i(\tau) = \sum_{i=1}^{N+1}\mathbf{X}_i\dot{l}_i(\tau)$&#10;&#10;&#10;\end{document}"/>
  <p:tag name="IGUANATEXSIZE" val="20"/>
  <p:tag name="IGUANATEXCURSOR" val="265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6.9817"/>
  <p:tag name="ORIGINALWIDTH" val=" 1073.116"/>
  <p:tag name="OUTPUTTYPE" val="PNG"/>
  <p:tag name="IGUANATEXVERSION" val="162"/>
  <p:tag name="LATEXADDIN" val="\documentclass{article}&#10;\usepackage{amsmath}&#10;\pagestyle{empty}&#10;\begin{document}&#10;&#10;$\dot{\mathbf{X}} - \mathbf{F}(\mathbf{X, U}, \tau) = \mathbf{0}$&#10;&#10;&#10;\end{document}"/>
  <p:tag name="IGUANATEXSIZE" val="20"/>
  <p:tag name="IGUANATEXCURSOR" val="14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983.1271"/>
  <p:tag name="OUTPUTTYPE" val="PNG"/>
  <p:tag name="IGUANATEXVERSION" val="162"/>
  <p:tag name="LATEXADDIN" val="\documentclass{article}&#10;\usepackage{amsmath}&#10;\pagestyle{empty}&#10;\begin{document}&#10;&#10;$&#10;\mathbf{f(}\mathbf{x}(t), \mathbf{u}(t), t) = \dot{\mathbf{x}}&#10;$&#10;&#10;&#10;\end{document}"/>
  <p:tag name="IGUANATEXSIZE" val="20"/>
  <p:tag name="IGUANATEXCURSOR" val="147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64.9794"/>
  <p:tag name="ORIGINALWIDTH" val=" 2578.927"/>
  <p:tag name="OUTPUTTYPE" val="PNG"/>
  <p:tag name="IGUANATEXVERSION" val="162"/>
  <p:tag name="LATEXADDIN" val="\documentclass{article}&#10;\usepackage{amsmath}&#10;\pagestyle{empty}&#10;\begin{document}&#10;&#10;$\boldsymbol{\Delta}_k = \sum_{i=1}^{N+1}\mathbf{X}_i\dot{l}_i(\tau_k) - \frac{t_f - t_0}{2}\mathbf{F}(\mathbf{X}_k, \mathbf{U}_k, \tau_k) = \mathbf{0}$&#10;&#10;&#10;\end{document}"/>
  <p:tag name="IGUANATEXSIZE" val="21"/>
  <p:tag name="IGUANATEXCURSOR" val="233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526.4341"/>
  <p:tag name="ORIGINALWIDTH" val=" 4855.643"/>
  <p:tag name="OUTPUTTYPE" val="PNG"/>
  <p:tag name="IGUANATEXVERSION" val="162"/>
  <p:tag name="LATEXADDIN" val="\documentclass{article}&#10;\usepackage{amsmath}&#10;\pagestyle{empty}&#10;\begin{document}&#10;&#10;$\begin{bmatrix}&#10;        \boldsymbol{\Delta}_{1}\\\vdots\\\boldsymbol{\Delta}_{N}&#10;    \end{bmatrix} =&#10;    \begin{bmatrix}&#10;        D_{11}&amp;\cdots&amp;D_{1(N+1)}\\\vdots&amp; &amp; \vdots\\D_{N1}&amp;\cdots&amp;D_{N(N+1)}&#10;    \end{bmatrix}&#10;    \begin{bmatrix}&#10;       X_{11}&amp;\cdots&amp;X_{1n_x}\\ \vdots&amp; &amp; \vdots\\X_{(N+1)1}&amp;\cdots&amp;X_{(N+1)n_x}&#10;    \end{bmatrix} - &#10;    \frac{t_f-t_0}{2}&#10;    \begin{bmatrix}&#10;       F_{11}&amp;\cdots&amp;F_{1n_x}\\ \vdots&amp; &amp; \vdots\\F_{N1}&amp;\cdots&amp;F_{Nn_x}&#10;    \end{bmatrix}$&#10;&#10;&#10;\end{document}"/>
  <p:tag name="IGUANATEXSIZE" val="20"/>
  <p:tag name="IGUANATEXCURSOR" val="55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83.23961"/>
  <p:tag name="ORIGINALWIDTH" val=" 190.4762"/>
  <p:tag name="OUTPUTTYPE" val="PNG"/>
  <p:tag name="IGUANATEXVERSION" val="162"/>
  <p:tag name="LATEXADDIN" val="\documentclass{article}&#10;\usepackage{amsmath}&#10;\pagestyle{empty}&#10;\begin{document}&#10;&#10;$ = \mathbf{0}$&#10;&#10;&#10;\end{document}"/>
  <p:tag name="IGUANATEXSIZE" val="24"/>
  <p:tag name="IGUANATEXCURSOR" val="9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7.7315"/>
  <p:tag name="ORIGINALWIDTH" val=" 600.6749"/>
  <p:tag name="OUTPUTTYPE" val="PNG"/>
  <p:tag name="IGUANATEXVERSION" val="162"/>
  <p:tag name="LATEXADDIN" val="\documentclass{article}&#10;\usepackage{amsmath}&#10;\pagestyle{empty}&#10;\begin{document}&#10;&#10;$ D_{ki} = \dot{l}(\tau_k) $&#10;&#10;&#10;\end{document}"/>
  <p:tag name="IGUANATEXSIZE" val="20"/>
  <p:tag name="IGUANATEXCURSOR" val="109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53.581"/>
  <p:tag name="ORIGINALWIDTH" val=" 3884.514"/>
  <p:tag name="OUTPUTTYPE" val="PNG"/>
  <p:tag name="IGUANATEXVERSION" val="162"/>
  <p:tag name="LATEXADDIN" val="\documentclass{article}&#10;\usepackage{amsmath}&#10;\pagestyle{empty}&#10;\begin{document}&#10;&#10;$\begin{bmatrix}&#10;        \boldsymbol{\Delta}^{(1)}\\\vdots\\\boldsymbol{\Delta}^{(N)}&#10;    \end{bmatrix} =&#10;    \begin{bmatrix}&#10;        \mathbf{D}^{(1)}&amp;0&amp;\cdots&amp;0\\0&amp;\mathbf{D}^{(2)}&amp;\cdots&amp;0\\\vdots&amp;\vdots&amp; \ddots&amp;\vdots\\0&amp;0&amp;0&amp;\mathbf{D}^{(N)}&#10;    \end{bmatrix}&#10;    \begin{bmatrix}&#10;    \mathbf{X}_1^{(1)}\\\vdots\\\mathbf{X}_{N_1}^{(1)}\\\mathbf{X}_1^{(2)}\\\vdots\\\mathbf{X}_{N_k}^{(N)}\\\mathbf{X}_{N_k+1}^{(N)}&#10;    \end{bmatrix} - &#10;   \frac{\tau_k-\tau_{k-1}}{2}\frac{t_f-t_0}{2}&#10;    \begin{bmatrix}&#10;    \mathbf{F}_1^{(1)}\\\vdots\\\mathbf{F}_{N_1}^{(1)}\\\vdots\\\mathbf{F}_{N_k}^{(N)}&#10;    \end{bmatrix}$&#10;&#10;&#10;\end{document}"/>
  <p:tag name="IGUANATEXSIZE" val="24"/>
  <p:tag name="IGUANATEXCURSOR" val="69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83.23961"/>
  <p:tag name="ORIGINALWIDTH" val=" 190.4762"/>
  <p:tag name="OUTPUTTYPE" val="PNG"/>
  <p:tag name="IGUANATEXVERSION" val="162"/>
  <p:tag name="LATEXADDIN" val="\documentclass{article}&#10;\usepackage{amsmath}&#10;\pagestyle{empty}&#10;\begin{document}&#10;&#10;$  = \mathbf{0} $&#10;&#10;&#10;\end{document}"/>
  <p:tag name="IGUANATEXSIZE" val="20"/>
  <p:tag name="IGUANATEXCURSOR" val="98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99.2126"/>
  <p:tag name="ORIGINALWIDTH" val=" 890.8887"/>
  <p:tag name="OUTPUTTYPE" val="PNG"/>
  <p:tag name="IGUANATEXVERSION" val="162"/>
  <p:tag name="LATEXADDIN" val="\documentclass{article}&#10;\usepackage{amsmath}&#10;\pagestyle{empty}&#10;\begin{document}&#10;&#10;$\dot{\mathbf{x}} = \begin{bmatrix}&#10;            \dot{x}_1 \\&#10;            \dot{x}_2&#10;        \end{bmatrix} =&#10;        \begin{bmatrix}&#10;            x_2 \\&#10;            u&#10;        \end{bmatrix}$&#10;&#10;&#10;\end{document}"/>
  <p:tag name="IGUANATEXSIZE" val="20"/>
  <p:tag name="IGUANATEXCURSOR" val="267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77.7278"/>
  <p:tag name="ORIGINALWIDTH" val=" 4003"/>
  <p:tag name="OUTPUTTYPE" val="PNG"/>
  <p:tag name="IGUANATEXVERSION" val="162"/>
  <p:tag name="LATEXADDIN" val="\documentclass{article}&#10;\usepackage{amsmath}&#10;\pagestyle{empty}&#10;\begin{document}&#10;&#10;$\mathbf{b} =&#10;        \begin{bmatrix}&#10;            x_1(t_0) &amp; x_2(t_0) &amp; t_0 &amp; x_1(t_f) &amp; x_2(t_f) &amp; t_f&#10;        \end{bmatrix}^T=&#10;        \begin{bmatrix}&#10;            0 &amp; 1 &amp; 0 &amp; 0 &amp; -1 &amp; 1&#10;        \end{bmatrix}^T$&#10;&#10;&#10;\end{document}"/>
  <p:tag name="IGUANATEXSIZE" val="20"/>
  <p:tag name="IGUANATEXCURSOR" val="29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881.1398"/>
  <p:tag name="OUTPUTTYPE" val="PNG"/>
  <p:tag name="IGUANATEXVERSION" val="162"/>
  <p:tag name="LATEXADDIN" val="\documentclass{article}&#10;\usepackage{amsmath}&#10;\pagestyle{empty}&#10;\begin{document}&#10;&#10;$x_1 \leq c_{\max} = 1/9$&#10;&#10;&#10;\end{document}"/>
  <p:tag name="IGUANATEXSIZE" val="20"/>
  <p:tag name="IGUANATEXCURSOR" val="10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896.1379"/>
  <p:tag name="ORIGINALWIDTH" val=" 2495.688"/>
  <p:tag name="OUTPUTTYPE" val="PNG"/>
  <p:tag name="IGUANATEXVERSION" val="162"/>
  <p:tag name="LATEXADDIN" val="\documentclass{article}&#10;\usepackage{amsmath}&#10;\pagestyle{empty}&#10;\begin{document}&#10;&#10;$\dot{\mathbf{x}} = \begin{bmatrix}&#10;            \dot{x}_1 \\&#10;            \dot{x}_2\\&#10;            \dot{x}_3\\&#10;            \dot{x}_4\\&#10;            \dot{x}_5\\&#10;            \dot{x}_6&#10;        \end{bmatrix} =&#10;        \begin{bmatrix}&#10;            x_2 \\&#10;            u_1/5\\&#10;            x_4\\&#10;            3u_2/[(5-x_3)^3+x_1^3]\\&#10;            x_6\\&#10;            3u_3/\{[(5-x_3)^3+x_1^3]\sin^2(x_5)\}&#10;        \end{bmatrix}$&#10;&#10;&#10;\end{document}"/>
  <p:tag name="IGUANATEXSIZE" val="24"/>
  <p:tag name="IGUANATEXCURSOR" val="49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1582.302"/>
  <p:tag name="OUTPUTTYPE" val="PNG"/>
  <p:tag name="IGUANATEXVERSION" val="162"/>
  <p:tag name="LATEXADDIN" val="\documentclass{article}&#10;\usepackage{amsmath}&#10;\pagestyle{empty}&#10;\begin{document}&#10;&#10;$\mathbf{b}(\mathbf{x}_i, \mathbf{u}_i, t_i) = \mathbf{0}, \ i \in 0, 1, 2, ... $&#10;&#10;&#10;\end{document}"/>
  <p:tag name="IGUANATEXSIZE" val="20"/>
  <p:tag name="IGUANATEXCURSOR" val="157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93.4384"/>
  <p:tag name="ORIGINALWIDTH" val=" 5250.094"/>
  <p:tag name="OUTPUTTYPE" val="PNG"/>
  <p:tag name="IGUANATEXVERSION" val="162"/>
  <p:tag name="LATEXADDIN" val="\documentclass{article}&#10;\usepackage{amsmath}&#10;\pagestyle{empty}&#10;\begin{document}&#10;&#10;$\mathbf{b}(t_0) =&#10;        \begin{bmatrix}&#10;            x_1(t_0) &amp; x_2(t_0) &amp; x_3(t_0) &amp; x_4(t_0) &amp; x_5(t_0) &amp; x_6(t_0) &amp; t_0&#10;        \end{bmatrix}^T  =&#10;        \begin{bmatrix}&#10;            4.5 &amp; 0 &amp; 0 &amp; 0 &amp; \frac{\pi}{4} &amp; 0 &amp; 0&#10;        \end{bmatrix}^T \\[10pt]&#10;        \mathbf{b}(t_f) =&#10;        \begin{bmatrix}&#10;            x_1(t_f) &amp; x_2(t_f) &amp; x_3(t_f) &amp; x_4(t_f) &amp; x_5(t_f) &amp; x_6(t_f)&#10;        \end{bmatrix}^T  =&#10;        \begin{bmatrix}&#10;            4.5 &amp; 0 &amp; \frac{2\pi}{3} &amp; 0 &amp; \frac{\pi}{4} &amp; 0&#10;        \end{bmatrix}^T \\[10pt]$&#10;&#10;&#10;\end{document}"/>
  <p:tag name="IGUANATEXSIZE" val="20"/>
  <p:tag name="IGUANATEXCURSOR" val="33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48.4439"/>
  <p:tag name="ORIGINALWIDTH" val=" 1918.26"/>
  <p:tag name="OUTPUTTYPE" val="PNG"/>
  <p:tag name="IGUANATEXVERSION" val="162"/>
  <p:tag name="LATEXADDIN" val="\documentclass{article}&#10;\usepackage{amsmath}&#10;\pagestyle{empty}&#10;\begin{document}&#10;&#10;$\begin{bmatrix}&#10;            -1 \\&#10;            -1\\&#10;            -1&#10;        \end{bmatrix} = &#10;        \mathbf{c}_{\min} \leq &#10;        \begin{bmatrix}&#10;            u_1\\&#10;            u_2\\&#10;            u_3&#10;        \end{bmatrix} \leq &#10;        \mathbf{c}_{\max} =&#10;        \begin{bmatrix}&#10;            1 \\&#10;            1\\&#10;            1&#10;        \end{bmatrix}$&#10;&#10;&#10;\end{document}"/>
  <p:tag name="IGUANATEXSIZE" val="20"/>
  <p:tag name="IGUANATEXCURSOR" val="43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1788.526"/>
  <p:tag name="OUTPUTTYPE" val="PNG"/>
  <p:tag name="IGUANATEXVERSION" val="162"/>
  <p:tag name="LATEXADDIN" val="\documentclass{article}&#10;\usepackage{amsmath}&#10;\pagestyle{empty}&#10;\begin{document}&#10;&#10;$&#10;\mathbf{c}_{\min}(\mathbf{x}, \mathbf{u}) \leq \mathbf{c}(\mathbf{x}, \mathbf{u}) \leq \mathbf{c}_{\max}(\mathbf{x}, \mathbf{u})&#10;$&#10;&#10;&#10;\end{document}"/>
  <p:tag name="IGUANATEXSIZE" val="20"/>
  <p:tag name="IGUANATEXCURSOR" val="213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60.4799"/>
  <p:tag name="ORIGINALWIDTH" val=" 1919.01"/>
  <p:tag name="OUTPUTTYPE" val="PNG"/>
  <p:tag name="IGUANATEXVERSION" val="162"/>
  <p:tag name="LATEXADDIN" val="\documentclass{article}&#10;\usepackage{amsmath}&#10;\pagestyle{empty}&#10;\begin{document}&#10;&#10;$\mathbf{u}(t) = \sum_{i=1}^N\mathbf{C}_i\psi_i(t), \ N\in 1, 2, 3, ...$&#10;&#10;&#10;\end{document}"/>
  <p:tag name="IGUANATEXSIZE" val="20"/>
  <p:tag name="IGUANATEXCURSOR" val="153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9.2313"/>
  <p:tag name="ORIGINALWIDTH" val=" 3312.336"/>
  <p:tag name="OUTPUTTYPE" val="PNG"/>
  <p:tag name="IGUANATEXVERSION" val="162"/>
  <p:tag name="LATEXADDIN" val="\documentclass{article}&#10;\usepackage{amsmath}&#10;\pagestyle{empty}&#10;\begin{document}&#10;&#10;$\mathbf{Z} =&#10;    \begin{bmatrix} \mathbf{C}_0&amp;\cdots&amp;\mathbf{C}_N&amp;\mathbf{X}_0&amp;\cdots&amp;\mathbf{X}_f&amp;\mathbf{U}_0&amp;\cdots&amp;\mathbf{U}_f&amp;t_0 \quad t_f&#10;    \end{bmatrix}$&#10;&#10;&#10;\end{document}"/>
  <p:tag name="IGUANATEXSIZE" val="24"/>
  <p:tag name="IGUANATEXCURSOR" val="24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98.6877"/>
  <p:tag name="ORIGINALWIDTH" val=" 3169.854"/>
  <p:tag name="OUTPUTTYPE" val="PNG"/>
  <p:tag name="IGUANATEXVERSION" val="162"/>
  <p:tag name="LATEXADDIN" val="\documentclass{article}&#10;\usepackage{amsmath}&#10;\pagestyle{empty}&#10;\begin{document}&#10;&#10;$\mathbf{Z}_* = \arg\min_{\mathbf{Z}} J \quad \text{s.t.} \quad&#10;    \begin{aligned}&#10;        &amp;\mathbf{f}(\mathbf{x}, \mathbf{u}) - \dot{\mathbf{x}} = \mathbf{0}\ , \\&#10;        &amp;\mathbf{b}(\mathbf{x}_i, \mathbf{u}_i, t_i) = \mathbf{0}, \ i \in 0, 1, 2, ...\ , \\&#10;        &amp;\mathbf{c}_{\min}(\mathbf{x}, \mathbf{u}) \leq \mathbf{c}(\mathbf{x}, \mathbf{u}) \leq \mathbf{c}_{\max}(\mathbf{x}, \mathbf{u})\ .&#10;    \end{aligned}$&#10;&#10;&#10;\end{document}"/>
  <p:tag name="IGUANATEXSIZE" val="20"/>
  <p:tag name="IGUANATEXCURSOR" val="28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1539.557"/>
  <p:tag name="OUTPUTTYPE" val="PNG"/>
  <p:tag name="IGUANATEXVERSION" val="162"/>
  <p:tag name="LATEXADDIN" val="\documentclass{article}&#10;\usepackage{amsmath}&#10;\pagestyle{empty}&#10;\begin{document}&#10;&#10;$\mathbf{U}(\tau_k) \equiv \mathbf{u}(\tau_k), \ k\in 1, 2, 3, ...$&#10;&#10;&#10;\end{document}"/>
  <p:tag name="IGUANATEXSIZE" val="24"/>
  <p:tag name="IGUANATEXCURSOR" val="147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45.9692"/>
  <p:tag name="ORIGINALWIDTH" val=" 992.126"/>
  <p:tag name="OUTPUTTYPE" val="PNG"/>
  <p:tag name="IGUANATEXVERSION" val="162"/>
  <p:tag name="LATEXADDIN" val="\documentclass{article}&#10;\usepackage{amsmath}&#10;\pagestyle{empty}&#10;\begin{document}&#10;&#10;$ l_i(\tau) = \prod_{\substack{j=1 \\ j \neq i}}^{N} \frac{\tau - \tau_j}{\tau_i - \tau_j}$&#10;&#10;&#10;\end{document}"/>
  <p:tag name="IGUANATEXSIZE" val="24"/>
  <p:tag name="IGUANATEXCURSOR" val="17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hout blue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EB2D5380FE2F4D930C6B565C2D1F91" ma:contentTypeVersion="11" ma:contentTypeDescription="Create a new document." ma:contentTypeScope="" ma:versionID="7bb4524a6491913e10d18d3264613d60">
  <xsd:schema xmlns:xsd="http://www.w3.org/2001/XMLSchema" xmlns:xs="http://www.w3.org/2001/XMLSchema" xmlns:p="http://schemas.microsoft.com/office/2006/metadata/properties" xmlns:ns2="f68cf9e0-88e1-4f3b-adb3-cd048a316fce" xmlns:ns3="45189c86-d200-4f8e-8ba3-644445031606" targetNamespace="http://schemas.microsoft.com/office/2006/metadata/properties" ma:root="true" ma:fieldsID="fe491e7097e791f756d1677c32534ef1" ns2:_="" ns3:_="">
    <xsd:import namespace="f68cf9e0-88e1-4f3b-adb3-cd048a316fce"/>
    <xsd:import namespace="45189c86-d200-4f8e-8ba3-6444450316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cf9e0-88e1-4f3b-adb3-cd048a316fc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189c86-d200-4f8e-8ba3-6444450316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1E29E-EE55-4BBB-A007-996871FAB7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8cf9e0-88e1-4f3b-adb3-cd048a316fce"/>
    <ds:schemaRef ds:uri="45189c86-d200-4f8e-8ba3-6444450316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14BE1A-A2C4-4862-8AD0-8BDC37D6A979}">
  <ds:schemaRefs>
    <ds:schemaRef ds:uri="8840c030-5dde-41b3-9ddd-06e8e0ef51bc"/>
    <ds:schemaRef ds:uri="db962d0c-5ba1-488e-9617-42eb96731c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3F3348E-F4F4-4BE8-8083-AA7D450E2F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873</Words>
  <Application>Microsoft Office PowerPoint</Application>
  <PresentationFormat>On-screen Show (16:9)</PresentationFormat>
  <Paragraphs>139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Cambria Math</vt:lpstr>
      <vt:lpstr>Helvetica</vt:lpstr>
      <vt:lpstr>Times</vt:lpstr>
      <vt:lpstr>Wingdings</vt:lpstr>
      <vt:lpstr>Blank Presentation</vt:lpstr>
      <vt:lpstr>Without blue banner</vt:lpstr>
      <vt:lpstr>PowerPoint Presentation</vt:lpstr>
      <vt:lpstr>Motivation</vt:lpstr>
      <vt:lpstr>The Optimal Control Problem</vt:lpstr>
      <vt:lpstr>Direct v. Indirect Methods</vt:lpstr>
      <vt:lpstr>Direct Reformulation of the OCP</vt:lpstr>
      <vt:lpstr>Lagrange Polynomials</vt:lpstr>
      <vt:lpstr>Lagrange Polynomials</vt:lpstr>
      <vt:lpstr>Lengendre-Gauss-Radau Quadrature</vt:lpstr>
      <vt:lpstr>Legendre-Gauss-Radau Quadrature</vt:lpstr>
      <vt:lpstr>Collocation</vt:lpstr>
      <vt:lpstr>Collocation</vt:lpstr>
      <vt:lpstr>hp-Discretization</vt:lpstr>
      <vt:lpstr>hp-Discretization</vt:lpstr>
      <vt:lpstr>hp-Discretization</vt:lpstr>
      <vt:lpstr>MATLAB Implementation</vt:lpstr>
      <vt:lpstr>MATLAB Implementation</vt:lpstr>
      <vt:lpstr>Example: The Bryson-Denham Problem</vt:lpstr>
      <vt:lpstr>Example: The Bryson-Denham Problem</vt:lpstr>
      <vt:lpstr>Example: The Bryson-Denham Problem</vt:lpstr>
      <vt:lpstr>Example: The Robotic Arm Problem</vt:lpstr>
      <vt:lpstr>Example: The Robotic Arm Problem</vt:lpstr>
      <vt:lpstr>Example: The Robotic Arm Problem</vt:lpstr>
      <vt:lpstr>References</vt:lpstr>
      <vt:lpstr>PowerPoint Presentation</vt:lpstr>
    </vt:vector>
  </TitlesOfParts>
  <Company>Bill Seymore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Seymore</dc:creator>
  <cp:lastModifiedBy>Hirsch, Nicholas</cp:lastModifiedBy>
  <cp:revision>7</cp:revision>
  <cp:lastPrinted>2018-09-25T14:02:34Z</cp:lastPrinted>
  <dcterms:modified xsi:type="dcterms:W3CDTF">2025-04-03T02:03:27Z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0x01010068EB2D5380FE2F4D930C6B565C2D1F91</vt:lpwstr>
  </property>
</Properties>
</file>