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589" r:id="rId4"/>
  </p:sldMasterIdLst>
  <p:notesMasterIdLst>
    <p:notesMasterId r:id="rId28"/>
  </p:notesMasterIdLst>
  <p:sldIdLst>
    <p:sldId id="404" r:id="rId5"/>
    <p:sldId id="406" r:id="rId6"/>
    <p:sldId id="408" r:id="rId7"/>
    <p:sldId id="407" r:id="rId8"/>
    <p:sldId id="409" r:id="rId9"/>
    <p:sldId id="415" r:id="rId10"/>
    <p:sldId id="410" r:id="rId11"/>
    <p:sldId id="416" r:id="rId12"/>
    <p:sldId id="417" r:id="rId13"/>
    <p:sldId id="418" r:id="rId14"/>
    <p:sldId id="419" r:id="rId15"/>
    <p:sldId id="420" r:id="rId16"/>
    <p:sldId id="421" r:id="rId17"/>
    <p:sldId id="422" r:id="rId18"/>
    <p:sldId id="423" r:id="rId19"/>
    <p:sldId id="424" r:id="rId20"/>
    <p:sldId id="425" r:id="rId21"/>
    <p:sldId id="426" r:id="rId22"/>
    <p:sldId id="427" r:id="rId23"/>
    <p:sldId id="428" r:id="rId24"/>
    <p:sldId id="429" r:id="rId25"/>
    <p:sldId id="430" r:id="rId26"/>
    <p:sldId id="41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2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C5A279-FA49-4A5C-95E1-BEE769280EF3}" v="1" dt="2025-03-31T22:32:52.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4" autoAdjust="0"/>
    <p:restoredTop sz="94886" autoAdjust="0"/>
  </p:normalViewPr>
  <p:slideViewPr>
    <p:cSldViewPr snapToGrid="0">
      <p:cViewPr>
        <p:scale>
          <a:sx n="100" d="100"/>
          <a:sy n="100" d="100"/>
        </p:scale>
        <p:origin x="1770" y="1218"/>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Pavetto_Stewart" userId="950ed675a8a37701" providerId="LiveId" clId="{51C5A279-FA49-4A5C-95E1-BEE769280EF3}"/>
    <pc:docChg chg="custSel modSld">
      <pc:chgData name="Evan Pavetto_Stewart" userId="950ed675a8a37701" providerId="LiveId" clId="{51C5A279-FA49-4A5C-95E1-BEE769280EF3}" dt="2025-03-31T22:34:20.430" v="76" actId="1076"/>
      <pc:docMkLst>
        <pc:docMk/>
      </pc:docMkLst>
      <pc:sldChg chg="modSp mod">
        <pc:chgData name="Evan Pavetto_Stewart" userId="950ed675a8a37701" providerId="LiveId" clId="{51C5A279-FA49-4A5C-95E1-BEE769280EF3}" dt="2025-03-31T21:57:44.744" v="15" actId="732"/>
        <pc:sldMkLst>
          <pc:docMk/>
          <pc:sldMk cId="1660460920" sldId="410"/>
        </pc:sldMkLst>
        <pc:picChg chg="mod modCrop">
          <ac:chgData name="Evan Pavetto_Stewart" userId="950ed675a8a37701" providerId="LiveId" clId="{51C5A279-FA49-4A5C-95E1-BEE769280EF3}" dt="2025-03-31T21:57:44.744" v="15" actId="732"/>
          <ac:picMkLst>
            <pc:docMk/>
            <pc:sldMk cId="1660460920" sldId="410"/>
            <ac:picMk id="6" creationId="{64DBC81E-1CBB-036D-5AB3-A0CE2F15AF9D}"/>
          </ac:picMkLst>
        </pc:picChg>
      </pc:sldChg>
      <pc:sldChg chg="addSp modSp mod">
        <pc:chgData name="Evan Pavetto_Stewart" userId="950ed675a8a37701" providerId="LiveId" clId="{51C5A279-FA49-4A5C-95E1-BEE769280EF3}" dt="2025-03-31T22:34:20.430" v="76" actId="1076"/>
        <pc:sldMkLst>
          <pc:docMk/>
          <pc:sldMk cId="2076099159" sldId="416"/>
        </pc:sldMkLst>
        <pc:spChg chg="add mod">
          <ac:chgData name="Evan Pavetto_Stewart" userId="950ed675a8a37701" providerId="LiveId" clId="{51C5A279-FA49-4A5C-95E1-BEE769280EF3}" dt="2025-03-31T22:33:38.056" v="67" actId="14100"/>
          <ac:spMkLst>
            <pc:docMk/>
            <pc:sldMk cId="2076099159" sldId="416"/>
            <ac:spMk id="4" creationId="{F4AF53BF-8203-20F8-3A7A-8A3BD5BF96A8}"/>
          </ac:spMkLst>
        </pc:spChg>
        <pc:spChg chg="mod">
          <ac:chgData name="Evan Pavetto_Stewart" userId="950ed675a8a37701" providerId="LiveId" clId="{51C5A279-FA49-4A5C-95E1-BEE769280EF3}" dt="2025-03-31T22:34:10.259" v="75" actId="14100"/>
          <ac:spMkLst>
            <pc:docMk/>
            <pc:sldMk cId="2076099159" sldId="416"/>
            <ac:spMk id="36" creationId="{6CCBB0E3-441C-A023-76DF-DD6CFFA0212A}"/>
          </ac:spMkLst>
        </pc:spChg>
        <pc:cxnChg chg="add mod">
          <ac:chgData name="Evan Pavetto_Stewart" userId="950ed675a8a37701" providerId="LiveId" clId="{51C5A279-FA49-4A5C-95E1-BEE769280EF3}" dt="2025-03-31T22:34:20.430" v="76" actId="1076"/>
          <ac:cxnSpMkLst>
            <pc:docMk/>
            <pc:sldMk cId="2076099159" sldId="416"/>
            <ac:cxnSpMk id="3" creationId="{7D33D59B-CEDC-C23A-23C2-71B2E6C8F3A0}"/>
          </ac:cxnSpMkLst>
        </pc:cxnChg>
      </pc:sldChg>
      <pc:sldChg chg="modSp mod">
        <pc:chgData name="Evan Pavetto_Stewart" userId="950ed675a8a37701" providerId="LiveId" clId="{51C5A279-FA49-4A5C-95E1-BEE769280EF3}" dt="2025-03-31T21:59:24.378" v="16" actId="732"/>
        <pc:sldMkLst>
          <pc:docMk/>
          <pc:sldMk cId="1880041136" sldId="417"/>
        </pc:sldMkLst>
        <pc:picChg chg="mod modCrop">
          <ac:chgData name="Evan Pavetto_Stewart" userId="950ed675a8a37701" providerId="LiveId" clId="{51C5A279-FA49-4A5C-95E1-BEE769280EF3}" dt="2025-03-31T21:59:24.378" v="16" actId="732"/>
          <ac:picMkLst>
            <pc:docMk/>
            <pc:sldMk cId="1880041136" sldId="417"/>
            <ac:picMk id="6" creationId="{8BEEC718-C788-51F4-5739-86824133F62F}"/>
          </ac:picMkLst>
        </pc:picChg>
      </pc:sldChg>
      <pc:sldChg chg="modSp mod">
        <pc:chgData name="Evan Pavetto_Stewart" userId="950ed675a8a37701" providerId="LiveId" clId="{51C5A279-FA49-4A5C-95E1-BEE769280EF3}" dt="2025-03-31T22:27:58.358" v="43" actId="20577"/>
        <pc:sldMkLst>
          <pc:docMk/>
          <pc:sldMk cId="2192404887" sldId="419"/>
        </pc:sldMkLst>
        <pc:spChg chg="mod">
          <ac:chgData name="Evan Pavetto_Stewart" userId="950ed675a8a37701" providerId="LiveId" clId="{51C5A279-FA49-4A5C-95E1-BEE769280EF3}" dt="2025-03-31T22:27:58.358" v="43" actId="20577"/>
          <ac:spMkLst>
            <pc:docMk/>
            <pc:sldMk cId="2192404887" sldId="419"/>
            <ac:spMk id="25" creationId="{663DAF76-601E-778F-DC39-9B3E2D94EE79}"/>
          </ac:spMkLst>
        </pc:spChg>
      </pc:sldChg>
      <pc:sldChg chg="addSp modSp mod">
        <pc:chgData name="Evan Pavetto_Stewart" userId="950ed675a8a37701" providerId="LiveId" clId="{51C5A279-FA49-4A5C-95E1-BEE769280EF3}" dt="2025-03-31T22:30:50.666" v="48" actId="14100"/>
        <pc:sldMkLst>
          <pc:docMk/>
          <pc:sldMk cId="146235081" sldId="420"/>
        </pc:sldMkLst>
        <pc:spChg chg="add mod">
          <ac:chgData name="Evan Pavetto_Stewart" userId="950ed675a8a37701" providerId="LiveId" clId="{51C5A279-FA49-4A5C-95E1-BEE769280EF3}" dt="2025-03-31T22:30:50.666" v="48" actId="14100"/>
          <ac:spMkLst>
            <pc:docMk/>
            <pc:sldMk cId="146235081" sldId="420"/>
            <ac:spMk id="3" creationId="{DB640C21-F289-46A3-0E4A-DEFB29C98640}"/>
          </ac:spMkLst>
        </pc:spChg>
        <pc:spChg chg="mod">
          <ac:chgData name="Evan Pavetto_Stewart" userId="950ed675a8a37701" providerId="LiveId" clId="{51C5A279-FA49-4A5C-95E1-BEE769280EF3}" dt="2025-03-31T18:23:37.817" v="12" actId="207"/>
          <ac:spMkLst>
            <pc:docMk/>
            <pc:sldMk cId="146235081" sldId="420"/>
            <ac:spMk id="25" creationId="{5470364E-A060-650A-7E87-04FE04D0215F}"/>
          </ac:spMkLst>
        </pc:spChg>
        <pc:picChg chg="mod modCrop">
          <ac:chgData name="Evan Pavetto_Stewart" userId="950ed675a8a37701" providerId="LiveId" clId="{51C5A279-FA49-4A5C-95E1-BEE769280EF3}" dt="2025-03-31T22:02:18.296" v="18" actId="732"/>
          <ac:picMkLst>
            <pc:docMk/>
            <pc:sldMk cId="146235081" sldId="420"/>
            <ac:picMk id="4" creationId="{03AF0B36-C1A1-47CB-CEEA-E70FA27F9834}"/>
          </ac:picMkLst>
        </pc:picChg>
        <pc:picChg chg="mod modCrop">
          <ac:chgData name="Evan Pavetto_Stewart" userId="950ed675a8a37701" providerId="LiveId" clId="{51C5A279-FA49-4A5C-95E1-BEE769280EF3}" dt="2025-03-31T22:01:47.411" v="17" actId="732"/>
          <ac:picMkLst>
            <pc:docMk/>
            <pc:sldMk cId="146235081" sldId="420"/>
            <ac:picMk id="5" creationId="{F86BE8C1-0EF7-5922-E4B8-6DD6EE9F0A52}"/>
          </ac:picMkLst>
        </pc:picChg>
      </pc:sldChg>
      <pc:sldChg chg="modSp mod">
        <pc:chgData name="Evan Pavetto_Stewart" userId="950ed675a8a37701" providerId="LiveId" clId="{51C5A279-FA49-4A5C-95E1-BEE769280EF3}" dt="2025-03-31T18:24:56.585" v="14" actId="207"/>
        <pc:sldMkLst>
          <pc:docMk/>
          <pc:sldMk cId="2224683604" sldId="422"/>
        </pc:sldMkLst>
        <pc:spChg chg="mod">
          <ac:chgData name="Evan Pavetto_Stewart" userId="950ed675a8a37701" providerId="LiveId" clId="{51C5A279-FA49-4A5C-95E1-BEE769280EF3}" dt="2025-03-31T18:24:56.585" v="14" actId="207"/>
          <ac:spMkLst>
            <pc:docMk/>
            <pc:sldMk cId="2224683604" sldId="422"/>
            <ac:spMk id="25" creationId="{082B0C88-8723-5AA3-485F-0B373AB8FEE3}"/>
          </ac:spMkLst>
        </pc:spChg>
      </pc:sldChg>
      <pc:sldChg chg="modSp mod">
        <pc:chgData name="Evan Pavetto_Stewart" userId="950ed675a8a37701" providerId="LiveId" clId="{51C5A279-FA49-4A5C-95E1-BEE769280EF3}" dt="2025-03-31T22:24:57.966" v="32" actId="20577"/>
        <pc:sldMkLst>
          <pc:docMk/>
          <pc:sldMk cId="1681438701" sldId="430"/>
        </pc:sldMkLst>
        <pc:spChg chg="mod">
          <ac:chgData name="Evan Pavetto_Stewart" userId="950ed675a8a37701" providerId="LiveId" clId="{51C5A279-FA49-4A5C-95E1-BEE769280EF3}" dt="2025-03-31T22:24:57.966" v="32" actId="20577"/>
          <ac:spMkLst>
            <pc:docMk/>
            <pc:sldMk cId="1681438701" sldId="430"/>
            <ac:spMk id="25" creationId="{A058CD26-50E4-A3BF-BBC6-8DE0CB968AD2}"/>
          </ac:spMkLst>
        </pc:spChg>
      </pc:sldChg>
    </pc:docChg>
  </pc:docChgLst>
  <pc:docChgLst>
    <pc:chgData name="Lovell, Thomas" userId="fcfed4cc-9541-4129-9a29-6a4ec8557101" providerId="ADAL" clId="{3F6E027A-0525-4197-8BE0-A1487F890BD6}"/>
    <pc:docChg chg="undo custSel modSld">
      <pc:chgData name="Lovell, Thomas" userId="fcfed4cc-9541-4129-9a29-6a4ec8557101" providerId="ADAL" clId="{3F6E027A-0525-4197-8BE0-A1487F890BD6}" dt="2025-03-29T05:29:14.287" v="297" actId="1076"/>
      <pc:docMkLst>
        <pc:docMk/>
      </pc:docMkLst>
      <pc:sldChg chg="addSp modSp mod">
        <pc:chgData name="Lovell, Thomas" userId="fcfed4cc-9541-4129-9a29-6a4ec8557101" providerId="ADAL" clId="{3F6E027A-0525-4197-8BE0-A1487F890BD6}" dt="2025-03-29T04:54:53.728" v="135" actId="20577"/>
        <pc:sldMkLst>
          <pc:docMk/>
          <pc:sldMk cId="1660460920" sldId="410"/>
        </pc:sldMkLst>
        <pc:spChg chg="add mod">
          <ac:chgData name="Lovell, Thomas" userId="fcfed4cc-9541-4129-9a29-6a4ec8557101" providerId="ADAL" clId="{3F6E027A-0525-4197-8BE0-A1487F890BD6}" dt="2025-03-29T03:38:45.199" v="91" actId="207"/>
          <ac:spMkLst>
            <pc:docMk/>
            <pc:sldMk cId="1660460920" sldId="410"/>
            <ac:spMk id="3" creationId="{26447AF5-A693-8338-B298-60E1D6E58185}"/>
          </ac:spMkLst>
        </pc:spChg>
        <pc:spChg chg="mod">
          <ac:chgData name="Lovell, Thomas" userId="fcfed4cc-9541-4129-9a29-6a4ec8557101" providerId="ADAL" clId="{3F6E027A-0525-4197-8BE0-A1487F890BD6}" dt="2025-03-28T23:17:58.639" v="6" actId="20577"/>
          <ac:spMkLst>
            <pc:docMk/>
            <pc:sldMk cId="1660460920" sldId="410"/>
            <ac:spMk id="25" creationId="{53928E16-0C65-45AE-1FDC-F2866DA11A02}"/>
          </ac:spMkLst>
        </pc:spChg>
      </pc:sldChg>
      <pc:sldChg chg="addSp modSp mod">
        <pc:chgData name="Lovell, Thomas" userId="fcfed4cc-9541-4129-9a29-6a4ec8557101" providerId="ADAL" clId="{3F6E027A-0525-4197-8BE0-A1487F890BD6}" dt="2025-03-29T04:57:34.592" v="161" actId="20577"/>
        <pc:sldMkLst>
          <pc:docMk/>
          <pc:sldMk cId="2076099159" sldId="416"/>
        </pc:sldMkLst>
        <pc:spChg chg="mod">
          <ac:chgData name="Lovell, Thomas" userId="fcfed4cc-9541-4129-9a29-6a4ec8557101" providerId="ADAL" clId="{3F6E027A-0525-4197-8BE0-A1487F890BD6}" dt="2025-03-29T03:38:53.501" v="92" actId="207"/>
          <ac:spMkLst>
            <pc:docMk/>
            <pc:sldMk cId="2076099159" sldId="416"/>
            <ac:spMk id="25" creationId="{099EFA29-9C3D-2581-90A0-4EE51C1EBB78}"/>
          </ac:spMkLst>
        </pc:spChg>
      </pc:sldChg>
      <pc:sldChg chg="addSp modSp mod">
        <pc:chgData name="Lovell, Thomas" userId="fcfed4cc-9541-4129-9a29-6a4ec8557101" providerId="ADAL" clId="{3F6E027A-0525-4197-8BE0-A1487F890BD6}" dt="2025-03-29T05:14:42.071" v="224" actId="14100"/>
        <pc:sldMkLst>
          <pc:docMk/>
          <pc:sldMk cId="1880041136" sldId="417"/>
        </pc:sldMkLst>
        <pc:spChg chg="add mod">
          <ac:chgData name="Lovell, Thomas" userId="fcfed4cc-9541-4129-9a29-6a4ec8557101" providerId="ADAL" clId="{3F6E027A-0525-4197-8BE0-A1487F890BD6}" dt="2025-03-29T05:14:42.071" v="224" actId="14100"/>
          <ac:spMkLst>
            <pc:docMk/>
            <pc:sldMk cId="1880041136" sldId="417"/>
            <ac:spMk id="3" creationId="{394D96BE-C399-38AA-B2F7-AA607325589B}"/>
          </ac:spMkLst>
        </pc:spChg>
        <pc:spChg chg="mod">
          <ac:chgData name="Lovell, Thomas" userId="fcfed4cc-9541-4129-9a29-6a4ec8557101" providerId="ADAL" clId="{3F6E027A-0525-4197-8BE0-A1487F890BD6}" dt="2025-03-29T03:50:56.151" v="109" actId="20577"/>
          <ac:spMkLst>
            <pc:docMk/>
            <pc:sldMk cId="1880041136" sldId="417"/>
            <ac:spMk id="25" creationId="{9B893685-63D6-08B8-F151-044B059827A5}"/>
          </ac:spMkLst>
        </pc:spChg>
      </pc:sldChg>
      <pc:sldChg chg="modSp mod">
        <pc:chgData name="Lovell, Thomas" userId="fcfed4cc-9541-4129-9a29-6a4ec8557101" providerId="ADAL" clId="{3F6E027A-0525-4197-8BE0-A1487F890BD6}" dt="2025-03-29T05:15:41.085" v="226" actId="732"/>
        <pc:sldMkLst>
          <pc:docMk/>
          <pc:sldMk cId="146235081" sldId="420"/>
        </pc:sldMkLst>
        <pc:picChg chg="mod modCrop">
          <ac:chgData name="Lovell, Thomas" userId="fcfed4cc-9541-4129-9a29-6a4ec8557101" providerId="ADAL" clId="{3F6E027A-0525-4197-8BE0-A1487F890BD6}" dt="2025-03-29T05:15:41.085" v="226" actId="732"/>
          <ac:picMkLst>
            <pc:docMk/>
            <pc:sldMk cId="146235081" sldId="420"/>
            <ac:picMk id="4" creationId="{03AF0B36-C1A1-47CB-CEEA-E70FA27F9834}"/>
          </ac:picMkLst>
        </pc:picChg>
        <pc:picChg chg="mod modCrop">
          <ac:chgData name="Lovell, Thomas" userId="fcfed4cc-9541-4129-9a29-6a4ec8557101" providerId="ADAL" clId="{3F6E027A-0525-4197-8BE0-A1487F890BD6}" dt="2025-03-29T05:15:26.477" v="225" actId="732"/>
          <ac:picMkLst>
            <pc:docMk/>
            <pc:sldMk cId="146235081" sldId="420"/>
            <ac:picMk id="5" creationId="{F86BE8C1-0EF7-5922-E4B8-6DD6EE9F0A52}"/>
          </ac:picMkLst>
        </pc:picChg>
      </pc:sldChg>
      <pc:sldChg chg="addSp modSp mod">
        <pc:chgData name="Lovell, Thomas" userId="fcfed4cc-9541-4129-9a29-6a4ec8557101" providerId="ADAL" clId="{3F6E027A-0525-4197-8BE0-A1487F890BD6}" dt="2025-03-29T05:23:06.437" v="269" actId="14100"/>
        <pc:sldMkLst>
          <pc:docMk/>
          <pc:sldMk cId="3918746818" sldId="421"/>
        </pc:sldMkLst>
        <pc:spChg chg="mod">
          <ac:chgData name="Lovell, Thomas" userId="fcfed4cc-9541-4129-9a29-6a4ec8557101" providerId="ADAL" clId="{3F6E027A-0525-4197-8BE0-A1487F890BD6}" dt="2025-03-29T05:22:40.801" v="266" actId="14100"/>
          <ac:spMkLst>
            <pc:docMk/>
            <pc:sldMk cId="3918746818" sldId="421"/>
            <ac:spMk id="25" creationId="{35835BF5-A063-907D-CB6C-DD5438C1284A}"/>
          </ac:spMkLst>
        </pc:spChg>
        <pc:picChg chg="add mod">
          <ac:chgData name="Lovell, Thomas" userId="fcfed4cc-9541-4129-9a29-6a4ec8557101" providerId="ADAL" clId="{3F6E027A-0525-4197-8BE0-A1487F890BD6}" dt="2025-03-29T05:23:06.437" v="269" actId="14100"/>
          <ac:picMkLst>
            <pc:docMk/>
            <pc:sldMk cId="3918746818" sldId="421"/>
            <ac:picMk id="3" creationId="{91E0FF47-5138-BB0D-CC7A-2AA90F5785E7}"/>
          </ac:picMkLst>
        </pc:picChg>
      </pc:sldChg>
      <pc:sldChg chg="modSp mod">
        <pc:chgData name="Lovell, Thomas" userId="fcfed4cc-9541-4129-9a29-6a4ec8557101" providerId="ADAL" clId="{3F6E027A-0525-4197-8BE0-A1487F890BD6}" dt="2025-03-29T05:16:31.521" v="229" actId="732"/>
        <pc:sldMkLst>
          <pc:docMk/>
          <pc:sldMk cId="2224683604" sldId="422"/>
        </pc:sldMkLst>
        <pc:picChg chg="mod modCrop">
          <ac:chgData name="Lovell, Thomas" userId="fcfed4cc-9541-4129-9a29-6a4ec8557101" providerId="ADAL" clId="{3F6E027A-0525-4197-8BE0-A1487F890BD6}" dt="2025-03-29T05:16:31.521" v="229" actId="732"/>
          <ac:picMkLst>
            <pc:docMk/>
            <pc:sldMk cId="2224683604" sldId="422"/>
            <ac:picMk id="3" creationId="{465D249F-1264-313C-27E1-F0861182A34A}"/>
          </ac:picMkLst>
        </pc:picChg>
        <pc:picChg chg="mod modCrop">
          <ac:chgData name="Lovell, Thomas" userId="fcfed4cc-9541-4129-9a29-6a4ec8557101" providerId="ADAL" clId="{3F6E027A-0525-4197-8BE0-A1487F890BD6}" dt="2025-03-29T05:16:07.537" v="227" actId="732"/>
          <ac:picMkLst>
            <pc:docMk/>
            <pc:sldMk cId="2224683604" sldId="422"/>
            <ac:picMk id="5" creationId="{48C0DBC5-3687-BA2C-C53C-4B968E435BA8}"/>
          </ac:picMkLst>
        </pc:picChg>
      </pc:sldChg>
      <pc:sldChg chg="addSp modSp mod">
        <pc:chgData name="Lovell, Thomas" userId="fcfed4cc-9541-4129-9a29-6a4ec8557101" providerId="ADAL" clId="{3F6E027A-0525-4197-8BE0-A1487F890BD6}" dt="2025-03-29T05:24:40.139" v="274" actId="14100"/>
        <pc:sldMkLst>
          <pc:docMk/>
          <pc:sldMk cId="3698790308" sldId="423"/>
        </pc:sldMkLst>
        <pc:spChg chg="mod">
          <ac:chgData name="Lovell, Thomas" userId="fcfed4cc-9541-4129-9a29-6a4ec8557101" providerId="ADAL" clId="{3F6E027A-0525-4197-8BE0-A1487F890BD6}" dt="2025-03-29T05:24:36.149" v="273" actId="14100"/>
          <ac:spMkLst>
            <pc:docMk/>
            <pc:sldMk cId="3698790308" sldId="423"/>
            <ac:spMk id="25" creationId="{A417C68F-E368-55A2-D398-54FEB25BAA7B}"/>
          </ac:spMkLst>
        </pc:spChg>
        <pc:picChg chg="add mod">
          <ac:chgData name="Lovell, Thomas" userId="fcfed4cc-9541-4129-9a29-6a4ec8557101" providerId="ADAL" clId="{3F6E027A-0525-4197-8BE0-A1487F890BD6}" dt="2025-03-29T05:24:40.139" v="274" actId="14100"/>
          <ac:picMkLst>
            <pc:docMk/>
            <pc:sldMk cId="3698790308" sldId="423"/>
            <ac:picMk id="3" creationId="{1D5F25CD-E0C4-5164-0BA4-63FB9346292E}"/>
          </ac:picMkLst>
        </pc:picChg>
      </pc:sldChg>
      <pc:sldChg chg="modSp mod">
        <pc:chgData name="Lovell, Thomas" userId="fcfed4cc-9541-4129-9a29-6a4ec8557101" providerId="ADAL" clId="{3F6E027A-0525-4197-8BE0-A1487F890BD6}" dt="2025-03-29T05:17:26.020" v="232" actId="732"/>
        <pc:sldMkLst>
          <pc:docMk/>
          <pc:sldMk cId="2514514321" sldId="425"/>
        </pc:sldMkLst>
        <pc:picChg chg="mod modCrop">
          <ac:chgData name="Lovell, Thomas" userId="fcfed4cc-9541-4129-9a29-6a4ec8557101" providerId="ADAL" clId="{3F6E027A-0525-4197-8BE0-A1487F890BD6}" dt="2025-03-29T05:17:26.020" v="232" actId="732"/>
          <ac:picMkLst>
            <pc:docMk/>
            <pc:sldMk cId="2514514321" sldId="425"/>
            <ac:picMk id="3" creationId="{12718FDC-9FF1-8127-17D4-9E08C390871B}"/>
          </ac:picMkLst>
        </pc:picChg>
        <pc:picChg chg="mod modCrop">
          <ac:chgData name="Lovell, Thomas" userId="fcfed4cc-9541-4129-9a29-6a4ec8557101" providerId="ADAL" clId="{3F6E027A-0525-4197-8BE0-A1487F890BD6}" dt="2025-03-29T05:16:52.419" v="230" actId="732"/>
          <ac:picMkLst>
            <pc:docMk/>
            <pc:sldMk cId="2514514321" sldId="425"/>
            <ac:picMk id="6" creationId="{1B30D520-0A25-3E50-236E-6567383A560C}"/>
          </ac:picMkLst>
        </pc:picChg>
      </pc:sldChg>
      <pc:sldChg chg="addSp modSp mod">
        <pc:chgData name="Lovell, Thomas" userId="fcfed4cc-9541-4129-9a29-6a4ec8557101" providerId="ADAL" clId="{3F6E027A-0525-4197-8BE0-A1487F890BD6}" dt="2025-03-29T05:26:38.463" v="285" actId="14100"/>
        <pc:sldMkLst>
          <pc:docMk/>
          <pc:sldMk cId="56102893" sldId="426"/>
        </pc:sldMkLst>
        <pc:spChg chg="add mod">
          <ac:chgData name="Lovell, Thomas" userId="fcfed4cc-9541-4129-9a29-6a4ec8557101" providerId="ADAL" clId="{3F6E027A-0525-4197-8BE0-A1487F890BD6}" dt="2025-03-29T05:26:14.006" v="282" actId="207"/>
          <ac:spMkLst>
            <pc:docMk/>
            <pc:sldMk cId="56102893" sldId="426"/>
            <ac:spMk id="4" creationId="{7495577B-2426-E755-B888-749B6B34C86A}"/>
          </ac:spMkLst>
        </pc:spChg>
        <pc:spChg chg="add mod">
          <ac:chgData name="Lovell, Thomas" userId="fcfed4cc-9541-4129-9a29-6a4ec8557101" providerId="ADAL" clId="{3F6E027A-0525-4197-8BE0-A1487F890BD6}" dt="2025-03-29T05:26:38.463" v="285" actId="14100"/>
          <ac:spMkLst>
            <pc:docMk/>
            <pc:sldMk cId="56102893" sldId="426"/>
            <ac:spMk id="5" creationId="{8BC6388D-B89E-BF66-BBA8-28F2A00E4748}"/>
          </ac:spMkLst>
        </pc:spChg>
        <pc:spChg chg="mod">
          <ac:chgData name="Lovell, Thomas" userId="fcfed4cc-9541-4129-9a29-6a4ec8557101" providerId="ADAL" clId="{3F6E027A-0525-4197-8BE0-A1487F890BD6}" dt="2025-03-29T05:25:16.401" v="275" actId="14100"/>
          <ac:spMkLst>
            <pc:docMk/>
            <pc:sldMk cId="56102893" sldId="426"/>
            <ac:spMk id="25" creationId="{5CE3F8BA-C40D-5351-BE3A-B14A2B7BB51F}"/>
          </ac:spMkLst>
        </pc:spChg>
        <pc:picChg chg="add mod">
          <ac:chgData name="Lovell, Thomas" userId="fcfed4cc-9541-4129-9a29-6a4ec8557101" providerId="ADAL" clId="{3F6E027A-0525-4197-8BE0-A1487F890BD6}" dt="2025-03-29T05:25:36.321" v="280" actId="1076"/>
          <ac:picMkLst>
            <pc:docMk/>
            <pc:sldMk cId="56102893" sldId="426"/>
            <ac:picMk id="3" creationId="{1F21C034-34B1-226A-D3CA-F6646359CE0E}"/>
          </ac:picMkLst>
        </pc:picChg>
      </pc:sldChg>
      <pc:sldChg chg="modSp mod">
        <pc:chgData name="Lovell, Thomas" userId="fcfed4cc-9541-4129-9a29-6a4ec8557101" providerId="ADAL" clId="{3F6E027A-0525-4197-8BE0-A1487F890BD6}" dt="2025-03-29T05:20:19.206" v="263" actId="732"/>
        <pc:sldMkLst>
          <pc:docMk/>
          <pc:sldMk cId="514383749" sldId="427"/>
        </pc:sldMkLst>
        <pc:picChg chg="mod modCrop">
          <ac:chgData name="Lovell, Thomas" userId="fcfed4cc-9541-4129-9a29-6a4ec8557101" providerId="ADAL" clId="{3F6E027A-0525-4197-8BE0-A1487F890BD6}" dt="2025-03-29T05:20:04.341" v="262" actId="732"/>
          <ac:picMkLst>
            <pc:docMk/>
            <pc:sldMk cId="514383749" sldId="427"/>
            <ac:picMk id="4" creationId="{09ADE0A8-A74C-8E11-E85C-240D6B0CA5F5}"/>
          </ac:picMkLst>
        </pc:picChg>
        <pc:picChg chg="mod modCrop">
          <ac:chgData name="Lovell, Thomas" userId="fcfed4cc-9541-4129-9a29-6a4ec8557101" providerId="ADAL" clId="{3F6E027A-0525-4197-8BE0-A1487F890BD6}" dt="2025-03-29T05:20:19.206" v="263" actId="732"/>
          <ac:picMkLst>
            <pc:docMk/>
            <pc:sldMk cId="514383749" sldId="427"/>
            <ac:picMk id="9" creationId="{B79A2667-7CDC-60B9-C809-83571A3C18EC}"/>
          </ac:picMkLst>
        </pc:picChg>
      </pc:sldChg>
      <pc:sldChg chg="addSp modSp mod">
        <pc:chgData name="Lovell, Thomas" userId="fcfed4cc-9541-4129-9a29-6a4ec8557101" providerId="ADAL" clId="{3F6E027A-0525-4197-8BE0-A1487F890BD6}" dt="2025-03-29T05:29:14.287" v="297" actId="1076"/>
        <pc:sldMkLst>
          <pc:docMk/>
          <pc:sldMk cId="2139374937" sldId="428"/>
        </pc:sldMkLst>
        <pc:spChg chg="mod">
          <ac:chgData name="Lovell, Thomas" userId="fcfed4cc-9541-4129-9a29-6a4ec8557101" providerId="ADAL" clId="{3F6E027A-0525-4197-8BE0-A1487F890BD6}" dt="2025-03-29T05:28:55.684" v="293" actId="1076"/>
          <ac:spMkLst>
            <pc:docMk/>
            <pc:sldMk cId="2139374937" sldId="428"/>
            <ac:spMk id="25" creationId="{DE0D1021-1A07-7477-7C7A-37CBD1D18DF5}"/>
          </ac:spMkLst>
        </pc:spChg>
        <pc:picChg chg="add mod">
          <ac:chgData name="Lovell, Thomas" userId="fcfed4cc-9541-4129-9a29-6a4ec8557101" providerId="ADAL" clId="{3F6E027A-0525-4197-8BE0-A1487F890BD6}" dt="2025-03-29T05:29:14.287" v="297" actId="1076"/>
          <ac:picMkLst>
            <pc:docMk/>
            <pc:sldMk cId="2139374937" sldId="428"/>
            <ac:picMk id="3" creationId="{55A776FF-AE4F-2BA2-ABF5-24F21E2CB493}"/>
          </ac:picMkLst>
        </pc:picChg>
      </pc:sldChg>
      <pc:sldChg chg="addSp modSp mod">
        <pc:chgData name="Lovell, Thomas" userId="fcfed4cc-9541-4129-9a29-6a4ec8557101" providerId="ADAL" clId="{3F6E027A-0525-4197-8BE0-A1487F890BD6}" dt="2025-03-29T05:19:06.559" v="261" actId="20577"/>
        <pc:sldMkLst>
          <pc:docMk/>
          <pc:sldMk cId="523754287" sldId="4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744C9-AC70-40AB-85A5-6FE782670FCE}"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2DE53-94EC-4944-B2CE-C282F0348B5F}" type="slidenum">
              <a:rPr lang="en-US" smtClean="0"/>
              <a:t>‹#›</a:t>
            </a:fld>
            <a:endParaRPr lang="en-US"/>
          </a:p>
        </p:txBody>
      </p:sp>
    </p:spTree>
    <p:extLst>
      <p:ext uri="{BB962C8B-B14F-4D97-AF65-F5344CB8AC3E}">
        <p14:creationId xmlns:p14="http://schemas.microsoft.com/office/powerpoint/2010/main" val="39199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B05DEF-6DE7-4BF9-8DBB-FF904A788E50}" type="slidenum">
              <a:rPr lang="en-US" smtClean="0"/>
              <a:pPr>
                <a:defRPr/>
              </a:pPr>
              <a:t>2</a:t>
            </a:fld>
            <a:endParaRPr lang="en-US"/>
          </a:p>
        </p:txBody>
      </p:sp>
    </p:spTree>
    <p:extLst>
      <p:ext uri="{BB962C8B-B14F-4D97-AF65-F5344CB8AC3E}">
        <p14:creationId xmlns:p14="http://schemas.microsoft.com/office/powerpoint/2010/main" val="171268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0569D-07F4-76F0-8978-88BB055AD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42CD4-986E-2F6A-9039-2B5549A09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404A8-C7A7-2BA9-DB9D-79AD3077E9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ECCFAC-F3E6-FA86-4C24-6D2DA4573679}"/>
              </a:ext>
            </a:extLst>
          </p:cNvPr>
          <p:cNvSpPr>
            <a:spLocks noGrp="1"/>
          </p:cNvSpPr>
          <p:nvPr>
            <p:ph type="sldNum" sz="quarter" idx="10"/>
          </p:nvPr>
        </p:nvSpPr>
        <p:spPr/>
        <p:txBody>
          <a:bodyPr/>
          <a:lstStyle/>
          <a:p>
            <a:pPr>
              <a:defRPr/>
            </a:pPr>
            <a:fld id="{B7B05DEF-6DE7-4BF9-8DBB-FF904A788E50}" type="slidenum">
              <a:rPr lang="en-US" smtClean="0"/>
              <a:pPr>
                <a:defRPr/>
              </a:pPr>
              <a:t>11</a:t>
            </a:fld>
            <a:endParaRPr lang="en-US"/>
          </a:p>
        </p:txBody>
      </p:sp>
    </p:spTree>
    <p:extLst>
      <p:ext uri="{BB962C8B-B14F-4D97-AF65-F5344CB8AC3E}">
        <p14:creationId xmlns:p14="http://schemas.microsoft.com/office/powerpoint/2010/main" val="367427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E11D8-2EBE-77E0-8977-3A32A44C9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7EFB4-7425-6752-F448-9FD7A49A5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4B6E0-5DD1-035D-3144-E9DFA68C5B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03A687-ADBC-9529-11B1-AC1093796A70}"/>
              </a:ext>
            </a:extLst>
          </p:cNvPr>
          <p:cNvSpPr>
            <a:spLocks noGrp="1"/>
          </p:cNvSpPr>
          <p:nvPr>
            <p:ph type="sldNum" sz="quarter" idx="10"/>
          </p:nvPr>
        </p:nvSpPr>
        <p:spPr/>
        <p:txBody>
          <a:bodyPr/>
          <a:lstStyle/>
          <a:p>
            <a:pPr>
              <a:defRPr/>
            </a:pPr>
            <a:fld id="{B7B05DEF-6DE7-4BF9-8DBB-FF904A788E50}" type="slidenum">
              <a:rPr lang="en-US" smtClean="0"/>
              <a:pPr>
                <a:defRPr/>
              </a:pPr>
              <a:t>12</a:t>
            </a:fld>
            <a:endParaRPr lang="en-US"/>
          </a:p>
        </p:txBody>
      </p:sp>
    </p:spTree>
    <p:extLst>
      <p:ext uri="{BB962C8B-B14F-4D97-AF65-F5344CB8AC3E}">
        <p14:creationId xmlns:p14="http://schemas.microsoft.com/office/powerpoint/2010/main" val="333645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E0BCB-5E36-E601-0745-50839D297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4A624-6F18-2BF7-766E-256CF8DD1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BF84F-31E2-31F2-7C4D-E28724CE7C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C54889-1A27-0EB6-0AF3-D7014E90DA74}"/>
              </a:ext>
            </a:extLst>
          </p:cNvPr>
          <p:cNvSpPr>
            <a:spLocks noGrp="1"/>
          </p:cNvSpPr>
          <p:nvPr>
            <p:ph type="sldNum" sz="quarter" idx="10"/>
          </p:nvPr>
        </p:nvSpPr>
        <p:spPr/>
        <p:txBody>
          <a:bodyPr/>
          <a:lstStyle/>
          <a:p>
            <a:pPr>
              <a:defRPr/>
            </a:pPr>
            <a:fld id="{B7B05DEF-6DE7-4BF9-8DBB-FF904A788E50}" type="slidenum">
              <a:rPr lang="en-US" smtClean="0"/>
              <a:pPr>
                <a:defRPr/>
              </a:pPr>
              <a:t>13</a:t>
            </a:fld>
            <a:endParaRPr lang="en-US"/>
          </a:p>
        </p:txBody>
      </p:sp>
    </p:spTree>
    <p:extLst>
      <p:ext uri="{BB962C8B-B14F-4D97-AF65-F5344CB8AC3E}">
        <p14:creationId xmlns:p14="http://schemas.microsoft.com/office/powerpoint/2010/main" val="77120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5BCBC-CA5C-D5CC-C488-EA760D8F1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DA4C9-636A-F0C2-5C08-EBBFFFE23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CED65-6EB4-0B04-B85A-88D3020D25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100E25-3EE8-27A9-05E8-B44BB67932EA}"/>
              </a:ext>
            </a:extLst>
          </p:cNvPr>
          <p:cNvSpPr>
            <a:spLocks noGrp="1"/>
          </p:cNvSpPr>
          <p:nvPr>
            <p:ph type="sldNum" sz="quarter" idx="10"/>
          </p:nvPr>
        </p:nvSpPr>
        <p:spPr/>
        <p:txBody>
          <a:bodyPr/>
          <a:lstStyle/>
          <a:p>
            <a:pPr>
              <a:defRPr/>
            </a:pPr>
            <a:fld id="{B7B05DEF-6DE7-4BF9-8DBB-FF904A788E50}" type="slidenum">
              <a:rPr lang="en-US" smtClean="0"/>
              <a:pPr>
                <a:defRPr/>
              </a:pPr>
              <a:t>14</a:t>
            </a:fld>
            <a:endParaRPr lang="en-US"/>
          </a:p>
        </p:txBody>
      </p:sp>
    </p:spTree>
    <p:extLst>
      <p:ext uri="{BB962C8B-B14F-4D97-AF65-F5344CB8AC3E}">
        <p14:creationId xmlns:p14="http://schemas.microsoft.com/office/powerpoint/2010/main" val="154514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1B09F-1C09-A0AA-8129-028E42E14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5C85F-63AA-AE52-8592-F4A0BF8F15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57BFC-E0E1-D67C-CE49-633476EF5A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D3B1A1-7B29-AC96-3031-965D8B7883AE}"/>
              </a:ext>
            </a:extLst>
          </p:cNvPr>
          <p:cNvSpPr>
            <a:spLocks noGrp="1"/>
          </p:cNvSpPr>
          <p:nvPr>
            <p:ph type="sldNum" sz="quarter" idx="10"/>
          </p:nvPr>
        </p:nvSpPr>
        <p:spPr/>
        <p:txBody>
          <a:bodyPr/>
          <a:lstStyle/>
          <a:p>
            <a:pPr>
              <a:defRPr/>
            </a:pPr>
            <a:fld id="{B7B05DEF-6DE7-4BF9-8DBB-FF904A788E50}" type="slidenum">
              <a:rPr lang="en-US" smtClean="0"/>
              <a:pPr>
                <a:defRPr/>
              </a:pPr>
              <a:t>15</a:t>
            </a:fld>
            <a:endParaRPr lang="en-US"/>
          </a:p>
        </p:txBody>
      </p:sp>
    </p:spTree>
    <p:extLst>
      <p:ext uri="{BB962C8B-B14F-4D97-AF65-F5344CB8AC3E}">
        <p14:creationId xmlns:p14="http://schemas.microsoft.com/office/powerpoint/2010/main" val="259265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CBEB6-FFEB-B05F-FCA9-AA08C47FA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047C2-00F0-8E45-8F91-2D3B0E135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6C87E-967B-76AB-EF84-BCCBA2C9FC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3E9833-12F9-AE42-FC9D-A4CA221FD8E2}"/>
              </a:ext>
            </a:extLst>
          </p:cNvPr>
          <p:cNvSpPr>
            <a:spLocks noGrp="1"/>
          </p:cNvSpPr>
          <p:nvPr>
            <p:ph type="sldNum" sz="quarter" idx="10"/>
          </p:nvPr>
        </p:nvSpPr>
        <p:spPr/>
        <p:txBody>
          <a:bodyPr/>
          <a:lstStyle/>
          <a:p>
            <a:pPr>
              <a:defRPr/>
            </a:pPr>
            <a:fld id="{B7B05DEF-6DE7-4BF9-8DBB-FF904A788E50}" type="slidenum">
              <a:rPr lang="en-US" smtClean="0"/>
              <a:pPr>
                <a:defRPr/>
              </a:pPr>
              <a:t>16</a:t>
            </a:fld>
            <a:endParaRPr lang="en-US"/>
          </a:p>
        </p:txBody>
      </p:sp>
    </p:spTree>
    <p:extLst>
      <p:ext uri="{BB962C8B-B14F-4D97-AF65-F5344CB8AC3E}">
        <p14:creationId xmlns:p14="http://schemas.microsoft.com/office/powerpoint/2010/main" val="2386807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E1645-9D52-3F6F-C2AD-7ECAAA179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2C1DD-C046-695F-939B-41822863E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87196-26FA-1F0E-FE5D-BEF5705C08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18DCDB-D20D-869E-694C-2C6B72A3630D}"/>
              </a:ext>
            </a:extLst>
          </p:cNvPr>
          <p:cNvSpPr>
            <a:spLocks noGrp="1"/>
          </p:cNvSpPr>
          <p:nvPr>
            <p:ph type="sldNum" sz="quarter" idx="10"/>
          </p:nvPr>
        </p:nvSpPr>
        <p:spPr/>
        <p:txBody>
          <a:bodyPr/>
          <a:lstStyle/>
          <a:p>
            <a:pPr>
              <a:defRPr/>
            </a:pPr>
            <a:fld id="{B7B05DEF-6DE7-4BF9-8DBB-FF904A788E50}" type="slidenum">
              <a:rPr lang="en-US" smtClean="0"/>
              <a:pPr>
                <a:defRPr/>
              </a:pPr>
              <a:t>17</a:t>
            </a:fld>
            <a:endParaRPr lang="en-US"/>
          </a:p>
        </p:txBody>
      </p:sp>
    </p:spTree>
    <p:extLst>
      <p:ext uri="{BB962C8B-B14F-4D97-AF65-F5344CB8AC3E}">
        <p14:creationId xmlns:p14="http://schemas.microsoft.com/office/powerpoint/2010/main" val="2654687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F1CEF-BC86-6E65-76C1-B88162226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5E957-7626-3A6C-BAB8-5AA126FED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82D60-77E1-E789-4E13-222CA91940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22E7D8-4282-8C7C-24CF-CD9DD7689E68}"/>
              </a:ext>
            </a:extLst>
          </p:cNvPr>
          <p:cNvSpPr>
            <a:spLocks noGrp="1"/>
          </p:cNvSpPr>
          <p:nvPr>
            <p:ph type="sldNum" sz="quarter" idx="10"/>
          </p:nvPr>
        </p:nvSpPr>
        <p:spPr/>
        <p:txBody>
          <a:bodyPr/>
          <a:lstStyle/>
          <a:p>
            <a:pPr>
              <a:defRPr/>
            </a:pPr>
            <a:fld id="{B7B05DEF-6DE7-4BF9-8DBB-FF904A788E50}" type="slidenum">
              <a:rPr lang="en-US" smtClean="0"/>
              <a:pPr>
                <a:defRPr/>
              </a:pPr>
              <a:t>18</a:t>
            </a:fld>
            <a:endParaRPr lang="en-US"/>
          </a:p>
        </p:txBody>
      </p:sp>
    </p:spTree>
    <p:extLst>
      <p:ext uri="{BB962C8B-B14F-4D97-AF65-F5344CB8AC3E}">
        <p14:creationId xmlns:p14="http://schemas.microsoft.com/office/powerpoint/2010/main" val="1857059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6B8FB-DE0F-57EC-53D5-DCC11848E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51CE7-A106-6C05-C923-35D3256EF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7DA0E-140A-0BA6-D96B-E57BAAA937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0068FA-E312-1A96-7CAF-FA04489A0EA7}"/>
              </a:ext>
            </a:extLst>
          </p:cNvPr>
          <p:cNvSpPr>
            <a:spLocks noGrp="1"/>
          </p:cNvSpPr>
          <p:nvPr>
            <p:ph type="sldNum" sz="quarter" idx="10"/>
          </p:nvPr>
        </p:nvSpPr>
        <p:spPr/>
        <p:txBody>
          <a:bodyPr/>
          <a:lstStyle/>
          <a:p>
            <a:pPr>
              <a:defRPr/>
            </a:pPr>
            <a:fld id="{B7B05DEF-6DE7-4BF9-8DBB-FF904A788E50}" type="slidenum">
              <a:rPr lang="en-US" smtClean="0"/>
              <a:pPr>
                <a:defRPr/>
              </a:pPr>
              <a:t>19</a:t>
            </a:fld>
            <a:endParaRPr lang="en-US"/>
          </a:p>
        </p:txBody>
      </p:sp>
    </p:spTree>
    <p:extLst>
      <p:ext uri="{BB962C8B-B14F-4D97-AF65-F5344CB8AC3E}">
        <p14:creationId xmlns:p14="http://schemas.microsoft.com/office/powerpoint/2010/main" val="1105538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99FEB-8314-1782-B153-4A15BD6F5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523E7-51C1-FA5B-CBC0-5237F9BF2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3F41E-F63F-9921-5219-F01357D57B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9E7D4D-89B1-310B-803F-348A9AC36920}"/>
              </a:ext>
            </a:extLst>
          </p:cNvPr>
          <p:cNvSpPr>
            <a:spLocks noGrp="1"/>
          </p:cNvSpPr>
          <p:nvPr>
            <p:ph type="sldNum" sz="quarter" idx="10"/>
          </p:nvPr>
        </p:nvSpPr>
        <p:spPr/>
        <p:txBody>
          <a:bodyPr/>
          <a:lstStyle/>
          <a:p>
            <a:pPr>
              <a:defRPr/>
            </a:pPr>
            <a:fld id="{B7B05DEF-6DE7-4BF9-8DBB-FF904A788E50}" type="slidenum">
              <a:rPr lang="en-US" smtClean="0"/>
              <a:pPr>
                <a:defRPr/>
              </a:pPr>
              <a:t>20</a:t>
            </a:fld>
            <a:endParaRPr lang="en-US"/>
          </a:p>
        </p:txBody>
      </p:sp>
    </p:spTree>
    <p:extLst>
      <p:ext uri="{BB962C8B-B14F-4D97-AF65-F5344CB8AC3E}">
        <p14:creationId xmlns:p14="http://schemas.microsoft.com/office/powerpoint/2010/main" val="32920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8CD31-A0B9-8E29-D55E-C73CF8227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267E9-3EB4-6602-6708-3CF6E2B045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896E4-F194-B6C0-7ACC-E5E54AAE0B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EF9D73-F0C1-531D-9BAE-F3801FC97D84}"/>
              </a:ext>
            </a:extLst>
          </p:cNvPr>
          <p:cNvSpPr>
            <a:spLocks noGrp="1"/>
          </p:cNvSpPr>
          <p:nvPr>
            <p:ph type="sldNum" sz="quarter" idx="10"/>
          </p:nvPr>
        </p:nvSpPr>
        <p:spPr/>
        <p:txBody>
          <a:bodyPr/>
          <a:lstStyle/>
          <a:p>
            <a:pPr>
              <a:defRPr/>
            </a:pPr>
            <a:fld id="{B7B05DEF-6DE7-4BF9-8DBB-FF904A788E50}" type="slidenum">
              <a:rPr lang="en-US" smtClean="0"/>
              <a:pPr>
                <a:defRPr/>
              </a:pPr>
              <a:t>3</a:t>
            </a:fld>
            <a:endParaRPr lang="en-US"/>
          </a:p>
        </p:txBody>
      </p:sp>
    </p:spTree>
    <p:extLst>
      <p:ext uri="{BB962C8B-B14F-4D97-AF65-F5344CB8AC3E}">
        <p14:creationId xmlns:p14="http://schemas.microsoft.com/office/powerpoint/2010/main" val="1896137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34615-0679-A196-B04A-275D90A36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1AD86-208C-831C-A22E-1F75DE03C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DAC91-D21F-6946-4971-783EBCBEF7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9740E-8E45-AB07-40D8-F4F4B4CE20AF}"/>
              </a:ext>
            </a:extLst>
          </p:cNvPr>
          <p:cNvSpPr>
            <a:spLocks noGrp="1"/>
          </p:cNvSpPr>
          <p:nvPr>
            <p:ph type="sldNum" sz="quarter" idx="10"/>
          </p:nvPr>
        </p:nvSpPr>
        <p:spPr/>
        <p:txBody>
          <a:bodyPr/>
          <a:lstStyle/>
          <a:p>
            <a:pPr>
              <a:defRPr/>
            </a:pPr>
            <a:fld id="{B7B05DEF-6DE7-4BF9-8DBB-FF904A788E50}" type="slidenum">
              <a:rPr lang="en-US" smtClean="0"/>
              <a:pPr>
                <a:defRPr/>
              </a:pPr>
              <a:t>21</a:t>
            </a:fld>
            <a:endParaRPr lang="en-US"/>
          </a:p>
        </p:txBody>
      </p:sp>
    </p:spTree>
    <p:extLst>
      <p:ext uri="{BB962C8B-B14F-4D97-AF65-F5344CB8AC3E}">
        <p14:creationId xmlns:p14="http://schemas.microsoft.com/office/powerpoint/2010/main" val="1083816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C2855-C76A-EDBA-67CB-B18D11B01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088CC-4CAB-99F4-74C9-3335A10A26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3DC78-0B37-5A62-D329-2421D6819F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9DB6BC-A52F-AE89-B56F-BAC45A83AE92}"/>
              </a:ext>
            </a:extLst>
          </p:cNvPr>
          <p:cNvSpPr>
            <a:spLocks noGrp="1"/>
          </p:cNvSpPr>
          <p:nvPr>
            <p:ph type="sldNum" sz="quarter" idx="10"/>
          </p:nvPr>
        </p:nvSpPr>
        <p:spPr/>
        <p:txBody>
          <a:bodyPr/>
          <a:lstStyle/>
          <a:p>
            <a:pPr>
              <a:defRPr/>
            </a:pPr>
            <a:fld id="{B7B05DEF-6DE7-4BF9-8DBB-FF904A788E50}" type="slidenum">
              <a:rPr lang="en-US" smtClean="0"/>
              <a:pPr>
                <a:defRPr/>
              </a:pPr>
              <a:t>22</a:t>
            </a:fld>
            <a:endParaRPr lang="en-US"/>
          </a:p>
        </p:txBody>
      </p:sp>
    </p:spTree>
    <p:extLst>
      <p:ext uri="{BB962C8B-B14F-4D97-AF65-F5344CB8AC3E}">
        <p14:creationId xmlns:p14="http://schemas.microsoft.com/office/powerpoint/2010/main" val="310406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94680-4285-297D-3767-5AD56EC35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F9A83-EEF5-7A61-93CA-2BBD57E7E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77C75-4BE0-0603-F691-E5767D4B6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D928C7-8E7E-2CD1-5C83-720D80D5AA28}"/>
              </a:ext>
            </a:extLst>
          </p:cNvPr>
          <p:cNvSpPr>
            <a:spLocks noGrp="1"/>
          </p:cNvSpPr>
          <p:nvPr>
            <p:ph type="sldNum" sz="quarter" idx="10"/>
          </p:nvPr>
        </p:nvSpPr>
        <p:spPr/>
        <p:txBody>
          <a:bodyPr/>
          <a:lstStyle/>
          <a:p>
            <a:pPr>
              <a:defRPr/>
            </a:pPr>
            <a:fld id="{B7B05DEF-6DE7-4BF9-8DBB-FF904A788E50}" type="slidenum">
              <a:rPr lang="en-US" smtClean="0"/>
              <a:pPr>
                <a:defRPr/>
              </a:pPr>
              <a:t>4</a:t>
            </a:fld>
            <a:endParaRPr lang="en-US"/>
          </a:p>
        </p:txBody>
      </p:sp>
    </p:spTree>
    <p:extLst>
      <p:ext uri="{BB962C8B-B14F-4D97-AF65-F5344CB8AC3E}">
        <p14:creationId xmlns:p14="http://schemas.microsoft.com/office/powerpoint/2010/main" val="182318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EC689-7FD8-712B-046B-BB11AEA71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51758-75C8-1D3B-86BB-C26B9DD99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310AA-6512-9C65-A1EC-1131B2283A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B3F667-3017-8E22-26DB-80517032728E}"/>
              </a:ext>
            </a:extLst>
          </p:cNvPr>
          <p:cNvSpPr>
            <a:spLocks noGrp="1"/>
          </p:cNvSpPr>
          <p:nvPr>
            <p:ph type="sldNum" sz="quarter" idx="10"/>
          </p:nvPr>
        </p:nvSpPr>
        <p:spPr/>
        <p:txBody>
          <a:bodyPr/>
          <a:lstStyle/>
          <a:p>
            <a:pPr>
              <a:defRPr/>
            </a:pPr>
            <a:fld id="{B7B05DEF-6DE7-4BF9-8DBB-FF904A788E50}" type="slidenum">
              <a:rPr lang="en-US" smtClean="0"/>
              <a:pPr>
                <a:defRPr/>
              </a:pPr>
              <a:t>5</a:t>
            </a:fld>
            <a:endParaRPr lang="en-US"/>
          </a:p>
        </p:txBody>
      </p:sp>
    </p:spTree>
    <p:extLst>
      <p:ext uri="{BB962C8B-B14F-4D97-AF65-F5344CB8AC3E}">
        <p14:creationId xmlns:p14="http://schemas.microsoft.com/office/powerpoint/2010/main" val="30172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6CA01-2DB8-B0A1-F75A-563DCEC08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1038B-399A-8740-89AC-4B34E61C4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75137-B412-5F69-80AA-F4260CEF64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B5A705-5AA3-01F1-1737-1A1D31AE921B}"/>
              </a:ext>
            </a:extLst>
          </p:cNvPr>
          <p:cNvSpPr>
            <a:spLocks noGrp="1"/>
          </p:cNvSpPr>
          <p:nvPr>
            <p:ph type="sldNum" sz="quarter" idx="10"/>
          </p:nvPr>
        </p:nvSpPr>
        <p:spPr/>
        <p:txBody>
          <a:bodyPr/>
          <a:lstStyle/>
          <a:p>
            <a:pPr>
              <a:defRPr/>
            </a:pPr>
            <a:fld id="{B7B05DEF-6DE7-4BF9-8DBB-FF904A788E50}" type="slidenum">
              <a:rPr lang="en-US" smtClean="0"/>
              <a:pPr>
                <a:defRPr/>
              </a:pPr>
              <a:t>6</a:t>
            </a:fld>
            <a:endParaRPr lang="en-US"/>
          </a:p>
        </p:txBody>
      </p:sp>
    </p:spTree>
    <p:extLst>
      <p:ext uri="{BB962C8B-B14F-4D97-AF65-F5344CB8AC3E}">
        <p14:creationId xmlns:p14="http://schemas.microsoft.com/office/powerpoint/2010/main" val="279618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248B4-1971-4127-E3F4-FCD7257E1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F0E89-3DC9-F079-3668-CDC957C56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AF98C-672E-9E2F-33B5-291D160F4D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A8227-C91B-0C00-5BB6-FBB840FEA5AD}"/>
              </a:ext>
            </a:extLst>
          </p:cNvPr>
          <p:cNvSpPr>
            <a:spLocks noGrp="1"/>
          </p:cNvSpPr>
          <p:nvPr>
            <p:ph type="sldNum" sz="quarter" idx="10"/>
          </p:nvPr>
        </p:nvSpPr>
        <p:spPr/>
        <p:txBody>
          <a:bodyPr/>
          <a:lstStyle/>
          <a:p>
            <a:pPr>
              <a:defRPr/>
            </a:pPr>
            <a:fld id="{B7B05DEF-6DE7-4BF9-8DBB-FF904A788E50}" type="slidenum">
              <a:rPr lang="en-US" smtClean="0"/>
              <a:pPr>
                <a:defRPr/>
              </a:pPr>
              <a:t>7</a:t>
            </a:fld>
            <a:endParaRPr lang="en-US"/>
          </a:p>
        </p:txBody>
      </p:sp>
    </p:spTree>
    <p:extLst>
      <p:ext uri="{BB962C8B-B14F-4D97-AF65-F5344CB8AC3E}">
        <p14:creationId xmlns:p14="http://schemas.microsoft.com/office/powerpoint/2010/main" val="68996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759D0-A37A-7FF4-5F4B-B17D3C986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51209C-BFF5-7369-BE3E-254389A43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6EFBBC-1258-EF38-0F0B-B3C98371DC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262016-060E-BD7A-7531-97F656C07F44}"/>
              </a:ext>
            </a:extLst>
          </p:cNvPr>
          <p:cNvSpPr>
            <a:spLocks noGrp="1"/>
          </p:cNvSpPr>
          <p:nvPr>
            <p:ph type="sldNum" sz="quarter" idx="10"/>
          </p:nvPr>
        </p:nvSpPr>
        <p:spPr/>
        <p:txBody>
          <a:bodyPr/>
          <a:lstStyle/>
          <a:p>
            <a:pPr>
              <a:defRPr/>
            </a:pPr>
            <a:fld id="{B7B05DEF-6DE7-4BF9-8DBB-FF904A788E50}" type="slidenum">
              <a:rPr lang="en-US" smtClean="0"/>
              <a:pPr>
                <a:defRPr/>
              </a:pPr>
              <a:t>8</a:t>
            </a:fld>
            <a:endParaRPr lang="en-US"/>
          </a:p>
        </p:txBody>
      </p:sp>
    </p:spTree>
    <p:extLst>
      <p:ext uri="{BB962C8B-B14F-4D97-AF65-F5344CB8AC3E}">
        <p14:creationId xmlns:p14="http://schemas.microsoft.com/office/powerpoint/2010/main" val="269333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764AB-A067-AF56-9C4B-B371C73C94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DA851-E6F7-6323-199F-42B96CBB8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2EBA4D-D295-713C-30EB-16532251BC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75E54E-3041-3B3B-0A1B-62BEE0FCE0DA}"/>
              </a:ext>
            </a:extLst>
          </p:cNvPr>
          <p:cNvSpPr>
            <a:spLocks noGrp="1"/>
          </p:cNvSpPr>
          <p:nvPr>
            <p:ph type="sldNum" sz="quarter" idx="10"/>
          </p:nvPr>
        </p:nvSpPr>
        <p:spPr/>
        <p:txBody>
          <a:bodyPr/>
          <a:lstStyle/>
          <a:p>
            <a:pPr>
              <a:defRPr/>
            </a:pPr>
            <a:fld id="{B7B05DEF-6DE7-4BF9-8DBB-FF904A788E50}" type="slidenum">
              <a:rPr lang="en-US" smtClean="0"/>
              <a:pPr>
                <a:defRPr/>
              </a:pPr>
              <a:t>9</a:t>
            </a:fld>
            <a:endParaRPr lang="en-US"/>
          </a:p>
        </p:txBody>
      </p:sp>
    </p:spTree>
    <p:extLst>
      <p:ext uri="{BB962C8B-B14F-4D97-AF65-F5344CB8AC3E}">
        <p14:creationId xmlns:p14="http://schemas.microsoft.com/office/powerpoint/2010/main" val="362700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79DFF-4A7D-34B0-E88B-29EFDF897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923AB-F9B1-C8FB-A41D-6753FEE1E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3B37D-44A0-8F50-7933-8F5BA1C8A8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DEDCFD-89B3-D4A2-FBAF-1C8C57BEC757}"/>
              </a:ext>
            </a:extLst>
          </p:cNvPr>
          <p:cNvSpPr>
            <a:spLocks noGrp="1"/>
          </p:cNvSpPr>
          <p:nvPr>
            <p:ph type="sldNum" sz="quarter" idx="10"/>
          </p:nvPr>
        </p:nvSpPr>
        <p:spPr/>
        <p:txBody>
          <a:bodyPr/>
          <a:lstStyle/>
          <a:p>
            <a:pPr>
              <a:defRPr/>
            </a:pPr>
            <a:fld id="{B7B05DEF-6DE7-4BF9-8DBB-FF904A788E50}" type="slidenum">
              <a:rPr lang="en-US" smtClean="0"/>
              <a:pPr>
                <a:defRPr/>
              </a:pPr>
              <a:t>10</a:t>
            </a:fld>
            <a:endParaRPr lang="en-US"/>
          </a:p>
        </p:txBody>
      </p:sp>
    </p:spTree>
    <p:extLst>
      <p:ext uri="{BB962C8B-B14F-4D97-AF65-F5344CB8AC3E}">
        <p14:creationId xmlns:p14="http://schemas.microsoft.com/office/powerpoint/2010/main" val="236795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C2F2BA-58E0-4251-8657-4C5B5598992C}" type="datetime1">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21AC4-5D27-444F-A908-5B104126FC66}" type="slidenum">
              <a:rPr lang="en-US" smtClean="0"/>
              <a:t>‹#›</a:t>
            </a:fld>
            <a:endParaRPr lang="en-US"/>
          </a:p>
        </p:txBody>
      </p:sp>
    </p:spTree>
    <p:extLst>
      <p:ext uri="{BB962C8B-B14F-4D97-AF65-F5344CB8AC3E}">
        <p14:creationId xmlns:p14="http://schemas.microsoft.com/office/powerpoint/2010/main" val="29026893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39AFB3-B3D9-48FF-9629-E61D9BB61BD3}" type="datetime1">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21AC4-5D27-444F-A908-5B104126FC66}" type="slidenum">
              <a:rPr lang="en-US" smtClean="0"/>
              <a:t>‹#›</a:t>
            </a:fld>
            <a:endParaRPr lang="en-US"/>
          </a:p>
        </p:txBody>
      </p:sp>
    </p:spTree>
    <p:extLst>
      <p:ext uri="{BB962C8B-B14F-4D97-AF65-F5344CB8AC3E}">
        <p14:creationId xmlns:p14="http://schemas.microsoft.com/office/powerpoint/2010/main" val="178458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40C63A-0BA2-4288-BF57-F50321DDC826}" type="datetime1">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21AC4-5D27-444F-A908-5B104126FC66}" type="slidenum">
              <a:rPr lang="en-US" smtClean="0"/>
              <a:t>‹#›</a:t>
            </a:fld>
            <a:endParaRPr lang="en-US"/>
          </a:p>
        </p:txBody>
      </p:sp>
    </p:spTree>
    <p:extLst>
      <p:ext uri="{BB962C8B-B14F-4D97-AF65-F5344CB8AC3E}">
        <p14:creationId xmlns:p14="http://schemas.microsoft.com/office/powerpoint/2010/main" val="13511052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620FE-8C4A-4704-BDCC-01140DAE6D75}" type="datetime1">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21AC4-5D27-444F-A908-5B104126FC66}" type="slidenum">
              <a:rPr lang="en-US" smtClean="0"/>
              <a:t>‹#›</a:t>
            </a:fld>
            <a:endParaRPr lang="en-US"/>
          </a:p>
        </p:txBody>
      </p:sp>
    </p:spTree>
    <p:extLst>
      <p:ext uri="{BB962C8B-B14F-4D97-AF65-F5344CB8AC3E}">
        <p14:creationId xmlns:p14="http://schemas.microsoft.com/office/powerpoint/2010/main" val="302039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8897D-0079-4B49-AB47-E7253B3B5B18}" type="datetime1">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21AC4-5D27-444F-A908-5B104126FC66}" type="slidenum">
              <a:rPr lang="en-US" smtClean="0"/>
              <a:t>‹#›</a:t>
            </a:fld>
            <a:endParaRPr lang="en-US"/>
          </a:p>
        </p:txBody>
      </p:sp>
    </p:spTree>
    <p:extLst>
      <p:ext uri="{BB962C8B-B14F-4D97-AF65-F5344CB8AC3E}">
        <p14:creationId xmlns:p14="http://schemas.microsoft.com/office/powerpoint/2010/main" val="404690071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B4AA6F-43F4-47D4-8839-0A289CCAF518}" type="datetime1">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21AC4-5D27-444F-A908-5B104126FC66}" type="slidenum">
              <a:rPr lang="en-US" smtClean="0"/>
              <a:t>‹#›</a:t>
            </a:fld>
            <a:endParaRPr lang="en-US"/>
          </a:p>
        </p:txBody>
      </p:sp>
    </p:spTree>
    <p:extLst>
      <p:ext uri="{BB962C8B-B14F-4D97-AF65-F5344CB8AC3E}">
        <p14:creationId xmlns:p14="http://schemas.microsoft.com/office/powerpoint/2010/main" val="21502527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E907F-A5FF-4CBE-892C-985468E37D14}" type="datetime1">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721AC4-5D27-444F-A908-5B104126FC66}" type="slidenum">
              <a:rPr lang="en-US" smtClean="0"/>
              <a:t>‹#›</a:t>
            </a:fld>
            <a:endParaRPr lang="en-US"/>
          </a:p>
        </p:txBody>
      </p:sp>
    </p:spTree>
    <p:extLst>
      <p:ext uri="{BB962C8B-B14F-4D97-AF65-F5344CB8AC3E}">
        <p14:creationId xmlns:p14="http://schemas.microsoft.com/office/powerpoint/2010/main" val="33054222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9CB825-8AB1-4CEA-BE58-FB7309C03EA4}" type="datetime1">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21AC4-5D27-444F-A908-5B104126FC66}" type="slidenum">
              <a:rPr lang="en-US" smtClean="0"/>
              <a:t>‹#›</a:t>
            </a:fld>
            <a:endParaRPr lang="en-US"/>
          </a:p>
        </p:txBody>
      </p:sp>
    </p:spTree>
    <p:extLst>
      <p:ext uri="{BB962C8B-B14F-4D97-AF65-F5344CB8AC3E}">
        <p14:creationId xmlns:p14="http://schemas.microsoft.com/office/powerpoint/2010/main" val="225522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D4972-B3A0-4496-A93F-978FBDBBD64D}" type="datetime1">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721AC4-5D27-444F-A908-5B104126FC66}" type="slidenum">
              <a:rPr lang="en-US" smtClean="0"/>
              <a:t>‹#›</a:t>
            </a:fld>
            <a:endParaRPr lang="en-US"/>
          </a:p>
        </p:txBody>
      </p:sp>
    </p:spTree>
    <p:extLst>
      <p:ext uri="{BB962C8B-B14F-4D97-AF65-F5344CB8AC3E}">
        <p14:creationId xmlns:p14="http://schemas.microsoft.com/office/powerpoint/2010/main" val="195171335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50BB6-D218-411D-9BD7-628A9CF165D3}" type="datetime1">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21AC4-5D27-444F-A908-5B104126FC66}" type="slidenum">
              <a:rPr lang="en-US" smtClean="0"/>
              <a:t>‹#›</a:t>
            </a:fld>
            <a:endParaRPr lang="en-US"/>
          </a:p>
        </p:txBody>
      </p:sp>
    </p:spTree>
    <p:extLst>
      <p:ext uri="{BB962C8B-B14F-4D97-AF65-F5344CB8AC3E}">
        <p14:creationId xmlns:p14="http://schemas.microsoft.com/office/powerpoint/2010/main" val="10732196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79021A-6EB7-48FE-8C21-2028C101A43F}" type="datetime1">
              <a:rPr lang="en-US" smtClean="0"/>
              <a:t>4/2/2025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721AC4-5D27-444F-A908-5B104126FC66}" type="slidenum">
              <a:rPr lang="en-US" smtClean="0"/>
              <a:t>‹#›</a:t>
            </a:fld>
            <a:endParaRPr lang="en-US"/>
          </a:p>
        </p:txBody>
      </p:sp>
    </p:spTree>
    <p:extLst>
      <p:ext uri="{BB962C8B-B14F-4D97-AF65-F5344CB8AC3E}">
        <p14:creationId xmlns:p14="http://schemas.microsoft.com/office/powerpoint/2010/main" val="386990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1D432-175F-428A-8D9A-101301B42BC8}" type="datetime1">
              <a:rPr lang="en-US" smtClean="0"/>
              <a:t>4/2/2025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21AC4-5D27-444F-A908-5B104126FC66}" type="slidenum">
              <a:rPr lang="en-US" smtClean="0"/>
              <a:t>‹#›</a:t>
            </a:fld>
            <a:endParaRPr lang="en-US"/>
          </a:p>
        </p:txBody>
      </p:sp>
    </p:spTree>
    <p:extLst>
      <p:ext uri="{BB962C8B-B14F-4D97-AF65-F5344CB8AC3E}">
        <p14:creationId xmlns:p14="http://schemas.microsoft.com/office/powerpoint/2010/main" val="4216000938"/>
      </p:ext>
    </p:extLst>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9557"/>
            <a:ext cx="12192000" cy="5847844"/>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4" name="Subtitle 2"/>
          <p:cNvSpPr txBox="1">
            <a:spLocks/>
          </p:cNvSpPr>
          <p:nvPr/>
        </p:nvSpPr>
        <p:spPr bwMode="auto">
          <a:xfrm>
            <a:off x="-80741" y="2692400"/>
            <a:ext cx="12192000" cy="147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dirty="0">
                <a:solidFill>
                  <a:schemeClr val="bg1"/>
                </a:solidFill>
                <a:latin typeface="Arial (Headings)"/>
              </a:rPr>
              <a:t>Evan </a:t>
            </a:r>
            <a:r>
              <a:rPr lang="en-US" altLang="en-US" sz="1600" b="1" kern="0" dirty="0" err="1">
                <a:solidFill>
                  <a:schemeClr val="bg1"/>
                </a:solidFill>
                <a:latin typeface="Arial (Headings)"/>
              </a:rPr>
              <a:t>Pavetto</a:t>
            </a:r>
            <a:r>
              <a:rPr lang="en-US" altLang="en-US" sz="1600" b="1" kern="0" dirty="0">
                <a:solidFill>
                  <a:schemeClr val="bg1"/>
                </a:solidFill>
                <a:latin typeface="Arial (Headings)"/>
              </a:rPr>
              <a:t>-Stewart and Thomas Alan Lovell</a:t>
            </a:r>
          </a:p>
          <a:p>
            <a:pPr marL="0" indent="0" algn="ctr" eaLnBrk="1" hangingPunct="1">
              <a:buClr>
                <a:srgbClr val="00529B"/>
              </a:buClr>
              <a:buNone/>
            </a:pPr>
            <a:r>
              <a:rPr lang="en-US" altLang="en-US" sz="1600" b="1" kern="0" dirty="0">
                <a:solidFill>
                  <a:schemeClr val="bg1"/>
                </a:solidFill>
                <a:latin typeface="Arial (Headings)"/>
              </a:rPr>
              <a:t>Embry-Riddle Aeronautical University</a:t>
            </a:r>
          </a:p>
          <a:p>
            <a:pPr marL="0" indent="0" algn="ctr" eaLnBrk="1" hangingPunct="1">
              <a:buClr>
                <a:srgbClr val="00529B"/>
              </a:buClr>
              <a:buNone/>
            </a:pPr>
            <a:r>
              <a:rPr lang="en-US" altLang="en-US" sz="1600" b="1" kern="0" dirty="0">
                <a:solidFill>
                  <a:schemeClr val="bg1"/>
                </a:solidFill>
                <a:latin typeface="Arial (Headings)"/>
              </a:rPr>
              <a:t>2025 Region II Student Conference, 3 April 2025 – 4 April 2025</a:t>
            </a:r>
          </a:p>
          <a:p>
            <a:pPr marL="0" indent="0" algn="ctr" eaLnBrk="1" hangingPunct="1">
              <a:buClr>
                <a:srgbClr val="00529B"/>
              </a:buClr>
              <a:buNone/>
            </a:pPr>
            <a:endParaRPr lang="en-US" altLang="en-US" sz="1600" b="1" kern="0" dirty="0">
              <a:solidFill>
                <a:schemeClr val="bg1"/>
              </a:solidFill>
              <a:latin typeface="Arial (Headings)"/>
            </a:endParaRPr>
          </a:p>
          <a:p>
            <a:pPr marL="0" indent="0" algn="ctr" eaLnBrk="1" hangingPunct="1">
              <a:buClr>
                <a:srgbClr val="00529B"/>
              </a:buClr>
              <a:buNone/>
            </a:pPr>
            <a:r>
              <a:rPr lang="en-US" sz="2133" dirty="0">
                <a:solidFill>
                  <a:schemeClr val="bg1"/>
                </a:solidFill>
                <a:latin typeface="Arial Narrow" panose="020B0606020202030204" pitchFamily="34" charset="0"/>
              </a:rPr>
              <a:t>Copyright © by Embry-Riddle Aeronautical University</a:t>
            </a:r>
            <a:br>
              <a:rPr lang="en-US" sz="2133" dirty="0">
                <a:solidFill>
                  <a:schemeClr val="bg1"/>
                </a:solidFill>
                <a:latin typeface="Arial Narrow" panose="020B0606020202030204" pitchFamily="34" charset="0"/>
              </a:rPr>
            </a:br>
            <a:r>
              <a:rPr lang="en-US" sz="2133" dirty="0">
                <a:solidFill>
                  <a:schemeClr val="bg1"/>
                </a:solidFill>
                <a:latin typeface="Arial Narrow" panose="020B0606020202030204" pitchFamily="34" charset="0"/>
              </a:rPr>
              <a:t>Published by the American Institute of Aeronautics and Astronautics, Inc., with permission.</a:t>
            </a:r>
          </a:p>
          <a:p>
            <a:pPr marL="0" indent="0" algn="ctr" eaLnBrk="1" hangingPunct="1">
              <a:buClr>
                <a:srgbClr val="00529B"/>
              </a:buClr>
              <a:buNone/>
            </a:pPr>
            <a:br>
              <a:rPr lang="en-US" altLang="en-US" sz="2133" kern="0" dirty="0">
                <a:solidFill>
                  <a:schemeClr val="bg1"/>
                </a:solidFill>
                <a:latin typeface="Arial Narrow" panose="020B0606020202030204" pitchFamily="34" charset="0"/>
              </a:rPr>
            </a:br>
            <a:endParaRPr lang="en-US" altLang="en-US" sz="2133" kern="0" dirty="0">
              <a:solidFill>
                <a:schemeClr val="bg1"/>
              </a:solidFill>
              <a:latin typeface="Arial Narrow" panose="020B0606020202030204" pitchFamily="34" charset="0"/>
            </a:endParaRPr>
          </a:p>
          <a:p>
            <a:pPr marL="0" indent="0" algn="ctr" eaLnBrk="1" hangingPunct="1">
              <a:buClr>
                <a:srgbClr val="00529B"/>
              </a:buClr>
              <a:buNone/>
            </a:pPr>
            <a:endParaRPr lang="en-US" altLang="en-US" sz="2133" kern="0" dirty="0">
              <a:solidFill>
                <a:schemeClr val="bg1"/>
              </a:solidFill>
              <a:latin typeface="Arial (Headings)"/>
            </a:endParaRPr>
          </a:p>
          <a:p>
            <a:pPr marL="0" indent="0" algn="ctr" eaLnBrk="1" hangingPunct="1">
              <a:buClr>
                <a:srgbClr val="00529B"/>
              </a:buClr>
              <a:buNone/>
            </a:pPr>
            <a:endParaRPr lang="en-US" altLang="en-US" sz="2133" kern="0" dirty="0">
              <a:solidFill>
                <a:schemeClr val="bg1"/>
              </a:solidFill>
              <a:latin typeface="Arial (Headings)"/>
            </a:endParaRPr>
          </a:p>
          <a:p>
            <a:pPr>
              <a:buClr>
                <a:srgbClr val="00529B"/>
              </a:buClr>
              <a:buFont typeface="Wingdings" charset="2"/>
              <a:buChar char="Ø"/>
            </a:pPr>
            <a:endParaRPr lang="en-US" kern="0" dirty="0">
              <a:latin typeface="Arial (Headings)"/>
            </a:endParaRPr>
          </a:p>
        </p:txBody>
      </p:sp>
      <p:sp>
        <p:nvSpPr>
          <p:cNvPr id="6" name="Title 1"/>
          <p:cNvSpPr txBox="1">
            <a:spLocks/>
          </p:cNvSpPr>
          <p:nvPr/>
        </p:nvSpPr>
        <p:spPr bwMode="auto">
          <a:xfrm>
            <a:off x="0" y="990600"/>
            <a:ext cx="12192000" cy="132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4000" b="1" kern="0" dirty="0">
                <a:solidFill>
                  <a:schemeClr val="bg1"/>
                </a:solidFill>
                <a:latin typeface="Arial" panose="020B0604020202020204" pitchFamily="34" charset="0"/>
                <a:cs typeface="Arial" panose="020B0604020202020204" pitchFamily="34" charset="0"/>
              </a:rPr>
              <a:t>Star Elimination as a Means of Resident Space Object Identification for Space Situational Awareness</a:t>
            </a:r>
          </a:p>
        </p:txBody>
      </p:sp>
      <p:pic>
        <p:nvPicPr>
          <p:cNvPr id="2" name="Picture 6" descr="https://secure.surveymonkey.com/_resources/5355/21125355/fa32588d-63e5-4d79-9e19-04ac27e92301.jpg">
            <a:extLst>
              <a:ext uri="{FF2B5EF4-FFF2-40B4-BE49-F238E27FC236}">
                <a16:creationId xmlns:a16="http://schemas.microsoft.com/office/drawing/2014/main" id="{1611D3A9-9EBC-1A8D-50A2-0D3BDC378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939444"/>
            <a:ext cx="3744499" cy="77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ADBF0-DA93-BD0E-9873-25F1C46D300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1BE7A8-1B0E-01EE-6B3F-6229C6E849D5}"/>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E0070C35-AC4C-E433-996F-C2CF29B78E03}"/>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47C365D7-53E6-6178-D3DB-B695EFF86E64}"/>
              </a:ext>
            </a:extLst>
          </p:cNvPr>
          <p:cNvSpPr>
            <a:spLocks noGrp="1"/>
          </p:cNvSpPr>
          <p:nvPr>
            <p:ph idx="1"/>
          </p:nvPr>
        </p:nvSpPr>
        <p:spPr>
          <a:xfrm>
            <a:off x="529389" y="1312981"/>
            <a:ext cx="6392406" cy="4869712"/>
          </a:xfrm>
        </p:spPr>
        <p:txBody>
          <a:bodyPr>
            <a:noAutofit/>
          </a:bodyPr>
          <a:lstStyle/>
          <a:p>
            <a:r>
              <a:rPr lang="en-US" sz="2400" dirty="0">
                <a:latin typeface="Helvetica" panose="020B0604020202020204" pitchFamily="34" charset="0"/>
                <a:ea typeface="Calibri"/>
                <a:cs typeface="Helvetica" panose="020B0604020202020204" pitchFamily="34" charset="0"/>
              </a:rPr>
              <a:t>Numerous collects of unresolved space imagery have been obtained via an optical sensor configuration available through the authors’ university:</a:t>
            </a:r>
          </a:p>
          <a:p>
            <a:pPr lvl="1"/>
            <a:r>
              <a:rPr lang="en-US" sz="2000" dirty="0">
                <a:latin typeface="Helvetica" panose="020B0604020202020204" pitchFamily="34" charset="0"/>
                <a:ea typeface="Calibri"/>
                <a:cs typeface="Helvetica" panose="020B0604020202020204" pitchFamily="34" charset="0"/>
              </a:rPr>
              <a:t>Celestron RASA 11-inch telescope with an ASI 1600mm monochrome CMOS camera mounted on a Celestron CGE Pro mount </a:t>
            </a:r>
          </a:p>
          <a:p>
            <a:pPr lvl="1"/>
            <a:r>
              <a:rPr lang="en-US" sz="2000" dirty="0">
                <a:latin typeface="Helvetica" panose="020B0604020202020204" pitchFamily="34" charset="0"/>
                <a:ea typeface="Calibri"/>
                <a:cs typeface="Helvetica" panose="020B0604020202020204" pitchFamily="34" charset="0"/>
              </a:rPr>
              <a:t>Field of view is approximately 1.5° x 1.5°</a:t>
            </a:r>
          </a:p>
          <a:p>
            <a:endParaRPr lang="en-US" sz="2400" dirty="0">
              <a:latin typeface="Helvetica" panose="020B0604020202020204" pitchFamily="34" charset="0"/>
              <a:ea typeface="Calibri"/>
              <a:cs typeface="Helvetica" panose="020B0604020202020204" pitchFamily="34" charset="0"/>
            </a:endParaRPr>
          </a:p>
          <a:p>
            <a:r>
              <a:rPr lang="en-US" sz="2400" dirty="0">
                <a:latin typeface="Helvetica" panose="020B0604020202020204" pitchFamily="34" charset="0"/>
                <a:ea typeface="Calibri"/>
                <a:cs typeface="Helvetica" panose="020B0604020202020204" pitchFamily="34" charset="0"/>
              </a:rPr>
              <a:t>Two particular collects are emphasized:</a:t>
            </a:r>
          </a:p>
          <a:p>
            <a:pPr lvl="1"/>
            <a:r>
              <a:rPr lang="en-US" sz="2000" dirty="0">
                <a:latin typeface="Helvetica" panose="020B0604020202020204" pitchFamily="34" charset="0"/>
                <a:ea typeface="Calibri"/>
                <a:cs typeface="Helvetica" panose="020B0604020202020204" pitchFamily="34" charset="0"/>
              </a:rPr>
              <a:t>31-frame inertial stare collect spanning 41 seconds (CASE 1)</a:t>
            </a:r>
          </a:p>
          <a:p>
            <a:pPr lvl="1"/>
            <a:r>
              <a:rPr lang="en-US" sz="2000" dirty="0">
                <a:latin typeface="Helvetica" panose="020B0604020202020204" pitchFamily="34" charset="0"/>
                <a:ea typeface="Calibri"/>
                <a:cs typeface="Helvetica" panose="020B0604020202020204" pitchFamily="34" charset="0"/>
              </a:rPr>
              <a:t>12-frame object-following collect spanning 23 seconds (CASE 2)</a:t>
            </a:r>
          </a:p>
        </p:txBody>
      </p:sp>
      <p:pic>
        <p:nvPicPr>
          <p:cNvPr id="3" name="Picture 2" descr="A telescope at night with a black background&#10;&#10;AI-generated content may be incorrect.">
            <a:extLst>
              <a:ext uri="{FF2B5EF4-FFF2-40B4-BE49-F238E27FC236}">
                <a16:creationId xmlns:a16="http://schemas.microsoft.com/office/drawing/2014/main" id="{86F053CB-974B-A7E7-2C35-A1056E0A54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5953" y="1392730"/>
            <a:ext cx="3883247" cy="5117866"/>
          </a:xfrm>
          <a:prstGeom prst="rect">
            <a:avLst/>
          </a:prstGeom>
          <a:noFill/>
          <a:ln>
            <a:noFill/>
          </a:ln>
        </p:spPr>
      </p:pic>
    </p:spTree>
    <p:extLst>
      <p:ext uri="{BB962C8B-B14F-4D97-AF65-F5344CB8AC3E}">
        <p14:creationId xmlns:p14="http://schemas.microsoft.com/office/powerpoint/2010/main" val="80610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77BE1-9648-F060-0D51-C44C308B065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40563D-33C1-0774-3CE2-1A8B39F181D4}"/>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75A4B594-98C2-52B2-1503-25B92FEE56A9}"/>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663DAF76-601E-778F-DC39-9B3E2D94EE79}"/>
              </a:ext>
            </a:extLst>
          </p:cNvPr>
          <p:cNvSpPr>
            <a:spLocks noGrp="1"/>
          </p:cNvSpPr>
          <p:nvPr>
            <p:ph idx="1"/>
          </p:nvPr>
        </p:nvSpPr>
        <p:spPr>
          <a:xfrm>
            <a:off x="529388" y="1068572"/>
            <a:ext cx="11321716" cy="4869712"/>
          </a:xfrm>
        </p:spPr>
        <p:txBody>
          <a:bodyPr>
            <a:noAutofit/>
          </a:bodyPr>
          <a:lstStyle/>
          <a:p>
            <a:r>
              <a:rPr lang="en-US" sz="2000" dirty="0">
                <a:latin typeface="Helvetica" panose="020B0604020202020204" pitchFamily="34" charset="0"/>
                <a:ea typeface="Calibri"/>
                <a:cs typeface="Helvetica" panose="020B0604020202020204" pitchFamily="34" charset="0"/>
              </a:rPr>
              <a:t>For CASE 1, table below shows that there are approximately 200 centroids in each frame</a:t>
            </a:r>
          </a:p>
          <a:p>
            <a:r>
              <a:rPr lang="en-US" sz="2000" dirty="0">
                <a:latin typeface="Helvetica" panose="020B0604020202020204" pitchFamily="34" charset="0"/>
                <a:ea typeface="Calibri"/>
                <a:cs typeface="Helvetica" panose="020B0604020202020204" pitchFamily="34" charset="0"/>
              </a:rPr>
              <a:t>Tycho-2 catalog only accounts for about half of the objects in each frame, while the Gaia catalog contains over 10 times this number(!)</a:t>
            </a:r>
          </a:p>
          <a:p>
            <a:r>
              <a:rPr lang="en-US" sz="2000" dirty="0">
                <a:latin typeface="Helvetica" panose="020B0604020202020204" pitchFamily="34" charset="0"/>
                <a:ea typeface="Calibri"/>
                <a:cs typeface="Helvetica" panose="020B0604020202020204" pitchFamily="34" charset="0"/>
              </a:rPr>
              <a:t>For this collect, we conclude that Tycho-2, at best, could eliminate about half the centroids, while Gaia LITE could potentially eliminate all of them</a:t>
            </a:r>
          </a:p>
        </p:txBody>
      </p:sp>
      <p:pic>
        <p:nvPicPr>
          <p:cNvPr id="3" name="Picture 2">
            <a:extLst>
              <a:ext uri="{FF2B5EF4-FFF2-40B4-BE49-F238E27FC236}">
                <a16:creationId xmlns:a16="http://schemas.microsoft.com/office/drawing/2014/main" id="{78A27C4F-28A6-6F52-9E4C-8E6B9E3E22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6730" y="2787634"/>
            <a:ext cx="9187033" cy="4070366"/>
          </a:xfrm>
          <a:prstGeom prst="rect">
            <a:avLst/>
          </a:prstGeom>
          <a:noFill/>
          <a:ln>
            <a:noFill/>
          </a:ln>
        </p:spPr>
      </p:pic>
    </p:spTree>
    <p:extLst>
      <p:ext uri="{BB962C8B-B14F-4D97-AF65-F5344CB8AC3E}">
        <p14:creationId xmlns:p14="http://schemas.microsoft.com/office/powerpoint/2010/main" val="219240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BE4C3-39AC-0EC9-36E9-F3CE67F088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8F8C8B-D30B-97FC-9229-8DBABE0A546F}"/>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4E1B203F-112F-89A7-DF2B-3A0370894657}"/>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5470364E-A060-650A-7E87-04FE04D0215F}"/>
              </a:ext>
            </a:extLst>
          </p:cNvPr>
          <p:cNvSpPr>
            <a:spLocks noGrp="1"/>
          </p:cNvSpPr>
          <p:nvPr>
            <p:ph idx="1"/>
          </p:nvPr>
        </p:nvSpPr>
        <p:spPr>
          <a:xfrm>
            <a:off x="529388" y="1068572"/>
            <a:ext cx="11321716" cy="4869712"/>
          </a:xfrm>
        </p:spPr>
        <p:txBody>
          <a:bodyPr>
            <a:noAutofit/>
          </a:bodyPr>
          <a:lstStyle/>
          <a:p>
            <a:r>
              <a:rPr lang="en-US" sz="2000" dirty="0">
                <a:latin typeface="Helvetica" panose="020B0604020202020204" pitchFamily="34" charset="0"/>
                <a:ea typeface="Calibri"/>
                <a:cs typeface="Helvetica" panose="020B0604020202020204" pitchFamily="34" charset="0"/>
              </a:rPr>
              <a:t>First we apply the </a:t>
            </a:r>
            <a:r>
              <a:rPr lang="en-US" sz="2000" dirty="0">
                <a:solidFill>
                  <a:srgbClr val="FF0000"/>
                </a:solidFill>
                <a:latin typeface="Helvetica" panose="020B0604020202020204" pitchFamily="34" charset="0"/>
                <a:ea typeface="Calibri"/>
                <a:cs typeface="Helvetica" panose="020B0604020202020204" pitchFamily="34" charset="0"/>
              </a:rPr>
              <a:t>clustering</a:t>
            </a:r>
            <a:r>
              <a:rPr lang="en-US" sz="2000" dirty="0">
                <a:latin typeface="Helvetica" panose="020B0604020202020204" pitchFamily="34" charset="0"/>
                <a:ea typeface="Calibri"/>
                <a:cs typeface="Helvetica" panose="020B0604020202020204" pitchFamily="34" charset="0"/>
              </a:rPr>
              <a:t> strategy to this collect, with the NAD threshold set to 0.005°</a:t>
            </a:r>
          </a:p>
          <a:p>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Below is an overlay of all centroids in the collect, followed by the same collect after applying star elimination via </a:t>
            </a:r>
            <a:r>
              <a:rPr lang="en-US" sz="2000" dirty="0">
                <a:solidFill>
                  <a:srgbClr val="FF0000"/>
                </a:solidFill>
                <a:latin typeface="Helvetica" panose="020B0604020202020204" pitchFamily="34" charset="0"/>
                <a:ea typeface="Calibri"/>
                <a:cs typeface="Helvetica" panose="020B0604020202020204" pitchFamily="34" charset="0"/>
              </a:rPr>
              <a:t>clustering</a:t>
            </a:r>
          </a:p>
          <a:p>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While vast majority of centroids have been eliminated, several do remain </a:t>
            </a:r>
            <a:r>
              <a:rPr lang="en-US" sz="2000" dirty="0">
                <a:latin typeface="Helvetica" panose="020B0604020202020204" pitchFamily="34" charset="0"/>
                <a:ea typeface="Calibri"/>
                <a:cs typeface="Helvetica" panose="020B0604020202020204" pitchFamily="34" charset="0"/>
                <a:sym typeface="Wingdings" panose="05000000000000000000" pitchFamily="2" charset="2"/>
              </a:rPr>
              <a:t> 2 RSOs clearly seen</a:t>
            </a:r>
            <a:endParaRPr lang="en-US" sz="2000" dirty="0">
              <a:latin typeface="Helvetica" panose="020B0604020202020204" pitchFamily="34" charset="0"/>
              <a:ea typeface="Calibri"/>
              <a:cs typeface="Helvetica" panose="020B0604020202020204" pitchFamily="34" charset="0"/>
            </a:endParaRPr>
          </a:p>
        </p:txBody>
      </p:sp>
      <p:pic>
        <p:nvPicPr>
          <p:cNvPr id="4" name="Picture 3">
            <a:extLst>
              <a:ext uri="{FF2B5EF4-FFF2-40B4-BE49-F238E27FC236}">
                <a16:creationId xmlns:a16="http://schemas.microsoft.com/office/drawing/2014/main" id="{03AF0B36-C1A1-47CB-CEEA-E70FA27F9834}"/>
              </a:ext>
            </a:extLst>
          </p:cNvPr>
          <p:cNvPicPr>
            <a:picLocks/>
          </p:cNvPicPr>
          <p:nvPr/>
        </p:nvPicPr>
        <p:blipFill>
          <a:blip r:embed="rId3" cstate="print">
            <a:extLst>
              <a:ext uri="{28A0092B-C50C-407E-A947-70E740481C1C}">
                <a14:useLocalDpi xmlns:a14="http://schemas.microsoft.com/office/drawing/2010/main" val="0"/>
              </a:ext>
            </a:extLst>
          </a:blip>
          <a:srcRect t="6082"/>
          <a:stretch/>
        </p:blipFill>
        <p:spPr bwMode="auto">
          <a:xfrm>
            <a:off x="6096000" y="3556000"/>
            <a:ext cx="5502814" cy="3302000"/>
          </a:xfrm>
          <a:prstGeom prst="rect">
            <a:avLst/>
          </a:prstGeom>
          <a:noFill/>
          <a:ln>
            <a:noFill/>
          </a:ln>
        </p:spPr>
      </p:pic>
      <p:pic>
        <p:nvPicPr>
          <p:cNvPr id="5" name="Picture 4">
            <a:extLst>
              <a:ext uri="{FF2B5EF4-FFF2-40B4-BE49-F238E27FC236}">
                <a16:creationId xmlns:a16="http://schemas.microsoft.com/office/drawing/2014/main" id="{F86BE8C1-0EF7-5922-E4B8-6DD6EE9F0A52}"/>
              </a:ext>
            </a:extLst>
          </p:cNvPr>
          <p:cNvPicPr>
            <a:picLocks/>
          </p:cNvPicPr>
          <p:nvPr/>
        </p:nvPicPr>
        <p:blipFill>
          <a:blip r:embed="rId4">
            <a:extLst>
              <a:ext uri="{28A0092B-C50C-407E-A947-70E740481C1C}">
                <a14:useLocalDpi xmlns:a14="http://schemas.microsoft.com/office/drawing/2010/main" val="0"/>
              </a:ext>
            </a:extLst>
          </a:blip>
          <a:srcRect t="6082"/>
          <a:stretch/>
        </p:blipFill>
        <p:spPr bwMode="auto">
          <a:xfrm>
            <a:off x="340896" y="3556000"/>
            <a:ext cx="5318843" cy="3302000"/>
          </a:xfrm>
          <a:prstGeom prst="rect">
            <a:avLst/>
          </a:prstGeom>
          <a:noFill/>
          <a:ln>
            <a:noFill/>
          </a:ln>
        </p:spPr>
      </p:pic>
      <p:sp>
        <p:nvSpPr>
          <p:cNvPr id="3" name="Rectangle 2">
            <a:extLst>
              <a:ext uri="{FF2B5EF4-FFF2-40B4-BE49-F238E27FC236}">
                <a16:creationId xmlns:a16="http://schemas.microsoft.com/office/drawing/2014/main" id="{DB640C21-F289-46A3-0E4A-DEFB29C98640}"/>
              </a:ext>
            </a:extLst>
          </p:cNvPr>
          <p:cNvSpPr/>
          <p:nvPr/>
        </p:nvSpPr>
        <p:spPr>
          <a:xfrm>
            <a:off x="2968625" y="3429000"/>
            <a:ext cx="914400" cy="1619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8E61DC-2487-9397-F6B4-A5DDE681F165}"/>
              </a:ext>
            </a:extLst>
          </p:cNvPr>
          <p:cNvSpPr/>
          <p:nvPr/>
        </p:nvSpPr>
        <p:spPr>
          <a:xfrm>
            <a:off x="7607808" y="3306470"/>
            <a:ext cx="2582266" cy="2844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3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0C8D7-ED4A-798E-461F-24A071AA42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469299-0356-0CA6-D924-17BD82BE1F90}"/>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1084CDD2-B833-BA78-81F0-580A6A9700BC}"/>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35835BF5-A063-907D-CB6C-DD5438C1284A}"/>
              </a:ext>
            </a:extLst>
          </p:cNvPr>
          <p:cNvSpPr>
            <a:spLocks noGrp="1"/>
          </p:cNvSpPr>
          <p:nvPr>
            <p:ph idx="1"/>
          </p:nvPr>
        </p:nvSpPr>
        <p:spPr>
          <a:xfrm>
            <a:off x="529388" y="1068572"/>
            <a:ext cx="4639512" cy="4869712"/>
          </a:xfrm>
        </p:spPr>
        <p:txBody>
          <a:bodyPr>
            <a:noAutofit/>
          </a:bodyPr>
          <a:lstStyle/>
          <a:p>
            <a:r>
              <a:rPr lang="en-US" sz="2000" dirty="0">
                <a:latin typeface="Helvetica" panose="020B0604020202020204" pitchFamily="34" charset="0"/>
                <a:ea typeface="Calibri"/>
                <a:cs typeface="Helvetica" panose="020B0604020202020204" pitchFamily="34" charset="0"/>
              </a:rPr>
              <a:t>Examining this result, several of the centroids that remain (in addition to the RSOs) are stars whose nearest neighbor is slightly outside the NAD threshold </a:t>
            </a:r>
          </a:p>
          <a:p>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Thus raising the NAD threshold could potentially eliminate more centroids </a:t>
            </a:r>
            <a:r>
              <a:rPr lang="en-US" sz="2000" dirty="0">
                <a:latin typeface="Helvetica" panose="020B0604020202020204" pitchFamily="34" charset="0"/>
                <a:ea typeface="Calibri"/>
                <a:cs typeface="Helvetica" panose="020B0604020202020204" pitchFamily="34" charset="0"/>
                <a:sym typeface="Wingdings" panose="05000000000000000000" pitchFamily="2" charset="2"/>
              </a:rPr>
              <a:t> too high of a</a:t>
            </a:r>
            <a:r>
              <a:rPr lang="en-US" sz="2000" dirty="0">
                <a:latin typeface="Helvetica" panose="020B0604020202020204" pitchFamily="34" charset="0"/>
                <a:ea typeface="Calibri"/>
                <a:cs typeface="Helvetica" panose="020B0604020202020204" pitchFamily="34" charset="0"/>
              </a:rPr>
              <a:t> threshold could eliminate centroids pertaining to the RSOs (undesirable)</a:t>
            </a:r>
          </a:p>
          <a:p>
            <a:pPr marL="0" indent="0">
              <a:buNone/>
            </a:pPr>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Some centroids may be collections of noisy pixels (i.e. false objects); impervious to any threshold because they do not possess any nearest neighbors as stars do (unless the threshold is set really high)</a:t>
            </a:r>
          </a:p>
        </p:txBody>
      </p:sp>
      <p:pic>
        <p:nvPicPr>
          <p:cNvPr id="3" name="Picture 2">
            <a:extLst>
              <a:ext uri="{FF2B5EF4-FFF2-40B4-BE49-F238E27FC236}">
                <a16:creationId xmlns:a16="http://schemas.microsoft.com/office/drawing/2014/main" id="{91E0FF47-5138-BB0D-CC7A-2AA90F5785E7}"/>
              </a:ext>
            </a:extLst>
          </p:cNvPr>
          <p:cNvPicPr>
            <a:picLocks/>
          </p:cNvPicPr>
          <p:nvPr/>
        </p:nvPicPr>
        <p:blipFill>
          <a:blip r:embed="rId3" cstate="print">
            <a:extLst>
              <a:ext uri="{28A0092B-C50C-407E-A947-70E740481C1C}">
                <a14:useLocalDpi xmlns:a14="http://schemas.microsoft.com/office/drawing/2010/main" val="0"/>
              </a:ext>
            </a:extLst>
          </a:blip>
          <a:srcRect t="6082"/>
          <a:stretch/>
        </p:blipFill>
        <p:spPr bwMode="auto">
          <a:xfrm>
            <a:off x="5359400" y="1852428"/>
            <a:ext cx="6705600" cy="4370572"/>
          </a:xfrm>
          <a:prstGeom prst="rect">
            <a:avLst/>
          </a:prstGeom>
          <a:noFill/>
          <a:ln>
            <a:noFill/>
          </a:ln>
        </p:spPr>
      </p:pic>
      <p:sp>
        <p:nvSpPr>
          <p:cNvPr id="4" name="Rectangle 3">
            <a:extLst>
              <a:ext uri="{FF2B5EF4-FFF2-40B4-BE49-F238E27FC236}">
                <a16:creationId xmlns:a16="http://schemas.microsoft.com/office/drawing/2014/main" id="{39717DC5-2149-75D6-7FAC-6AECED5E642C}"/>
              </a:ext>
            </a:extLst>
          </p:cNvPr>
          <p:cNvSpPr/>
          <p:nvPr/>
        </p:nvSpPr>
        <p:spPr>
          <a:xfrm>
            <a:off x="7359091" y="1689811"/>
            <a:ext cx="3006547" cy="2194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746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531E-400A-37FC-6AC2-6A07D9B89C7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88E3966-F3B6-86F3-DA3F-09B8CBFD03E8}"/>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133769FF-FFEB-00C7-B477-4FB83B287F50}"/>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082B0C88-8723-5AA3-485F-0B373AB8FEE3}"/>
              </a:ext>
            </a:extLst>
          </p:cNvPr>
          <p:cNvSpPr>
            <a:spLocks noGrp="1"/>
          </p:cNvSpPr>
          <p:nvPr>
            <p:ph idx="1"/>
          </p:nvPr>
        </p:nvSpPr>
        <p:spPr>
          <a:xfrm>
            <a:off x="529388" y="1068572"/>
            <a:ext cx="11321716" cy="4869712"/>
          </a:xfrm>
        </p:spPr>
        <p:txBody>
          <a:bodyPr>
            <a:noAutofit/>
          </a:bodyPr>
          <a:lstStyle/>
          <a:p>
            <a:r>
              <a:rPr lang="en-US" sz="1800" dirty="0">
                <a:latin typeface="Helvetica" panose="020B0604020202020204" pitchFamily="34" charset="0"/>
                <a:ea typeface="Calibri"/>
                <a:cs typeface="Helvetica" panose="020B0604020202020204" pitchFamily="34" charset="0"/>
              </a:rPr>
              <a:t>Now we apply the </a:t>
            </a:r>
            <a:r>
              <a:rPr lang="en-US" sz="1800" dirty="0">
                <a:solidFill>
                  <a:srgbClr val="FF0000"/>
                </a:solidFill>
                <a:latin typeface="Helvetica" panose="020B0604020202020204" pitchFamily="34" charset="0"/>
                <a:ea typeface="Calibri"/>
                <a:cs typeface="Helvetica" panose="020B0604020202020204" pitchFamily="34" charset="0"/>
              </a:rPr>
              <a:t>catalog comparison</a:t>
            </a:r>
            <a:r>
              <a:rPr lang="en-US" sz="1800" dirty="0">
                <a:latin typeface="Helvetica" panose="020B0604020202020204" pitchFamily="34" charset="0"/>
                <a:ea typeface="Calibri"/>
                <a:cs typeface="Helvetica" panose="020B0604020202020204" pitchFamily="34" charset="0"/>
              </a:rPr>
              <a:t> strategy to this collect, using the Gaia catalog (NAD threshold again set to 0.005°)</a:t>
            </a:r>
          </a:p>
          <a:p>
            <a:endParaRPr lang="en-US" sz="1800" dirty="0">
              <a:latin typeface="Helvetica" panose="020B0604020202020204" pitchFamily="34" charset="0"/>
              <a:ea typeface="Calibri"/>
              <a:cs typeface="Helvetica" panose="020B0604020202020204" pitchFamily="34" charset="0"/>
            </a:endParaRPr>
          </a:p>
          <a:p>
            <a:r>
              <a:rPr lang="en-US" sz="1800" dirty="0">
                <a:latin typeface="Helvetica" panose="020B0604020202020204" pitchFamily="34" charset="0"/>
                <a:ea typeface="Calibri"/>
                <a:cs typeface="Helvetica" panose="020B0604020202020204" pitchFamily="34" charset="0"/>
              </a:rPr>
              <a:t>Below is an overlay of all centroids in the collect, followed by the same collect after applying star elimination via </a:t>
            </a:r>
            <a:r>
              <a:rPr lang="en-US" sz="1800" dirty="0">
                <a:solidFill>
                  <a:srgbClr val="FF0000"/>
                </a:solidFill>
                <a:latin typeface="Helvetica" panose="020B0604020202020204" pitchFamily="34" charset="0"/>
                <a:ea typeface="Calibri"/>
                <a:cs typeface="Helvetica" panose="020B0604020202020204" pitchFamily="34" charset="0"/>
              </a:rPr>
              <a:t>catalog comparison</a:t>
            </a:r>
          </a:p>
          <a:p>
            <a:endParaRPr lang="en-US" sz="1800" dirty="0">
              <a:latin typeface="Helvetica" panose="020B0604020202020204" pitchFamily="34" charset="0"/>
              <a:ea typeface="Calibri"/>
              <a:cs typeface="Helvetica" panose="020B0604020202020204" pitchFamily="34" charset="0"/>
            </a:endParaRPr>
          </a:p>
          <a:p>
            <a:r>
              <a:rPr lang="en-US" sz="1800" dirty="0">
                <a:latin typeface="Helvetica" panose="020B0604020202020204" pitchFamily="34" charset="0"/>
                <a:ea typeface="Calibri"/>
                <a:cs typeface="Helvetica" panose="020B0604020202020204" pitchFamily="34" charset="0"/>
              </a:rPr>
              <a:t>Only a small number of non-RSO centroids remain</a:t>
            </a:r>
          </a:p>
        </p:txBody>
      </p:sp>
      <p:pic>
        <p:nvPicPr>
          <p:cNvPr id="5" name="Picture 4">
            <a:extLst>
              <a:ext uri="{FF2B5EF4-FFF2-40B4-BE49-F238E27FC236}">
                <a16:creationId xmlns:a16="http://schemas.microsoft.com/office/drawing/2014/main" id="{48C0DBC5-3687-BA2C-C53C-4B968E435BA8}"/>
              </a:ext>
            </a:extLst>
          </p:cNvPr>
          <p:cNvPicPr>
            <a:picLocks/>
          </p:cNvPicPr>
          <p:nvPr/>
        </p:nvPicPr>
        <p:blipFill>
          <a:blip r:embed="rId3">
            <a:extLst>
              <a:ext uri="{28A0092B-C50C-407E-A947-70E740481C1C}">
                <a14:useLocalDpi xmlns:a14="http://schemas.microsoft.com/office/drawing/2010/main" val="0"/>
              </a:ext>
            </a:extLst>
          </a:blip>
          <a:srcRect t="6443"/>
          <a:stretch/>
        </p:blipFill>
        <p:spPr bwMode="auto">
          <a:xfrm>
            <a:off x="340896" y="3568700"/>
            <a:ext cx="5318843" cy="3289300"/>
          </a:xfrm>
          <a:prstGeom prst="rect">
            <a:avLst/>
          </a:prstGeom>
          <a:noFill/>
          <a:ln>
            <a:noFill/>
          </a:ln>
        </p:spPr>
      </p:pic>
      <p:pic>
        <p:nvPicPr>
          <p:cNvPr id="3" name="Picture 2">
            <a:extLst>
              <a:ext uri="{FF2B5EF4-FFF2-40B4-BE49-F238E27FC236}">
                <a16:creationId xmlns:a16="http://schemas.microsoft.com/office/drawing/2014/main" id="{465D249F-1264-313C-27E1-F0861182A34A}"/>
              </a:ext>
            </a:extLst>
          </p:cNvPr>
          <p:cNvPicPr>
            <a:picLocks/>
          </p:cNvPicPr>
          <p:nvPr/>
        </p:nvPicPr>
        <p:blipFill>
          <a:blip r:embed="rId4">
            <a:extLst>
              <a:ext uri="{28A0092B-C50C-407E-A947-70E740481C1C}">
                <a14:useLocalDpi xmlns:a14="http://schemas.microsoft.com/office/drawing/2010/main" val="0"/>
              </a:ext>
            </a:extLst>
          </a:blip>
          <a:srcRect t="5926" b="-1"/>
          <a:stretch/>
        </p:blipFill>
        <p:spPr bwMode="auto">
          <a:xfrm>
            <a:off x="5848230" y="3632200"/>
            <a:ext cx="5581769" cy="3225800"/>
          </a:xfrm>
          <a:prstGeom prst="rect">
            <a:avLst/>
          </a:prstGeom>
          <a:noFill/>
          <a:ln>
            <a:noFill/>
          </a:ln>
        </p:spPr>
      </p:pic>
      <p:sp>
        <p:nvSpPr>
          <p:cNvPr id="4" name="Rectangle 3">
            <a:extLst>
              <a:ext uri="{FF2B5EF4-FFF2-40B4-BE49-F238E27FC236}">
                <a16:creationId xmlns:a16="http://schemas.microsoft.com/office/drawing/2014/main" id="{5471AF22-3592-83FD-9D74-DC1F039C174C}"/>
              </a:ext>
            </a:extLst>
          </p:cNvPr>
          <p:cNvSpPr/>
          <p:nvPr/>
        </p:nvSpPr>
        <p:spPr>
          <a:xfrm>
            <a:off x="8214970" y="3568700"/>
            <a:ext cx="1704441" cy="1031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68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74271-2CE9-D208-8DEC-6640D4AF7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AE27CB-D2D1-39F4-08B6-003E6AC7A755}"/>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1C1592AC-F289-F6FB-AB1B-D35B0C89BCD0}"/>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A417C68F-E368-55A2-D398-54FEB25BAA7B}"/>
              </a:ext>
            </a:extLst>
          </p:cNvPr>
          <p:cNvSpPr>
            <a:spLocks noGrp="1"/>
          </p:cNvSpPr>
          <p:nvPr>
            <p:ph idx="1"/>
          </p:nvPr>
        </p:nvSpPr>
        <p:spPr>
          <a:xfrm>
            <a:off x="435142" y="1451344"/>
            <a:ext cx="5381458" cy="4869712"/>
          </a:xfrm>
        </p:spPr>
        <p:txBody>
          <a:bodyPr>
            <a:noAutofit/>
          </a:bodyPr>
          <a:lstStyle/>
          <a:p>
            <a:r>
              <a:rPr lang="en-US" dirty="0">
                <a:latin typeface="Helvetica" panose="020B0604020202020204" pitchFamily="34" charset="0"/>
                <a:ea typeface="Calibri"/>
                <a:cs typeface="Helvetica" panose="020B0604020202020204" pitchFamily="34" charset="0"/>
              </a:rPr>
              <a:t>The few centroids that remain were also left by the </a:t>
            </a:r>
            <a:r>
              <a:rPr lang="en-US" dirty="0">
                <a:solidFill>
                  <a:srgbClr val="FF0000"/>
                </a:solidFill>
                <a:latin typeface="Helvetica" panose="020B0604020202020204" pitchFamily="34" charset="0"/>
                <a:ea typeface="Calibri"/>
                <a:cs typeface="Helvetica" panose="020B0604020202020204" pitchFamily="34" charset="0"/>
              </a:rPr>
              <a:t>clustering</a:t>
            </a:r>
            <a:r>
              <a:rPr lang="en-US" dirty="0">
                <a:latin typeface="Helvetica" panose="020B0604020202020204" pitchFamily="34" charset="0"/>
                <a:ea typeface="Calibri"/>
                <a:cs typeface="Helvetica" panose="020B0604020202020204" pitchFamily="34" charset="0"/>
              </a:rPr>
              <a:t> strategy </a:t>
            </a:r>
          </a:p>
          <a:p>
            <a:endParaRPr lang="en-US" dirty="0">
              <a:latin typeface="Helvetica" panose="020B0604020202020204" pitchFamily="34" charset="0"/>
              <a:ea typeface="Calibri"/>
              <a:cs typeface="Helvetica" panose="020B0604020202020204" pitchFamily="34" charset="0"/>
            </a:endParaRPr>
          </a:p>
          <a:p>
            <a:r>
              <a:rPr lang="en-US" dirty="0">
                <a:latin typeface="Helvetica" panose="020B0604020202020204" pitchFamily="34" charset="0"/>
                <a:ea typeface="Calibri"/>
                <a:cs typeface="Helvetica" panose="020B0604020202020204" pitchFamily="34" charset="0"/>
              </a:rPr>
              <a:t>The large volume of stars in the Gaia catalog implies that these remaining centroids are “noisy” (i.e. false) objects</a:t>
            </a:r>
          </a:p>
          <a:p>
            <a:endParaRPr lang="en-US" dirty="0">
              <a:latin typeface="Helvetica" panose="020B0604020202020204" pitchFamily="34" charset="0"/>
              <a:ea typeface="Calibri"/>
              <a:cs typeface="Helvetica" panose="020B0604020202020204" pitchFamily="34" charset="0"/>
            </a:endParaRPr>
          </a:p>
          <a:p>
            <a:r>
              <a:rPr lang="en-US" dirty="0">
                <a:latin typeface="Helvetica" panose="020B0604020202020204" pitchFamily="34" charset="0"/>
                <a:ea typeface="Calibri"/>
                <a:cs typeface="Helvetica" panose="020B0604020202020204" pitchFamily="34" charset="0"/>
              </a:rPr>
              <a:t>NAD threshold appears to be in a proper range (not too high or low)</a:t>
            </a:r>
          </a:p>
          <a:p>
            <a:endParaRPr lang="en-US" dirty="0">
              <a:latin typeface="Helvetica" panose="020B0604020202020204" pitchFamily="34" charset="0"/>
              <a:ea typeface="Calibri"/>
              <a:cs typeface="Helvetica" panose="020B0604020202020204" pitchFamily="34" charset="0"/>
            </a:endParaRPr>
          </a:p>
        </p:txBody>
      </p:sp>
      <p:pic>
        <p:nvPicPr>
          <p:cNvPr id="3" name="Picture 2">
            <a:extLst>
              <a:ext uri="{FF2B5EF4-FFF2-40B4-BE49-F238E27FC236}">
                <a16:creationId xmlns:a16="http://schemas.microsoft.com/office/drawing/2014/main" id="{1D5F25CD-E0C4-5164-0BA4-63FB9346292E}"/>
              </a:ext>
            </a:extLst>
          </p:cNvPr>
          <p:cNvPicPr>
            <a:picLocks/>
          </p:cNvPicPr>
          <p:nvPr/>
        </p:nvPicPr>
        <p:blipFill>
          <a:blip r:embed="rId3">
            <a:extLst>
              <a:ext uri="{28A0092B-C50C-407E-A947-70E740481C1C}">
                <a14:useLocalDpi xmlns:a14="http://schemas.microsoft.com/office/drawing/2010/main" val="0"/>
              </a:ext>
            </a:extLst>
          </a:blip>
          <a:srcRect t="5926" b="-1"/>
          <a:stretch/>
        </p:blipFill>
        <p:spPr bwMode="auto">
          <a:xfrm>
            <a:off x="5816600" y="2184400"/>
            <a:ext cx="6235699" cy="3606800"/>
          </a:xfrm>
          <a:prstGeom prst="rect">
            <a:avLst/>
          </a:prstGeom>
          <a:noFill/>
          <a:ln>
            <a:noFill/>
          </a:ln>
        </p:spPr>
      </p:pic>
      <p:sp>
        <p:nvSpPr>
          <p:cNvPr id="4" name="Rectangle 3">
            <a:extLst>
              <a:ext uri="{FF2B5EF4-FFF2-40B4-BE49-F238E27FC236}">
                <a16:creationId xmlns:a16="http://schemas.microsoft.com/office/drawing/2014/main" id="{3E3B7933-FFF4-DB04-B9D8-2574392626E0}"/>
              </a:ext>
            </a:extLst>
          </p:cNvPr>
          <p:cNvSpPr/>
          <p:nvPr/>
        </p:nvSpPr>
        <p:spPr>
          <a:xfrm>
            <a:off x="8482013" y="2047875"/>
            <a:ext cx="1924050" cy="1762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79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9790F-DB08-4A3F-6BB0-9253B0D9D97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D8E9410-6C69-8DCA-E45D-8EBAE5F6B4EB}"/>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19D78ED3-1A5C-74DD-EB60-3B4FB699EF61}"/>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D5B83ACF-0EEE-222C-358A-EC953F407D38}"/>
              </a:ext>
            </a:extLst>
          </p:cNvPr>
          <p:cNvSpPr>
            <a:spLocks noGrp="1"/>
          </p:cNvSpPr>
          <p:nvPr>
            <p:ph idx="1"/>
          </p:nvPr>
        </p:nvSpPr>
        <p:spPr>
          <a:xfrm>
            <a:off x="550653" y="1270590"/>
            <a:ext cx="11321716" cy="4869712"/>
          </a:xfrm>
        </p:spPr>
        <p:txBody>
          <a:bodyPr>
            <a:noAutofit/>
          </a:bodyPr>
          <a:lstStyle/>
          <a:p>
            <a:r>
              <a:rPr lang="en-US" sz="2000" dirty="0">
                <a:latin typeface="Helvetica" panose="020B0604020202020204" pitchFamily="34" charset="0"/>
                <a:ea typeface="Calibri"/>
                <a:cs typeface="Helvetica" panose="020B0604020202020204" pitchFamily="34" charset="0"/>
              </a:rPr>
              <a:t>For CASE 2, table below shows that there are approximately 400 centroids in each frame</a:t>
            </a:r>
          </a:p>
          <a:p>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Again, the difference between the number of Tycho-2 stars and number of Gaia stars is massive</a:t>
            </a:r>
          </a:p>
        </p:txBody>
      </p:sp>
      <p:pic>
        <p:nvPicPr>
          <p:cNvPr id="4" name="Picture 3">
            <a:extLst>
              <a:ext uri="{FF2B5EF4-FFF2-40B4-BE49-F238E27FC236}">
                <a16:creationId xmlns:a16="http://schemas.microsoft.com/office/drawing/2014/main" id="{1D1C97FD-B2F0-F6BD-4D27-C3A8C46841DF}"/>
              </a:ext>
            </a:extLst>
          </p:cNvPr>
          <p:cNvPicPr>
            <a:picLocks noChangeAspect="1"/>
          </p:cNvPicPr>
          <p:nvPr/>
        </p:nvPicPr>
        <p:blipFill>
          <a:blip r:embed="rId3"/>
          <a:stretch>
            <a:fillRect/>
          </a:stretch>
        </p:blipFill>
        <p:spPr>
          <a:xfrm>
            <a:off x="2988158" y="2732068"/>
            <a:ext cx="5560419" cy="3688224"/>
          </a:xfrm>
          <a:prstGeom prst="rect">
            <a:avLst/>
          </a:prstGeom>
        </p:spPr>
      </p:pic>
    </p:spTree>
    <p:extLst>
      <p:ext uri="{BB962C8B-B14F-4D97-AF65-F5344CB8AC3E}">
        <p14:creationId xmlns:p14="http://schemas.microsoft.com/office/powerpoint/2010/main" val="923175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FB4F9-8E74-6C20-15E3-40A09CF487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E719C0-5B17-3B13-8060-F8461B981A99}"/>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F46804B8-D554-6299-3B3D-9BE55738D13C}"/>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EA61BFAF-1293-CEDE-0397-2B4FCC9E0A78}"/>
              </a:ext>
            </a:extLst>
          </p:cNvPr>
          <p:cNvSpPr>
            <a:spLocks noGrp="1"/>
          </p:cNvSpPr>
          <p:nvPr>
            <p:ph idx="1"/>
          </p:nvPr>
        </p:nvSpPr>
        <p:spPr>
          <a:xfrm>
            <a:off x="529388" y="1068572"/>
            <a:ext cx="11321716" cy="4869712"/>
          </a:xfrm>
        </p:spPr>
        <p:txBody>
          <a:bodyPr>
            <a:noAutofit/>
          </a:bodyPr>
          <a:lstStyle/>
          <a:p>
            <a:r>
              <a:rPr lang="en-US" sz="2000" dirty="0">
                <a:latin typeface="Helvetica" panose="020B0604020202020204" pitchFamily="34" charset="0"/>
                <a:ea typeface="Calibri"/>
                <a:cs typeface="Helvetica" panose="020B0604020202020204" pitchFamily="34" charset="0"/>
              </a:rPr>
              <a:t>First we apply the </a:t>
            </a:r>
            <a:r>
              <a:rPr lang="en-US" sz="2000" dirty="0">
                <a:solidFill>
                  <a:srgbClr val="FF0000"/>
                </a:solidFill>
                <a:latin typeface="Helvetica" panose="020B0604020202020204" pitchFamily="34" charset="0"/>
                <a:ea typeface="Calibri"/>
                <a:cs typeface="Helvetica" panose="020B0604020202020204" pitchFamily="34" charset="0"/>
              </a:rPr>
              <a:t>clustering</a:t>
            </a:r>
            <a:r>
              <a:rPr lang="en-US" sz="2000" dirty="0">
                <a:latin typeface="Helvetica" panose="020B0604020202020204" pitchFamily="34" charset="0"/>
                <a:ea typeface="Calibri"/>
                <a:cs typeface="Helvetica" panose="020B0604020202020204" pitchFamily="34" charset="0"/>
              </a:rPr>
              <a:t> strategy to this collect, with the NAD threshold set to 0.005°</a:t>
            </a:r>
          </a:p>
          <a:p>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Below is an overlay of all centroids in the collect, followed by the same collect after applying star elimination via </a:t>
            </a:r>
            <a:r>
              <a:rPr lang="en-US" sz="2000" dirty="0">
                <a:solidFill>
                  <a:srgbClr val="FF0000"/>
                </a:solidFill>
                <a:latin typeface="Helvetica" panose="020B0604020202020204" pitchFamily="34" charset="0"/>
                <a:ea typeface="Calibri"/>
                <a:cs typeface="Helvetica" panose="020B0604020202020204" pitchFamily="34" charset="0"/>
              </a:rPr>
              <a:t>clustering</a:t>
            </a:r>
          </a:p>
          <a:p>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While vast majority of centroids have been eliminated, several do remain </a:t>
            </a:r>
            <a:r>
              <a:rPr lang="en-US" sz="2000" dirty="0">
                <a:latin typeface="Helvetica" panose="020B0604020202020204" pitchFamily="34" charset="0"/>
                <a:ea typeface="Calibri"/>
                <a:cs typeface="Helvetica" panose="020B0604020202020204" pitchFamily="34" charset="0"/>
                <a:sym typeface="Wingdings" panose="05000000000000000000" pitchFamily="2" charset="2"/>
              </a:rPr>
              <a:t> 6 RSOs clearly seen</a:t>
            </a:r>
            <a:endParaRPr lang="en-US" sz="2000" dirty="0">
              <a:latin typeface="Helvetica" panose="020B0604020202020204" pitchFamily="34" charset="0"/>
              <a:ea typeface="Calibri"/>
              <a:cs typeface="Helvetica" panose="020B0604020202020204" pitchFamily="34" charset="0"/>
            </a:endParaRPr>
          </a:p>
        </p:txBody>
      </p:sp>
      <p:pic>
        <p:nvPicPr>
          <p:cNvPr id="3" name="Picture 2" descr="A graph with colored circles&#10;&#10;AI-generated content may be incorrect.">
            <a:extLst>
              <a:ext uri="{FF2B5EF4-FFF2-40B4-BE49-F238E27FC236}">
                <a16:creationId xmlns:a16="http://schemas.microsoft.com/office/drawing/2014/main" id="{12718FDC-9FF1-8127-17D4-9E08C390871B}"/>
              </a:ext>
            </a:extLst>
          </p:cNvPr>
          <p:cNvPicPr>
            <a:picLocks/>
          </p:cNvPicPr>
          <p:nvPr/>
        </p:nvPicPr>
        <p:blipFill>
          <a:blip r:embed="rId3" cstate="print">
            <a:extLst>
              <a:ext uri="{28A0092B-C50C-407E-A947-70E740481C1C}">
                <a14:useLocalDpi xmlns:a14="http://schemas.microsoft.com/office/drawing/2010/main" val="0"/>
              </a:ext>
            </a:extLst>
          </a:blip>
          <a:srcRect t="6460"/>
          <a:stretch/>
        </p:blipFill>
        <p:spPr bwMode="auto">
          <a:xfrm>
            <a:off x="6043166" y="3644900"/>
            <a:ext cx="5128758" cy="3126184"/>
          </a:xfrm>
          <a:prstGeom prst="rect">
            <a:avLst/>
          </a:prstGeom>
          <a:noFill/>
          <a:ln>
            <a:noFill/>
          </a:ln>
        </p:spPr>
      </p:pic>
      <p:pic>
        <p:nvPicPr>
          <p:cNvPr id="6" name="Picture 5">
            <a:extLst>
              <a:ext uri="{FF2B5EF4-FFF2-40B4-BE49-F238E27FC236}">
                <a16:creationId xmlns:a16="http://schemas.microsoft.com/office/drawing/2014/main" id="{1B30D520-0A25-3E50-236E-6567383A560C}"/>
              </a:ext>
            </a:extLst>
          </p:cNvPr>
          <p:cNvPicPr>
            <a:picLocks/>
          </p:cNvPicPr>
          <p:nvPr/>
        </p:nvPicPr>
        <p:blipFill>
          <a:blip r:embed="rId4" cstate="print">
            <a:extLst>
              <a:ext uri="{28A0092B-C50C-407E-A947-70E740481C1C}">
                <a14:useLocalDpi xmlns:a14="http://schemas.microsoft.com/office/drawing/2010/main" val="0"/>
              </a:ext>
            </a:extLst>
          </a:blip>
          <a:srcRect t="5883"/>
          <a:stretch/>
        </p:blipFill>
        <p:spPr bwMode="auto">
          <a:xfrm>
            <a:off x="550654" y="3581399"/>
            <a:ext cx="5128758" cy="3145465"/>
          </a:xfrm>
          <a:prstGeom prst="rect">
            <a:avLst/>
          </a:prstGeom>
          <a:noFill/>
          <a:ln>
            <a:noFill/>
          </a:ln>
        </p:spPr>
      </p:pic>
      <p:sp>
        <p:nvSpPr>
          <p:cNvPr id="4" name="Rectangle 3">
            <a:extLst>
              <a:ext uri="{FF2B5EF4-FFF2-40B4-BE49-F238E27FC236}">
                <a16:creationId xmlns:a16="http://schemas.microsoft.com/office/drawing/2014/main" id="{929858AE-D8A6-7745-4653-F89E1FE1CE44}"/>
              </a:ext>
            </a:extLst>
          </p:cNvPr>
          <p:cNvSpPr/>
          <p:nvPr/>
        </p:nvSpPr>
        <p:spPr>
          <a:xfrm>
            <a:off x="2743200" y="3429000"/>
            <a:ext cx="847725" cy="1809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BA3C11-7E67-B96F-737B-BD0B8E06FB54}"/>
              </a:ext>
            </a:extLst>
          </p:cNvPr>
          <p:cNvSpPr/>
          <p:nvPr/>
        </p:nvSpPr>
        <p:spPr>
          <a:xfrm>
            <a:off x="8301038" y="3581399"/>
            <a:ext cx="1452562" cy="857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51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8189F-DA7B-680C-ADBD-348DEDAF733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565187-4376-3D2C-E4CB-A6BFDC00B60F}"/>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940B8ED7-D20E-FD1F-9590-1DBA48B0748C}"/>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5CE3F8BA-C40D-5351-BE3A-B14A2B7BB51F}"/>
              </a:ext>
            </a:extLst>
          </p:cNvPr>
          <p:cNvSpPr>
            <a:spLocks noGrp="1"/>
          </p:cNvSpPr>
          <p:nvPr>
            <p:ph idx="1"/>
          </p:nvPr>
        </p:nvSpPr>
        <p:spPr>
          <a:xfrm>
            <a:off x="338002" y="1515139"/>
            <a:ext cx="4957898" cy="4869712"/>
          </a:xfrm>
        </p:spPr>
        <p:txBody>
          <a:bodyPr>
            <a:noAutofit/>
          </a:bodyPr>
          <a:lstStyle/>
          <a:p>
            <a:r>
              <a:rPr lang="en-US" sz="2400" dirty="0">
                <a:latin typeface="Helvetica" panose="020B0604020202020204" pitchFamily="34" charset="0"/>
                <a:ea typeface="Calibri"/>
                <a:cs typeface="Helvetica" panose="020B0604020202020204" pitchFamily="34" charset="0"/>
              </a:rPr>
              <a:t>As with CASE 1, raising the NAD threshold could potentially eliminate more centroids</a:t>
            </a:r>
          </a:p>
          <a:p>
            <a:endParaRPr lang="en-US" sz="2400" dirty="0">
              <a:latin typeface="Helvetica" panose="020B0604020202020204" pitchFamily="34" charset="0"/>
              <a:ea typeface="Calibri"/>
              <a:cs typeface="Helvetica" panose="020B0604020202020204" pitchFamily="34" charset="0"/>
            </a:endParaRPr>
          </a:p>
          <a:p>
            <a:r>
              <a:rPr lang="en-US" sz="2400" dirty="0">
                <a:latin typeface="Helvetica" panose="020B0604020202020204" pitchFamily="34" charset="0"/>
                <a:ea typeface="Calibri"/>
                <a:cs typeface="Helvetica" panose="020B0604020202020204" pitchFamily="34" charset="0"/>
              </a:rPr>
              <a:t>Because CASE 1 is an inertial stare collect, all frames span the same RA/Dec range</a:t>
            </a:r>
          </a:p>
          <a:p>
            <a:endParaRPr lang="en-US" sz="2400" dirty="0">
              <a:latin typeface="Helvetica" panose="020B0604020202020204" pitchFamily="34" charset="0"/>
              <a:ea typeface="Calibri"/>
              <a:cs typeface="Helvetica" panose="020B0604020202020204" pitchFamily="34" charset="0"/>
            </a:endParaRPr>
          </a:p>
          <a:p>
            <a:r>
              <a:rPr lang="en-US" sz="2400" dirty="0">
                <a:latin typeface="Helvetica" panose="020B0604020202020204" pitchFamily="34" charset="0"/>
                <a:ea typeface="Calibri"/>
                <a:cs typeface="Helvetica" panose="020B0604020202020204" pitchFamily="34" charset="0"/>
              </a:rPr>
              <a:t>For CASE 2 this is not the case </a:t>
            </a:r>
            <a:r>
              <a:rPr lang="en-US" sz="2400" dirty="0">
                <a:latin typeface="Helvetica" panose="020B0604020202020204" pitchFamily="34" charset="0"/>
                <a:ea typeface="Calibri"/>
                <a:cs typeface="Helvetica" panose="020B0604020202020204" pitchFamily="34" charset="0"/>
                <a:sym typeface="Wingdings" panose="05000000000000000000" pitchFamily="2" charset="2"/>
              </a:rPr>
              <a:t> left edge of Frame 1 and right edge of Frame 12 have no overlap with any other frames  </a:t>
            </a:r>
            <a:r>
              <a:rPr lang="en-US" sz="2400" dirty="0">
                <a:solidFill>
                  <a:srgbClr val="FF0000"/>
                </a:solidFill>
                <a:latin typeface="Helvetica" panose="020B0604020202020204" pitchFamily="34" charset="0"/>
                <a:ea typeface="Calibri"/>
                <a:cs typeface="Helvetica" panose="020B0604020202020204" pitchFamily="34" charset="0"/>
                <a:sym typeface="Wingdings" panose="05000000000000000000" pitchFamily="2" charset="2"/>
              </a:rPr>
              <a:t>clustering</a:t>
            </a:r>
            <a:r>
              <a:rPr lang="en-US" sz="2400" dirty="0">
                <a:latin typeface="Helvetica" panose="020B0604020202020204" pitchFamily="34" charset="0"/>
                <a:ea typeface="Calibri"/>
                <a:cs typeface="Helvetica" panose="020B0604020202020204" pitchFamily="34" charset="0"/>
                <a:sym typeface="Wingdings" panose="05000000000000000000" pitchFamily="2" charset="2"/>
              </a:rPr>
              <a:t> strategy cannot eliminate these centroids</a:t>
            </a:r>
            <a:endParaRPr lang="en-US" sz="2400" dirty="0">
              <a:latin typeface="Helvetica" panose="020B0604020202020204" pitchFamily="34" charset="0"/>
              <a:ea typeface="Calibri"/>
              <a:cs typeface="Helvetica" panose="020B0604020202020204" pitchFamily="34" charset="0"/>
            </a:endParaRPr>
          </a:p>
        </p:txBody>
      </p:sp>
      <p:pic>
        <p:nvPicPr>
          <p:cNvPr id="3" name="Picture 2" descr="A graph with colored circles&#10;&#10;AI-generated content may be incorrect.">
            <a:extLst>
              <a:ext uri="{FF2B5EF4-FFF2-40B4-BE49-F238E27FC236}">
                <a16:creationId xmlns:a16="http://schemas.microsoft.com/office/drawing/2014/main" id="{1F21C034-34B1-226A-D3CA-F6646359CE0E}"/>
              </a:ext>
            </a:extLst>
          </p:cNvPr>
          <p:cNvPicPr>
            <a:picLocks/>
          </p:cNvPicPr>
          <p:nvPr/>
        </p:nvPicPr>
        <p:blipFill>
          <a:blip r:embed="rId3" cstate="print">
            <a:extLst>
              <a:ext uri="{28A0092B-C50C-407E-A947-70E740481C1C}">
                <a14:useLocalDpi xmlns:a14="http://schemas.microsoft.com/office/drawing/2010/main" val="0"/>
              </a:ext>
            </a:extLst>
          </a:blip>
          <a:srcRect t="6460"/>
          <a:stretch/>
        </p:blipFill>
        <p:spPr bwMode="auto">
          <a:xfrm>
            <a:off x="5207000" y="1968500"/>
            <a:ext cx="6451600" cy="4076700"/>
          </a:xfrm>
          <a:prstGeom prst="rect">
            <a:avLst/>
          </a:prstGeom>
          <a:noFill/>
          <a:ln>
            <a:noFill/>
          </a:ln>
        </p:spPr>
      </p:pic>
      <p:sp>
        <p:nvSpPr>
          <p:cNvPr id="4" name="Oval 3">
            <a:extLst>
              <a:ext uri="{FF2B5EF4-FFF2-40B4-BE49-F238E27FC236}">
                <a16:creationId xmlns:a16="http://schemas.microsoft.com/office/drawing/2014/main" id="{7495577B-2426-E755-B888-749B6B34C86A}"/>
              </a:ext>
            </a:extLst>
          </p:cNvPr>
          <p:cNvSpPr/>
          <p:nvPr/>
        </p:nvSpPr>
        <p:spPr>
          <a:xfrm>
            <a:off x="6096000" y="2095500"/>
            <a:ext cx="431800" cy="2870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BC6388D-B89E-BF66-BBA8-28F2A00E4748}"/>
              </a:ext>
            </a:extLst>
          </p:cNvPr>
          <p:cNvSpPr/>
          <p:nvPr/>
        </p:nvSpPr>
        <p:spPr>
          <a:xfrm>
            <a:off x="10731500" y="2946400"/>
            <a:ext cx="342900" cy="19177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EB5681-B5A9-C31D-10F1-C26ABA5FEAB4}"/>
              </a:ext>
            </a:extLst>
          </p:cNvPr>
          <p:cNvSpPr/>
          <p:nvPr/>
        </p:nvSpPr>
        <p:spPr>
          <a:xfrm>
            <a:off x="8072438" y="1888331"/>
            <a:ext cx="1838325" cy="1119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02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F7A3E-C8C7-F013-5345-44E023BA04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4836FA-5EAB-65E4-A061-CECDD4D62801}"/>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01CACF55-B269-CDF4-F316-2EA11FAADDE3}"/>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5A6A90B9-88AF-3C52-459B-DE9BB99C7BF6}"/>
              </a:ext>
            </a:extLst>
          </p:cNvPr>
          <p:cNvSpPr>
            <a:spLocks noGrp="1"/>
          </p:cNvSpPr>
          <p:nvPr>
            <p:ph idx="1"/>
          </p:nvPr>
        </p:nvSpPr>
        <p:spPr>
          <a:xfrm>
            <a:off x="529388" y="1068572"/>
            <a:ext cx="11321716" cy="4869712"/>
          </a:xfrm>
        </p:spPr>
        <p:txBody>
          <a:bodyPr>
            <a:noAutofit/>
          </a:bodyPr>
          <a:lstStyle/>
          <a:p>
            <a:r>
              <a:rPr lang="en-US" sz="1800" dirty="0">
                <a:latin typeface="Helvetica" panose="020B0604020202020204" pitchFamily="34" charset="0"/>
                <a:ea typeface="Calibri"/>
                <a:cs typeface="Helvetica" panose="020B0604020202020204" pitchFamily="34" charset="0"/>
              </a:rPr>
              <a:t>Now we apply the </a:t>
            </a:r>
            <a:r>
              <a:rPr lang="en-US" sz="1800" dirty="0">
                <a:solidFill>
                  <a:srgbClr val="FF0000"/>
                </a:solidFill>
                <a:latin typeface="Helvetica" panose="020B0604020202020204" pitchFamily="34" charset="0"/>
                <a:ea typeface="Calibri"/>
                <a:cs typeface="Helvetica" panose="020B0604020202020204" pitchFamily="34" charset="0"/>
              </a:rPr>
              <a:t>catalog comparison</a:t>
            </a:r>
            <a:r>
              <a:rPr lang="en-US" sz="1800" dirty="0">
                <a:latin typeface="Helvetica" panose="020B0604020202020204" pitchFamily="34" charset="0"/>
                <a:ea typeface="Calibri"/>
                <a:cs typeface="Helvetica" panose="020B0604020202020204" pitchFamily="34" charset="0"/>
              </a:rPr>
              <a:t> strategy to this collect, using the Gaia catalog (NAD threshold again set to 0.005°)</a:t>
            </a:r>
          </a:p>
          <a:p>
            <a:r>
              <a:rPr lang="en-US" sz="1800" dirty="0">
                <a:latin typeface="Helvetica" panose="020B0604020202020204" pitchFamily="34" charset="0"/>
                <a:ea typeface="Calibri"/>
                <a:cs typeface="Helvetica" panose="020B0604020202020204" pitchFamily="34" charset="0"/>
              </a:rPr>
              <a:t>Below is an overlay of all centroids in the collect, followed by the same collect after applying star elimination via </a:t>
            </a:r>
            <a:r>
              <a:rPr lang="en-US" sz="1800" dirty="0">
                <a:solidFill>
                  <a:srgbClr val="FF0000"/>
                </a:solidFill>
                <a:latin typeface="Helvetica" panose="020B0604020202020204" pitchFamily="34" charset="0"/>
                <a:ea typeface="Calibri"/>
                <a:cs typeface="Helvetica" panose="020B0604020202020204" pitchFamily="34" charset="0"/>
              </a:rPr>
              <a:t>catalog comparison</a:t>
            </a:r>
            <a:endParaRPr lang="en-US" sz="1800" dirty="0">
              <a:latin typeface="Helvetica" panose="020B0604020202020204" pitchFamily="34" charset="0"/>
              <a:ea typeface="Calibri"/>
              <a:cs typeface="Helvetica" panose="020B0604020202020204" pitchFamily="34" charset="0"/>
            </a:endParaRPr>
          </a:p>
          <a:p>
            <a:r>
              <a:rPr lang="en-US" sz="1800" dirty="0">
                <a:latin typeface="Helvetica" panose="020B0604020202020204" pitchFamily="34" charset="0"/>
                <a:ea typeface="Calibri"/>
                <a:cs typeface="Helvetica" panose="020B0604020202020204" pitchFamily="34" charset="0"/>
              </a:rPr>
              <a:t>ALL stars eliminated, plus some of the RSO centroids</a:t>
            </a:r>
          </a:p>
          <a:p>
            <a:r>
              <a:rPr lang="en-US" sz="1800" dirty="0">
                <a:latin typeface="Helvetica" panose="020B0604020202020204" pitchFamily="34" charset="0"/>
                <a:ea typeface="Calibri"/>
                <a:cs typeface="Helvetica" panose="020B0604020202020204" pitchFamily="34" charset="0"/>
                <a:sym typeface="Wingdings" panose="05000000000000000000" pitchFamily="2" charset="2"/>
              </a:rPr>
              <a:t>Unlike the </a:t>
            </a:r>
            <a:r>
              <a:rPr lang="en-US" sz="1800" dirty="0">
                <a:solidFill>
                  <a:srgbClr val="FF0000"/>
                </a:solidFill>
                <a:latin typeface="Helvetica" panose="020B0604020202020204" pitchFamily="34" charset="0"/>
                <a:ea typeface="Calibri"/>
                <a:cs typeface="Helvetica" panose="020B0604020202020204" pitchFamily="34" charset="0"/>
                <a:sym typeface="Wingdings" panose="05000000000000000000" pitchFamily="2" charset="2"/>
              </a:rPr>
              <a:t>clustering</a:t>
            </a:r>
            <a:r>
              <a:rPr lang="en-US" sz="1800" dirty="0">
                <a:latin typeface="Helvetica" panose="020B0604020202020204" pitchFamily="34" charset="0"/>
                <a:ea typeface="Calibri"/>
                <a:cs typeface="Helvetica" panose="020B0604020202020204" pitchFamily="34" charset="0"/>
                <a:sym typeface="Wingdings" panose="05000000000000000000" pitchFamily="2" charset="2"/>
              </a:rPr>
              <a:t> strategy,</a:t>
            </a:r>
            <a:r>
              <a:rPr lang="en-US" sz="1800" dirty="0">
                <a:latin typeface="Helvetica" panose="020B0604020202020204" pitchFamily="34" charset="0"/>
                <a:ea typeface="Calibri"/>
                <a:cs typeface="Helvetica" panose="020B0604020202020204" pitchFamily="34" charset="0"/>
              </a:rPr>
              <a:t> </a:t>
            </a:r>
            <a:r>
              <a:rPr lang="en-US" sz="1800" dirty="0">
                <a:solidFill>
                  <a:srgbClr val="FF0000"/>
                </a:solidFill>
                <a:latin typeface="Helvetica" panose="020B0604020202020204" pitchFamily="34" charset="0"/>
                <a:ea typeface="Calibri"/>
                <a:cs typeface="Helvetica" panose="020B0604020202020204" pitchFamily="34" charset="0"/>
              </a:rPr>
              <a:t>catalog comparison</a:t>
            </a:r>
            <a:r>
              <a:rPr lang="en-US" sz="1800" dirty="0">
                <a:solidFill>
                  <a:srgbClr val="FF0000"/>
                </a:solidFill>
                <a:latin typeface="Helvetica" panose="020B0604020202020204" pitchFamily="34" charset="0"/>
                <a:ea typeface="Calibri"/>
                <a:cs typeface="Helvetica" panose="020B0604020202020204" pitchFamily="34" charset="0"/>
                <a:sym typeface="Wingdings" panose="05000000000000000000" pitchFamily="2" charset="2"/>
              </a:rPr>
              <a:t> </a:t>
            </a:r>
            <a:r>
              <a:rPr lang="en-US" sz="1800" dirty="0">
                <a:latin typeface="Helvetica" panose="020B0604020202020204" pitchFamily="34" charset="0"/>
                <a:ea typeface="Calibri"/>
                <a:cs typeface="Helvetica" panose="020B0604020202020204" pitchFamily="34" charset="0"/>
                <a:sym typeface="Wingdings" panose="05000000000000000000" pitchFamily="2" charset="2"/>
              </a:rPr>
              <a:t>CAN (and does) eliminate the centroids on the edges of Frame 1 and Frame 12</a:t>
            </a:r>
          </a:p>
          <a:p>
            <a:endParaRPr lang="en-US" sz="1800" dirty="0">
              <a:latin typeface="Helvetica" panose="020B0604020202020204" pitchFamily="34" charset="0"/>
              <a:ea typeface="Calibri"/>
              <a:cs typeface="Helvetica" panose="020B0604020202020204" pitchFamily="34" charset="0"/>
            </a:endParaRPr>
          </a:p>
        </p:txBody>
      </p:sp>
      <p:pic>
        <p:nvPicPr>
          <p:cNvPr id="4" name="Picture 3">
            <a:extLst>
              <a:ext uri="{FF2B5EF4-FFF2-40B4-BE49-F238E27FC236}">
                <a16:creationId xmlns:a16="http://schemas.microsoft.com/office/drawing/2014/main" id="{09ADE0A8-A74C-8E11-E85C-240D6B0CA5F5}"/>
              </a:ext>
            </a:extLst>
          </p:cNvPr>
          <p:cNvPicPr>
            <a:picLocks/>
          </p:cNvPicPr>
          <p:nvPr/>
        </p:nvPicPr>
        <p:blipFill>
          <a:blip r:embed="rId3" cstate="print">
            <a:extLst>
              <a:ext uri="{28A0092B-C50C-407E-A947-70E740481C1C}">
                <a14:useLocalDpi xmlns:a14="http://schemas.microsoft.com/office/drawing/2010/main" val="0"/>
              </a:ext>
            </a:extLst>
          </a:blip>
          <a:srcRect t="5883"/>
          <a:stretch/>
        </p:blipFill>
        <p:spPr bwMode="auto">
          <a:xfrm>
            <a:off x="550654" y="3581399"/>
            <a:ext cx="5128758" cy="3145465"/>
          </a:xfrm>
          <a:prstGeom prst="rect">
            <a:avLst/>
          </a:prstGeom>
          <a:noFill/>
          <a:ln>
            <a:noFill/>
          </a:ln>
        </p:spPr>
      </p:pic>
      <p:sp>
        <p:nvSpPr>
          <p:cNvPr id="7" name="TextBox 6">
            <a:extLst>
              <a:ext uri="{FF2B5EF4-FFF2-40B4-BE49-F238E27FC236}">
                <a16:creationId xmlns:a16="http://schemas.microsoft.com/office/drawing/2014/main" id="{2813EDA8-D658-1C1D-5285-FD2794D64949}"/>
              </a:ext>
            </a:extLst>
          </p:cNvPr>
          <p:cNvSpPr txBox="1"/>
          <p:nvPr/>
        </p:nvSpPr>
        <p:spPr>
          <a:xfrm>
            <a:off x="7416357" y="4313358"/>
            <a:ext cx="3160528" cy="369332"/>
          </a:xfrm>
          <a:prstGeom prst="rect">
            <a:avLst/>
          </a:prstGeom>
          <a:noFill/>
        </p:spPr>
        <p:txBody>
          <a:bodyPr wrap="square">
            <a:spAutoFit/>
          </a:bodyPr>
          <a:lstStyle/>
          <a:p>
            <a:r>
              <a:rPr lang="en-US" sz="1800" dirty="0">
                <a:latin typeface="Helvetica" panose="020B0604020202020204" pitchFamily="34" charset="0"/>
                <a:ea typeface="Calibri"/>
                <a:cs typeface="Helvetica" panose="020B0604020202020204" pitchFamily="34" charset="0"/>
              </a:rPr>
              <a:t>[non-star plot goes here]</a:t>
            </a:r>
            <a:endParaRPr lang="en-US" dirty="0"/>
          </a:p>
        </p:txBody>
      </p:sp>
      <p:pic>
        <p:nvPicPr>
          <p:cNvPr id="9" name="Picture 8" descr="A graph with different colored circles&#10;&#10;AI-generated content may be incorrect.">
            <a:extLst>
              <a:ext uri="{FF2B5EF4-FFF2-40B4-BE49-F238E27FC236}">
                <a16:creationId xmlns:a16="http://schemas.microsoft.com/office/drawing/2014/main" id="{B79A2667-7CDC-60B9-C809-83571A3C18EC}"/>
              </a:ext>
            </a:extLst>
          </p:cNvPr>
          <p:cNvPicPr>
            <a:picLocks noChangeAspect="1"/>
          </p:cNvPicPr>
          <p:nvPr/>
        </p:nvPicPr>
        <p:blipFill>
          <a:blip r:embed="rId4">
            <a:extLst>
              <a:ext uri="{28A0092B-C50C-407E-A947-70E740481C1C}">
                <a14:useLocalDpi xmlns:a14="http://schemas.microsoft.com/office/drawing/2010/main" val="0"/>
              </a:ext>
            </a:extLst>
          </a:blip>
          <a:srcRect t="6080"/>
          <a:stretch/>
        </p:blipFill>
        <p:spPr>
          <a:xfrm>
            <a:off x="6512588" y="3581400"/>
            <a:ext cx="4651598" cy="3276599"/>
          </a:xfrm>
          <a:prstGeom prst="rect">
            <a:avLst/>
          </a:prstGeom>
        </p:spPr>
      </p:pic>
      <p:sp>
        <p:nvSpPr>
          <p:cNvPr id="3" name="Rectangle 2">
            <a:extLst>
              <a:ext uri="{FF2B5EF4-FFF2-40B4-BE49-F238E27FC236}">
                <a16:creationId xmlns:a16="http://schemas.microsoft.com/office/drawing/2014/main" id="{2061A38B-4B03-C793-63E7-C4236B878C23}"/>
              </a:ext>
            </a:extLst>
          </p:cNvPr>
          <p:cNvSpPr/>
          <p:nvPr/>
        </p:nvSpPr>
        <p:spPr>
          <a:xfrm>
            <a:off x="8705850" y="3536156"/>
            <a:ext cx="1073944" cy="785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BE635F-AECF-1EA8-D194-BAEF810252CD}"/>
              </a:ext>
            </a:extLst>
          </p:cNvPr>
          <p:cNvSpPr/>
          <p:nvPr/>
        </p:nvSpPr>
        <p:spPr>
          <a:xfrm>
            <a:off x="2824163" y="3536156"/>
            <a:ext cx="745331" cy="785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38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188" y="1371600"/>
            <a:ext cx="9945624" cy="4869712"/>
          </a:xfrm>
        </p:spPr>
        <p:txBody>
          <a:bodyPr>
            <a:noAutofit/>
          </a:bodyPr>
          <a:lstStyle/>
          <a:p>
            <a:r>
              <a:rPr lang="en-US" sz="2400" dirty="0">
                <a:latin typeface="Helvetica" panose="020B0604020202020204" pitchFamily="34" charset="0"/>
                <a:ea typeface="Calibri"/>
                <a:cs typeface="Helvetica" panose="020B0604020202020204" pitchFamily="34" charset="0"/>
              </a:rPr>
              <a:t>A fundamental tenet of Space Situational Awareness (SSA) is to properly identify resident space objects (RSOs) within unresolved optical space imagery</a:t>
            </a:r>
          </a:p>
          <a:p>
            <a:endParaRPr lang="en-US" sz="2400" dirty="0">
              <a:latin typeface="Helvetica" panose="020B0604020202020204" pitchFamily="34" charset="0"/>
              <a:ea typeface="Calibri"/>
              <a:cs typeface="Helvetica" panose="020B0604020202020204" pitchFamily="34" charset="0"/>
            </a:endParaRPr>
          </a:p>
          <a:p>
            <a:r>
              <a:rPr lang="en-US" sz="2400" dirty="0">
                <a:latin typeface="Helvetica" panose="020B0604020202020204" pitchFamily="34" charset="0"/>
                <a:ea typeface="Calibri"/>
                <a:cs typeface="Helvetica" panose="020B0604020202020204" pitchFamily="34" charset="0"/>
              </a:rPr>
              <a:t>In order to distinguish RSOs from the star field, a suggested practice is to perform multi-frame image collects and identify RSOs based on how the scene changes from frame to frame</a:t>
            </a:r>
          </a:p>
          <a:p>
            <a:endParaRPr lang="en-US" sz="2400" dirty="0">
              <a:latin typeface="Helvetica" panose="020B0604020202020204" pitchFamily="34" charset="0"/>
              <a:ea typeface="Calibri"/>
              <a:cs typeface="Helvetica" panose="020B0604020202020204" pitchFamily="34" charset="0"/>
            </a:endParaRPr>
          </a:p>
          <a:p>
            <a:r>
              <a:rPr lang="en-US" sz="2400" dirty="0">
                <a:latin typeface="Helvetica" panose="020B0604020202020204" pitchFamily="34" charset="0"/>
                <a:ea typeface="Calibri"/>
                <a:cs typeface="Helvetica" panose="020B0604020202020204" pitchFamily="34" charset="0"/>
              </a:rPr>
              <a:t>Two common modes of imaging are described as follows:</a:t>
            </a:r>
          </a:p>
          <a:p>
            <a:pPr lvl="1"/>
            <a:r>
              <a:rPr lang="en-US" sz="1800" dirty="0">
                <a:latin typeface="Helvetica" panose="020B0604020202020204" pitchFamily="34" charset="0"/>
                <a:ea typeface="Calibri"/>
                <a:cs typeface="Helvetica" panose="020B0604020202020204" pitchFamily="34" charset="0"/>
              </a:rPr>
              <a:t>Inertial stare mode: stars remain stationary in the camera’s field of view, but RSOs move over time</a:t>
            </a:r>
          </a:p>
          <a:p>
            <a:pPr lvl="1"/>
            <a:r>
              <a:rPr lang="en-US" sz="1800" dirty="0">
                <a:latin typeface="Helvetica" panose="020B0604020202020204" pitchFamily="34" charset="0"/>
                <a:ea typeface="Calibri"/>
                <a:cs typeface="Helvetica" panose="020B0604020202020204" pitchFamily="34" charset="0"/>
              </a:rPr>
              <a:t>Orbit-following mode: targeted RSO will remain stationary in the camera’s field of view, but stars will move over time</a:t>
            </a:r>
            <a:endParaRPr lang="en-US" sz="2400" dirty="0">
              <a:latin typeface="Helvetica" panose="020B0604020202020204" pitchFamily="34" charset="0"/>
              <a:ea typeface="Calibri"/>
              <a:cs typeface="Helvetica" panose="020B0604020202020204" pitchFamily="34" charset="0"/>
            </a:endParaRPr>
          </a:p>
        </p:txBody>
      </p:sp>
      <p:sp>
        <p:nvSpPr>
          <p:cNvPr id="4" name="Slide Number Placeholder 3"/>
          <p:cNvSpPr>
            <a:spLocks noGrp="1"/>
          </p:cNvSpPr>
          <p:nvPr>
            <p:ph type="sldNum" sz="quarter" idx="12"/>
          </p:nvPr>
        </p:nvSpPr>
        <p:spPr>
          <a:xfrm>
            <a:off x="304800" y="6096000"/>
            <a:ext cx="1143000" cy="304800"/>
          </a:xfrm>
          <a:prstGeom prst="rect">
            <a:avLst/>
          </a:prstGeom>
        </p:spPr>
        <p:txBody>
          <a:bodyPr/>
          <a:lstStyle/>
          <a:p>
            <a:pPr>
              <a:defRPr/>
            </a:pPr>
            <a:fld id="{DF317779-8E6C-47D5-BE9C-F5E8CE6A8331}" type="slidenum">
              <a:rPr lang="en-US" smtClean="0">
                <a:latin typeface="Arial" panose="020B0604020202020204" pitchFamily="34" charset="0"/>
                <a:cs typeface="Arial" panose="020B0604020202020204" pitchFamily="34" charset="0"/>
              </a:rPr>
              <a:pPr>
                <a:defRPr/>
              </a:pPr>
              <a:t>2</a:t>
            </a:fld>
            <a:endParaRPr lang="en-US" dirty="0">
              <a:latin typeface="Arial" panose="020B0604020202020204" pitchFamily="34" charset="0"/>
              <a:cs typeface="Arial" panose="020B0604020202020204" pitchFamily="34" charset="0"/>
            </a:endParaRPr>
          </a:p>
        </p:txBody>
      </p:sp>
      <p:sp>
        <p:nvSpPr>
          <p:cNvPr id="2" name="Rectangle 1"/>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6" name="Title 1"/>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Motivation</a:t>
            </a:r>
          </a:p>
        </p:txBody>
      </p:sp>
    </p:spTree>
    <p:extLst>
      <p:ext uri="{BB962C8B-B14F-4D97-AF65-F5344CB8AC3E}">
        <p14:creationId xmlns:p14="http://schemas.microsoft.com/office/powerpoint/2010/main" val="159195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5EFA8-04FB-E491-3386-CD1643A7E0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25BFB74-4F9D-16F1-6201-A0C094EC80AB}"/>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262E5E1B-0D30-6A19-F642-D7BA6B644B17}"/>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DE0D1021-1A07-7477-7C7A-37CBD1D18DF5}"/>
              </a:ext>
            </a:extLst>
          </p:cNvPr>
          <p:cNvSpPr>
            <a:spLocks noGrp="1"/>
          </p:cNvSpPr>
          <p:nvPr>
            <p:ph idx="1"/>
          </p:nvPr>
        </p:nvSpPr>
        <p:spPr>
          <a:xfrm>
            <a:off x="200542" y="994144"/>
            <a:ext cx="6238358" cy="4869712"/>
          </a:xfrm>
        </p:spPr>
        <p:txBody>
          <a:bodyPr>
            <a:noAutofit/>
          </a:bodyPr>
          <a:lstStyle/>
          <a:p>
            <a:pPr marL="0" indent="0">
              <a:buNone/>
            </a:pPr>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In addition to NAD threshold, here another parameter of interest is </a:t>
            </a:r>
            <a:r>
              <a:rPr lang="en-US" sz="2000" dirty="0">
                <a:solidFill>
                  <a:srgbClr val="FF0000"/>
                </a:solidFill>
                <a:latin typeface="Helvetica" panose="020B0604020202020204" pitchFamily="34" charset="0"/>
                <a:ea typeface="Calibri"/>
                <a:cs typeface="Helvetica" panose="020B0604020202020204" pitchFamily="34" charset="0"/>
              </a:rPr>
              <a:t>limiting magnitude </a:t>
            </a:r>
            <a:r>
              <a:rPr lang="en-US" sz="2000" dirty="0">
                <a:latin typeface="Helvetica" panose="020B0604020202020204" pitchFamily="34" charset="0"/>
                <a:ea typeface="Calibri"/>
                <a:cs typeface="Helvetica" panose="020B0604020202020204" pitchFamily="34" charset="0"/>
              </a:rPr>
              <a:t>of the Gaia database </a:t>
            </a:r>
            <a:r>
              <a:rPr lang="en-US" sz="2000" dirty="0">
                <a:latin typeface="Helvetica" panose="020B0604020202020204" pitchFamily="34" charset="0"/>
                <a:ea typeface="Calibri"/>
                <a:cs typeface="Helvetica" panose="020B0604020202020204" pitchFamily="34" charset="0"/>
                <a:sym typeface="Wingdings" panose="05000000000000000000" pitchFamily="2" charset="2"/>
              </a:rPr>
              <a:t> number of Gaia stars utilized for star elimination can be made to vary as a function of the largest (i.e. dimmest) magnitude</a:t>
            </a:r>
          </a:p>
          <a:p>
            <a:endParaRPr lang="en-US" sz="2000" dirty="0">
              <a:latin typeface="Helvetica" panose="020B0604020202020204" pitchFamily="34" charset="0"/>
              <a:ea typeface="Calibri"/>
              <a:cs typeface="Helvetica" panose="020B0604020202020204" pitchFamily="34" charset="0"/>
              <a:sym typeface="Wingdings" panose="05000000000000000000" pitchFamily="2" charset="2"/>
            </a:endParaRPr>
          </a:p>
          <a:p>
            <a:r>
              <a:rPr lang="en-US" sz="2000" dirty="0">
                <a:latin typeface="Helvetica" panose="020B0604020202020204" pitchFamily="34" charset="0"/>
                <a:ea typeface="Calibri"/>
                <a:cs typeface="Helvetica" panose="020B0604020202020204" pitchFamily="34" charset="0"/>
                <a:sym typeface="Wingdings" panose="05000000000000000000" pitchFamily="2" charset="2"/>
              </a:rPr>
              <a:t>For example, our entire </a:t>
            </a:r>
            <a:r>
              <a:rPr lang="en-US" sz="2000" dirty="0">
                <a:latin typeface="Helvetica" panose="020B0604020202020204" pitchFamily="34" charset="0"/>
                <a:ea typeface="Calibri"/>
                <a:cs typeface="Helvetica" panose="020B0604020202020204" pitchFamily="34" charset="0"/>
              </a:rPr>
              <a:t>Gaia database is approx. 151 million stars with a limiting</a:t>
            </a:r>
            <a:r>
              <a:rPr lang="en-US" sz="2000" dirty="0">
                <a:latin typeface="Helvetica" panose="020B0604020202020204" pitchFamily="34" charset="0"/>
                <a:ea typeface="Calibri"/>
                <a:cs typeface="Helvetica" panose="020B0604020202020204" pitchFamily="34" charset="0"/>
                <a:sym typeface="Wingdings" panose="05000000000000000000" pitchFamily="2" charset="2"/>
              </a:rPr>
              <a:t> magnitude of 17</a:t>
            </a:r>
            <a:r>
              <a:rPr lang="en-US" sz="2000" dirty="0">
                <a:latin typeface="Helvetica" panose="020B0604020202020204" pitchFamily="34" charset="0"/>
                <a:ea typeface="Calibri"/>
                <a:cs typeface="Helvetica" panose="020B0604020202020204" pitchFamily="34" charset="0"/>
              </a:rPr>
              <a:t>; if we limit the</a:t>
            </a:r>
            <a:r>
              <a:rPr lang="en-US" sz="2000" dirty="0">
                <a:latin typeface="Helvetica" panose="020B0604020202020204" pitchFamily="34" charset="0"/>
                <a:ea typeface="Calibri"/>
                <a:cs typeface="Helvetica" panose="020B0604020202020204" pitchFamily="34" charset="0"/>
                <a:sym typeface="Wingdings" panose="05000000000000000000" pitchFamily="2" charset="2"/>
              </a:rPr>
              <a:t> magnitude to 14, that number reduces to 100</a:t>
            </a:r>
            <a:r>
              <a:rPr lang="en-US" sz="2000" dirty="0">
                <a:latin typeface="Helvetica" panose="020B0604020202020204" pitchFamily="34" charset="0"/>
                <a:ea typeface="Calibri"/>
                <a:cs typeface="Helvetica" panose="020B0604020202020204" pitchFamily="34" charset="0"/>
              </a:rPr>
              <a:t> million</a:t>
            </a:r>
            <a:endParaRPr lang="en-US" sz="2000" dirty="0">
              <a:latin typeface="Helvetica" panose="020B0604020202020204" pitchFamily="34" charset="0"/>
              <a:ea typeface="Calibri"/>
              <a:cs typeface="Helvetica" panose="020B0604020202020204" pitchFamily="34" charset="0"/>
              <a:sym typeface="Wingdings" panose="05000000000000000000" pitchFamily="2" charset="2"/>
            </a:endParaRPr>
          </a:p>
          <a:p>
            <a:endParaRPr lang="en-US" sz="2000" dirty="0">
              <a:latin typeface="Helvetica" panose="020B0604020202020204" pitchFamily="34" charset="0"/>
              <a:ea typeface="Calibri"/>
              <a:cs typeface="Helvetica" panose="020B0604020202020204" pitchFamily="34" charset="0"/>
              <a:sym typeface="Wingdings" panose="05000000000000000000" pitchFamily="2" charset="2"/>
            </a:endParaRPr>
          </a:p>
          <a:p>
            <a:r>
              <a:rPr lang="en-US" sz="2000" dirty="0">
                <a:latin typeface="Helvetica" panose="020B0604020202020204" pitchFamily="34" charset="0"/>
                <a:ea typeface="Calibri"/>
                <a:cs typeface="Helvetica" panose="020B0604020202020204" pitchFamily="34" charset="0"/>
                <a:sym typeface="Wingdings" panose="05000000000000000000" pitchFamily="2" charset="2"/>
              </a:rPr>
              <a:t>This </a:t>
            </a:r>
            <a:r>
              <a:rPr lang="en-US" sz="2000" dirty="0">
                <a:latin typeface="Helvetica" panose="020B0604020202020204" pitchFamily="34" charset="0"/>
                <a:ea typeface="Calibri"/>
                <a:cs typeface="Helvetica" panose="020B0604020202020204" pitchFamily="34" charset="0"/>
              </a:rPr>
              <a:t>limiting</a:t>
            </a:r>
            <a:r>
              <a:rPr lang="en-US" sz="2000" dirty="0">
                <a:latin typeface="Helvetica" panose="020B0604020202020204" pitchFamily="34" charset="0"/>
                <a:ea typeface="Calibri"/>
                <a:cs typeface="Helvetica" panose="020B0604020202020204" pitchFamily="34" charset="0"/>
                <a:sym typeface="Wingdings" panose="05000000000000000000" pitchFamily="2" charset="2"/>
              </a:rPr>
              <a:t> magnitude should be consistent with the </a:t>
            </a:r>
            <a:r>
              <a:rPr lang="en-US" sz="2000" dirty="0">
                <a:solidFill>
                  <a:srgbClr val="FF0000"/>
                </a:solidFill>
                <a:latin typeface="Helvetica" panose="020B0604020202020204" pitchFamily="34" charset="0"/>
                <a:ea typeface="Calibri"/>
                <a:cs typeface="Helvetica" panose="020B0604020202020204" pitchFamily="34" charset="0"/>
                <a:sym typeface="Wingdings" panose="05000000000000000000" pitchFamily="2" charset="2"/>
              </a:rPr>
              <a:t>zero point </a:t>
            </a:r>
            <a:r>
              <a:rPr lang="en-US" sz="2000" dirty="0">
                <a:latin typeface="Helvetica" panose="020B0604020202020204" pitchFamily="34" charset="0"/>
                <a:ea typeface="Calibri"/>
                <a:cs typeface="Helvetica" panose="020B0604020202020204" pitchFamily="34" charset="0"/>
                <a:sym typeface="Wingdings" panose="05000000000000000000" pitchFamily="2" charset="2"/>
              </a:rPr>
              <a:t>of our images (i.e. magnitude of the dimmest object found in each image)</a:t>
            </a:r>
          </a:p>
        </p:txBody>
      </p:sp>
      <p:pic>
        <p:nvPicPr>
          <p:cNvPr id="3" name="Picture 2" descr="A graph with different colored circles&#10;&#10;AI-generated content may be incorrect.">
            <a:extLst>
              <a:ext uri="{FF2B5EF4-FFF2-40B4-BE49-F238E27FC236}">
                <a16:creationId xmlns:a16="http://schemas.microsoft.com/office/drawing/2014/main" id="{55A776FF-AE4F-2BA2-ABF5-24F21E2CB493}"/>
              </a:ext>
            </a:extLst>
          </p:cNvPr>
          <p:cNvPicPr>
            <a:picLocks noChangeAspect="1"/>
          </p:cNvPicPr>
          <p:nvPr/>
        </p:nvPicPr>
        <p:blipFill>
          <a:blip r:embed="rId3">
            <a:extLst>
              <a:ext uri="{28A0092B-C50C-407E-A947-70E740481C1C}">
                <a14:useLocalDpi xmlns:a14="http://schemas.microsoft.com/office/drawing/2010/main" val="0"/>
              </a:ext>
            </a:extLst>
          </a:blip>
          <a:srcRect t="6080"/>
          <a:stretch/>
        </p:blipFill>
        <p:spPr>
          <a:xfrm>
            <a:off x="6294152" y="1850657"/>
            <a:ext cx="5697306" cy="4013199"/>
          </a:xfrm>
          <a:prstGeom prst="rect">
            <a:avLst/>
          </a:prstGeom>
        </p:spPr>
      </p:pic>
      <p:sp>
        <p:nvSpPr>
          <p:cNvPr id="4" name="Rectangle 3">
            <a:extLst>
              <a:ext uri="{FF2B5EF4-FFF2-40B4-BE49-F238E27FC236}">
                <a16:creationId xmlns:a16="http://schemas.microsoft.com/office/drawing/2014/main" id="{7490AD79-45CF-316E-37EF-F8D7B46000E9}"/>
              </a:ext>
            </a:extLst>
          </p:cNvPr>
          <p:cNvSpPr/>
          <p:nvPr/>
        </p:nvSpPr>
        <p:spPr>
          <a:xfrm>
            <a:off x="8982075" y="1826419"/>
            <a:ext cx="1338263" cy="619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37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C29D6-73A9-28D0-5A7A-F33007BA51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45BAA07-3FE6-6462-ABC7-A0A46B598573}"/>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A85089E0-5D9E-6C14-7F38-7F5FE6C3295B}"/>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Results on Real Image Data</a:t>
            </a:r>
          </a:p>
        </p:txBody>
      </p:sp>
      <p:sp>
        <p:nvSpPr>
          <p:cNvPr id="25" name="Content Placeholder 2">
            <a:extLst>
              <a:ext uri="{FF2B5EF4-FFF2-40B4-BE49-F238E27FC236}">
                <a16:creationId xmlns:a16="http://schemas.microsoft.com/office/drawing/2014/main" id="{378F7D83-B422-1F1D-5A96-C9EE3CAE8A62}"/>
              </a:ext>
            </a:extLst>
          </p:cNvPr>
          <p:cNvSpPr>
            <a:spLocks noGrp="1"/>
          </p:cNvSpPr>
          <p:nvPr>
            <p:ph idx="1"/>
          </p:nvPr>
        </p:nvSpPr>
        <p:spPr>
          <a:xfrm>
            <a:off x="287079" y="1143000"/>
            <a:ext cx="4805916" cy="4869712"/>
          </a:xfrm>
        </p:spPr>
        <p:txBody>
          <a:bodyPr>
            <a:noAutofit/>
          </a:bodyPr>
          <a:lstStyle/>
          <a:p>
            <a:r>
              <a:rPr lang="en-US" sz="1800" dirty="0">
                <a:latin typeface="Helvetica" panose="020B0604020202020204" pitchFamily="34" charset="0"/>
                <a:ea typeface="Calibri"/>
                <a:cs typeface="Helvetica" panose="020B0604020202020204" pitchFamily="34" charset="0"/>
                <a:sym typeface="Wingdings" panose="05000000000000000000" pitchFamily="2" charset="2"/>
              </a:rPr>
              <a:t>If </a:t>
            </a:r>
            <a:r>
              <a:rPr lang="en-US" sz="1800" dirty="0">
                <a:latin typeface="Helvetica" panose="020B0604020202020204" pitchFamily="34" charset="0"/>
                <a:ea typeface="Calibri"/>
                <a:cs typeface="Helvetica" panose="020B0604020202020204" pitchFamily="34" charset="0"/>
              </a:rPr>
              <a:t>limiting</a:t>
            </a:r>
            <a:r>
              <a:rPr lang="en-US" sz="1800" dirty="0">
                <a:latin typeface="Helvetica" panose="020B0604020202020204" pitchFamily="34" charset="0"/>
                <a:ea typeface="Calibri"/>
                <a:cs typeface="Helvetica" panose="020B0604020202020204" pitchFamily="34" charset="0"/>
                <a:sym typeface="Wingdings" panose="05000000000000000000" pitchFamily="2" charset="2"/>
              </a:rPr>
              <a:t> magnitude &lt; zero point, there will be stars in the images that </a:t>
            </a:r>
            <a:r>
              <a:rPr lang="en-US" sz="1800" dirty="0">
                <a:latin typeface="Helvetica" panose="020B0604020202020204" pitchFamily="34" charset="0"/>
                <a:ea typeface="Calibri"/>
                <a:cs typeface="Helvetica" panose="020B0604020202020204" pitchFamily="34" charset="0"/>
              </a:rPr>
              <a:t>catalog comparison</a:t>
            </a:r>
            <a:r>
              <a:rPr lang="en-US" sz="1800" dirty="0">
                <a:latin typeface="Helvetica" panose="020B0604020202020204" pitchFamily="34" charset="0"/>
                <a:ea typeface="Calibri"/>
                <a:cs typeface="Helvetica" panose="020B0604020202020204" pitchFamily="34" charset="0"/>
                <a:sym typeface="Wingdings" panose="05000000000000000000" pitchFamily="2" charset="2"/>
              </a:rPr>
              <a:t> CANNOT eliminate (this is the case if we use the Tycho-2 catalog)</a:t>
            </a:r>
          </a:p>
          <a:p>
            <a:endParaRPr lang="en-US" sz="1800" dirty="0">
              <a:latin typeface="Helvetica" panose="020B0604020202020204" pitchFamily="34" charset="0"/>
              <a:ea typeface="Calibri"/>
              <a:cs typeface="Helvetica" panose="020B0604020202020204" pitchFamily="34" charset="0"/>
              <a:sym typeface="Wingdings" panose="05000000000000000000" pitchFamily="2" charset="2"/>
            </a:endParaRPr>
          </a:p>
          <a:p>
            <a:r>
              <a:rPr lang="en-US" sz="1800" dirty="0">
                <a:latin typeface="Helvetica" panose="020B0604020202020204" pitchFamily="34" charset="0"/>
                <a:ea typeface="Calibri"/>
                <a:cs typeface="Helvetica" panose="020B0604020202020204" pitchFamily="34" charset="0"/>
                <a:sym typeface="Wingdings" panose="05000000000000000000" pitchFamily="2" charset="2"/>
              </a:rPr>
              <a:t>If </a:t>
            </a:r>
            <a:r>
              <a:rPr lang="en-US" sz="1800" dirty="0">
                <a:latin typeface="Helvetica" panose="020B0604020202020204" pitchFamily="34" charset="0"/>
                <a:ea typeface="Calibri"/>
                <a:cs typeface="Helvetica" panose="020B0604020202020204" pitchFamily="34" charset="0"/>
              </a:rPr>
              <a:t>limiting</a:t>
            </a:r>
            <a:r>
              <a:rPr lang="en-US" sz="1800" dirty="0">
                <a:latin typeface="Helvetica" panose="020B0604020202020204" pitchFamily="34" charset="0"/>
                <a:ea typeface="Calibri"/>
                <a:cs typeface="Helvetica" panose="020B0604020202020204" pitchFamily="34" charset="0"/>
                <a:sym typeface="Wingdings" panose="05000000000000000000" pitchFamily="2" charset="2"/>
              </a:rPr>
              <a:t> magnitude &gt; zero point (as with the Gaia catalog), there will be “extraneous” stars in the catalog that do not match with any star in the images  these could inadvertently eliminate RSO centroids</a:t>
            </a:r>
            <a:r>
              <a:rPr lang="en-US" sz="1800" dirty="0">
                <a:latin typeface="Helvetica" panose="020B0604020202020204" pitchFamily="34" charset="0"/>
                <a:ea typeface="Calibri"/>
                <a:cs typeface="Helvetica" panose="020B0604020202020204" pitchFamily="34" charset="0"/>
              </a:rPr>
              <a:t> (undesirable)</a:t>
            </a:r>
          </a:p>
          <a:p>
            <a:endParaRPr lang="en-US" sz="1800" dirty="0">
              <a:latin typeface="Helvetica" panose="020B0604020202020204" pitchFamily="34" charset="0"/>
              <a:ea typeface="Calibri"/>
              <a:cs typeface="Helvetica" panose="020B0604020202020204" pitchFamily="34" charset="0"/>
            </a:endParaRPr>
          </a:p>
          <a:p>
            <a:r>
              <a:rPr lang="en-US" sz="1800" dirty="0">
                <a:latin typeface="Helvetica" panose="020B0604020202020204" pitchFamily="34" charset="0"/>
                <a:ea typeface="Calibri"/>
                <a:cs typeface="Helvetica" panose="020B0604020202020204" pitchFamily="34" charset="0"/>
              </a:rPr>
              <a:t>This could in fact be the case with the current result</a:t>
            </a:r>
          </a:p>
          <a:p>
            <a:endParaRPr lang="en-US" sz="1800" dirty="0">
              <a:latin typeface="Helvetica" panose="020B0604020202020204" pitchFamily="34" charset="0"/>
              <a:ea typeface="Calibri"/>
              <a:cs typeface="Helvetica" panose="020B0604020202020204" pitchFamily="34" charset="0"/>
            </a:endParaRPr>
          </a:p>
          <a:p>
            <a:r>
              <a:rPr lang="en-US" sz="1800" dirty="0">
                <a:latin typeface="Helvetica" panose="020B0604020202020204" pitchFamily="34" charset="0"/>
                <a:ea typeface="Calibri"/>
                <a:cs typeface="Helvetica" panose="020B0604020202020204" pitchFamily="34" charset="0"/>
              </a:rPr>
              <a:t>Determination of the</a:t>
            </a:r>
            <a:r>
              <a:rPr lang="en-US" sz="1800" dirty="0">
                <a:latin typeface="Helvetica" panose="020B0604020202020204" pitchFamily="34" charset="0"/>
                <a:ea typeface="Calibri"/>
                <a:cs typeface="Helvetica" panose="020B0604020202020204" pitchFamily="34" charset="0"/>
                <a:sym typeface="Wingdings" panose="05000000000000000000" pitchFamily="2" charset="2"/>
              </a:rPr>
              <a:t> zero point of a given collect (and how that affects the choice of</a:t>
            </a:r>
            <a:r>
              <a:rPr lang="en-US" sz="1800" dirty="0">
                <a:latin typeface="Helvetica" panose="020B0604020202020204" pitchFamily="34" charset="0"/>
                <a:ea typeface="Calibri"/>
                <a:cs typeface="Helvetica" panose="020B0604020202020204" pitchFamily="34" charset="0"/>
              </a:rPr>
              <a:t> limiting</a:t>
            </a:r>
            <a:r>
              <a:rPr lang="en-US" sz="1800" dirty="0">
                <a:latin typeface="Helvetica" panose="020B0604020202020204" pitchFamily="34" charset="0"/>
                <a:ea typeface="Calibri"/>
                <a:cs typeface="Helvetica" panose="020B0604020202020204" pitchFamily="34" charset="0"/>
                <a:sym typeface="Wingdings" panose="05000000000000000000" pitchFamily="2" charset="2"/>
              </a:rPr>
              <a:t> magnitude for </a:t>
            </a:r>
            <a:r>
              <a:rPr lang="en-US" sz="1800" dirty="0">
                <a:solidFill>
                  <a:srgbClr val="FF0000"/>
                </a:solidFill>
                <a:latin typeface="Helvetica" panose="020B0604020202020204" pitchFamily="34" charset="0"/>
                <a:ea typeface="Calibri"/>
                <a:cs typeface="Helvetica" panose="020B0604020202020204" pitchFamily="34" charset="0"/>
                <a:sym typeface="Wingdings" panose="05000000000000000000" pitchFamily="2" charset="2"/>
              </a:rPr>
              <a:t>catalog comparison</a:t>
            </a:r>
            <a:r>
              <a:rPr lang="en-US" sz="1800" dirty="0">
                <a:latin typeface="Helvetica" panose="020B0604020202020204" pitchFamily="34" charset="0"/>
                <a:ea typeface="Calibri"/>
                <a:cs typeface="Helvetica" panose="020B0604020202020204" pitchFamily="34" charset="0"/>
                <a:sym typeface="Wingdings" panose="05000000000000000000" pitchFamily="2" charset="2"/>
              </a:rPr>
              <a:t>) definitely warrants further study</a:t>
            </a:r>
            <a:endParaRPr lang="en-US" sz="1800" dirty="0">
              <a:latin typeface="Helvetica" panose="020B0604020202020204" pitchFamily="34" charset="0"/>
              <a:ea typeface="Calibri"/>
              <a:cs typeface="Helvetica" panose="020B0604020202020204" pitchFamily="34" charset="0"/>
            </a:endParaRPr>
          </a:p>
        </p:txBody>
      </p:sp>
      <p:pic>
        <p:nvPicPr>
          <p:cNvPr id="6" name="Picture 5">
            <a:extLst>
              <a:ext uri="{FF2B5EF4-FFF2-40B4-BE49-F238E27FC236}">
                <a16:creationId xmlns:a16="http://schemas.microsoft.com/office/drawing/2014/main" id="{149CC45F-04AE-F12C-B987-EA8B46AC74FD}"/>
              </a:ext>
            </a:extLst>
          </p:cNvPr>
          <p:cNvPicPr>
            <a:picLocks noChangeAspect="1"/>
          </p:cNvPicPr>
          <p:nvPr/>
        </p:nvPicPr>
        <p:blipFill>
          <a:blip r:embed="rId3"/>
          <a:stretch>
            <a:fillRect/>
          </a:stretch>
        </p:blipFill>
        <p:spPr>
          <a:xfrm>
            <a:off x="5689600" y="2048242"/>
            <a:ext cx="5888572" cy="3059228"/>
          </a:xfrm>
          <a:prstGeom prst="rect">
            <a:avLst/>
          </a:prstGeom>
        </p:spPr>
      </p:pic>
    </p:spTree>
    <p:extLst>
      <p:ext uri="{BB962C8B-B14F-4D97-AF65-F5344CB8AC3E}">
        <p14:creationId xmlns:p14="http://schemas.microsoft.com/office/powerpoint/2010/main" val="52375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2F68C-375E-0301-40B7-B7FA9D9138E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3D0B2D-288D-144F-99FD-77EF24F3B6EE}"/>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1F83C63D-A5BD-FB96-97E2-4B6A32E89CE8}"/>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Conclusion and Future Work</a:t>
            </a:r>
          </a:p>
        </p:txBody>
      </p:sp>
      <p:sp>
        <p:nvSpPr>
          <p:cNvPr id="25" name="Content Placeholder 2">
            <a:extLst>
              <a:ext uri="{FF2B5EF4-FFF2-40B4-BE49-F238E27FC236}">
                <a16:creationId xmlns:a16="http://schemas.microsoft.com/office/drawing/2014/main" id="{A058CD26-50E4-A3BF-BBC6-8DE0CB968AD2}"/>
              </a:ext>
            </a:extLst>
          </p:cNvPr>
          <p:cNvSpPr>
            <a:spLocks noGrp="1"/>
          </p:cNvSpPr>
          <p:nvPr>
            <p:ph idx="1"/>
          </p:nvPr>
        </p:nvSpPr>
        <p:spPr>
          <a:xfrm>
            <a:off x="306104" y="1291856"/>
            <a:ext cx="11751218" cy="4869712"/>
          </a:xfrm>
        </p:spPr>
        <p:txBody>
          <a:bodyPr>
            <a:noAutofit/>
          </a:bodyPr>
          <a:lstStyle/>
          <a:p>
            <a:r>
              <a:rPr lang="en-US" sz="1800" dirty="0">
                <a:latin typeface="Helvetica" panose="020B0604020202020204" pitchFamily="34" charset="0"/>
                <a:ea typeface="Calibri"/>
                <a:cs typeface="Helvetica" panose="020B0604020202020204" pitchFamily="34" charset="0"/>
                <a:sym typeface="Wingdings" panose="05000000000000000000" pitchFamily="2" charset="2"/>
              </a:rPr>
              <a:t>This paper has showcased a portion of a resident space object identification algorithm known as star elimination</a:t>
            </a:r>
          </a:p>
          <a:p>
            <a:endParaRPr lang="en-US" sz="1800" dirty="0">
              <a:latin typeface="Helvetica" panose="020B0604020202020204" pitchFamily="34" charset="0"/>
              <a:ea typeface="Calibri"/>
              <a:cs typeface="Helvetica" panose="020B0604020202020204" pitchFamily="34" charset="0"/>
              <a:sym typeface="Wingdings" panose="05000000000000000000" pitchFamily="2" charset="2"/>
            </a:endParaRPr>
          </a:p>
          <a:p>
            <a:r>
              <a:rPr lang="en-US" sz="1800" dirty="0">
                <a:latin typeface="Helvetica" panose="020B0604020202020204" pitchFamily="34" charset="0"/>
                <a:ea typeface="Calibri"/>
                <a:cs typeface="Helvetica" panose="020B0604020202020204" pitchFamily="34" charset="0"/>
                <a:sym typeface="Wingdings" panose="05000000000000000000" pitchFamily="2" charset="2"/>
              </a:rPr>
              <a:t>Premise is to process a multi-frame collect of unresolved space imagery to identify Earth-orbiting space objects among the celestial objects (e.g. stars)</a:t>
            </a:r>
          </a:p>
          <a:p>
            <a:endParaRPr lang="en-US" sz="1800" dirty="0">
              <a:latin typeface="Helvetica" panose="020B0604020202020204" pitchFamily="34" charset="0"/>
              <a:ea typeface="Calibri"/>
              <a:cs typeface="Helvetica" panose="020B0604020202020204" pitchFamily="34" charset="0"/>
              <a:sym typeface="Wingdings" panose="05000000000000000000" pitchFamily="2" charset="2"/>
            </a:endParaRPr>
          </a:p>
          <a:p>
            <a:r>
              <a:rPr lang="en-US" sz="1800" dirty="0">
                <a:latin typeface="Helvetica" panose="020B0604020202020204" pitchFamily="34" charset="0"/>
                <a:ea typeface="Calibri"/>
                <a:cs typeface="Helvetica" panose="020B0604020202020204" pitchFamily="34" charset="0"/>
                <a:sym typeface="Wingdings" panose="05000000000000000000" pitchFamily="2" charset="2"/>
              </a:rPr>
              <a:t>Here, two star elimination strategies have been laid out, with results shown on collects of real space imagery</a:t>
            </a:r>
          </a:p>
          <a:p>
            <a:endParaRPr lang="en-US" sz="1800" dirty="0">
              <a:latin typeface="Helvetica" panose="020B0604020202020204" pitchFamily="34" charset="0"/>
              <a:ea typeface="Calibri"/>
              <a:cs typeface="Helvetica" panose="020B0604020202020204" pitchFamily="34" charset="0"/>
              <a:sym typeface="Wingdings" panose="05000000000000000000" pitchFamily="2" charset="2"/>
            </a:endParaRPr>
          </a:p>
          <a:p>
            <a:r>
              <a:rPr lang="en-US" sz="1800" dirty="0">
                <a:latin typeface="Helvetica" panose="020B0604020202020204" pitchFamily="34" charset="0"/>
                <a:ea typeface="Calibri"/>
                <a:cs typeface="Helvetica" panose="020B0604020202020204" pitchFamily="34" charset="0"/>
                <a:sym typeface="Wingdings" panose="05000000000000000000" pitchFamily="2" charset="2"/>
              </a:rPr>
              <a:t>The method is effective at removing the vast majority of stars, but occasionally at the expense of removing some of the resident space object centroids as well</a:t>
            </a:r>
          </a:p>
          <a:p>
            <a:endParaRPr lang="en-US" sz="1800" dirty="0">
              <a:latin typeface="Helvetica" panose="020B0604020202020204" pitchFamily="34" charset="0"/>
              <a:ea typeface="Calibri"/>
              <a:cs typeface="Helvetica" panose="020B0604020202020204" pitchFamily="34" charset="0"/>
              <a:sym typeface="Wingdings" panose="05000000000000000000" pitchFamily="2" charset="2"/>
            </a:endParaRPr>
          </a:p>
          <a:p>
            <a:r>
              <a:rPr lang="en-US" sz="1800" dirty="0">
                <a:latin typeface="Helvetica" panose="020B0604020202020204" pitchFamily="34" charset="0"/>
                <a:ea typeface="Calibri"/>
                <a:cs typeface="Helvetica" panose="020B0604020202020204" pitchFamily="34" charset="0"/>
                <a:sym typeface="Wingdings" panose="05000000000000000000" pitchFamily="2" charset="2"/>
              </a:rPr>
              <a:t>Future work will involve investigating the sensitivity of the results to the choice of “norm angular difference” threshold, as well as development of an adaptive thresholding scheme</a:t>
            </a:r>
          </a:p>
          <a:p>
            <a:endParaRPr lang="en-US" sz="1800" dirty="0">
              <a:latin typeface="Helvetica" panose="020B0604020202020204" pitchFamily="34" charset="0"/>
              <a:ea typeface="Calibri"/>
              <a:cs typeface="Helvetica" panose="020B0604020202020204" pitchFamily="34" charset="0"/>
              <a:sym typeface="Wingdings" panose="05000000000000000000" pitchFamily="2" charset="2"/>
            </a:endParaRPr>
          </a:p>
          <a:p>
            <a:r>
              <a:rPr lang="en-US" sz="1800" dirty="0">
                <a:latin typeface="Helvetica" panose="020B0604020202020204" pitchFamily="34" charset="0"/>
                <a:ea typeface="Calibri"/>
                <a:cs typeface="Helvetica" panose="020B0604020202020204" pitchFamily="34" charset="0"/>
                <a:sym typeface="Wingdings" panose="05000000000000000000" pitchFamily="2" charset="2"/>
              </a:rPr>
              <a:t>Increasing the reliability of this algorithm will aid in collision avoidance and trajectory planning in space situational awareness applications.</a:t>
            </a:r>
          </a:p>
        </p:txBody>
      </p:sp>
    </p:spTree>
    <p:extLst>
      <p:ext uri="{BB962C8B-B14F-4D97-AF65-F5344CB8AC3E}">
        <p14:creationId xmlns:p14="http://schemas.microsoft.com/office/powerpoint/2010/main" val="1681438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F12D3-8A90-04A9-812D-19ACE4DA704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29BFAEE-09B4-7D76-C4AD-AC4724ABBD07}"/>
              </a:ext>
            </a:extLst>
          </p:cNvPr>
          <p:cNvSpPr/>
          <p:nvPr/>
        </p:nvSpPr>
        <p:spPr bwMode="auto">
          <a:xfrm>
            <a:off x="0" y="19557"/>
            <a:ext cx="12192000" cy="5847844"/>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4" name="Subtitle 2">
            <a:extLst>
              <a:ext uri="{FF2B5EF4-FFF2-40B4-BE49-F238E27FC236}">
                <a16:creationId xmlns:a16="http://schemas.microsoft.com/office/drawing/2014/main" id="{F0F1DF12-8CB3-E426-E6B4-AC8414C6AD62}"/>
              </a:ext>
            </a:extLst>
          </p:cNvPr>
          <p:cNvSpPr txBox="1">
            <a:spLocks/>
          </p:cNvSpPr>
          <p:nvPr/>
        </p:nvSpPr>
        <p:spPr bwMode="auto">
          <a:xfrm>
            <a:off x="-80741" y="2692400"/>
            <a:ext cx="12192000" cy="147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dirty="0">
                <a:solidFill>
                  <a:schemeClr val="bg1"/>
                </a:solidFill>
                <a:latin typeface="Arial (Headings)"/>
              </a:rPr>
              <a:t>Evan Pavetto-Stewart and Thomas Alan Lovell</a:t>
            </a:r>
          </a:p>
          <a:p>
            <a:pPr marL="0" indent="0" algn="ctr" eaLnBrk="1" hangingPunct="1">
              <a:buClr>
                <a:srgbClr val="00529B"/>
              </a:buClr>
              <a:buNone/>
            </a:pPr>
            <a:r>
              <a:rPr lang="en-US" altLang="en-US" sz="1600" b="1" kern="0" dirty="0">
                <a:solidFill>
                  <a:schemeClr val="bg1"/>
                </a:solidFill>
                <a:latin typeface="Arial (Headings)"/>
              </a:rPr>
              <a:t>Embry-Riddle Aeronautical University</a:t>
            </a:r>
          </a:p>
          <a:p>
            <a:pPr marL="0" indent="0" algn="ctr" eaLnBrk="1" hangingPunct="1">
              <a:buClr>
                <a:srgbClr val="00529B"/>
              </a:buClr>
              <a:buNone/>
            </a:pPr>
            <a:r>
              <a:rPr lang="en-US" altLang="en-US" sz="1600" b="1" kern="0" dirty="0">
                <a:solidFill>
                  <a:schemeClr val="bg1"/>
                </a:solidFill>
                <a:latin typeface="Arial (Headings)"/>
              </a:rPr>
              <a:t>2025 Region II Student Conference, 3 April 2025 – 4 April 2025</a:t>
            </a:r>
          </a:p>
          <a:p>
            <a:pPr marL="0" indent="0" algn="ctr" eaLnBrk="1" hangingPunct="1">
              <a:buClr>
                <a:srgbClr val="00529B"/>
              </a:buClr>
              <a:buNone/>
            </a:pPr>
            <a:endParaRPr lang="en-US" altLang="en-US" sz="1600" b="1" kern="0" dirty="0">
              <a:solidFill>
                <a:schemeClr val="bg1"/>
              </a:solidFill>
              <a:latin typeface="Arial (Headings)"/>
            </a:endParaRPr>
          </a:p>
          <a:p>
            <a:pPr marL="0" indent="0" algn="ctr" eaLnBrk="1" hangingPunct="1">
              <a:buClr>
                <a:srgbClr val="00529B"/>
              </a:buClr>
              <a:buNone/>
            </a:pPr>
            <a:r>
              <a:rPr lang="en-US" sz="2133" dirty="0">
                <a:solidFill>
                  <a:schemeClr val="bg1"/>
                </a:solidFill>
                <a:latin typeface="Arial Narrow" panose="020B0606020202030204" pitchFamily="34" charset="0"/>
              </a:rPr>
              <a:t>Copyright © by Embry-Riddle Aeronautical University</a:t>
            </a:r>
            <a:br>
              <a:rPr lang="en-US" sz="2133" dirty="0">
                <a:solidFill>
                  <a:schemeClr val="bg1"/>
                </a:solidFill>
                <a:latin typeface="Arial Narrow" panose="020B0606020202030204" pitchFamily="34" charset="0"/>
              </a:rPr>
            </a:br>
            <a:r>
              <a:rPr lang="en-US" sz="2133" dirty="0">
                <a:solidFill>
                  <a:schemeClr val="bg1"/>
                </a:solidFill>
                <a:latin typeface="Arial Narrow" panose="020B0606020202030204" pitchFamily="34" charset="0"/>
              </a:rPr>
              <a:t>Published by the American Institute of Aeronautics and Astronautics, Inc., with permission.</a:t>
            </a:r>
          </a:p>
          <a:p>
            <a:pPr marL="0" indent="0" algn="ctr" eaLnBrk="1" hangingPunct="1">
              <a:buClr>
                <a:srgbClr val="00529B"/>
              </a:buClr>
              <a:buNone/>
            </a:pPr>
            <a:br>
              <a:rPr lang="en-US" altLang="en-US" sz="2133" kern="0" dirty="0">
                <a:solidFill>
                  <a:schemeClr val="bg1"/>
                </a:solidFill>
                <a:latin typeface="Arial Narrow" panose="020B0606020202030204" pitchFamily="34" charset="0"/>
              </a:rPr>
            </a:br>
            <a:endParaRPr lang="en-US" altLang="en-US" sz="2133" kern="0" dirty="0">
              <a:solidFill>
                <a:schemeClr val="bg1"/>
              </a:solidFill>
              <a:latin typeface="Arial Narrow" panose="020B0606020202030204" pitchFamily="34" charset="0"/>
            </a:endParaRPr>
          </a:p>
          <a:p>
            <a:pPr marL="0" indent="0" algn="ctr" eaLnBrk="1" hangingPunct="1">
              <a:buClr>
                <a:srgbClr val="00529B"/>
              </a:buClr>
              <a:buNone/>
            </a:pPr>
            <a:endParaRPr lang="en-US" altLang="en-US" sz="2133" kern="0" dirty="0">
              <a:solidFill>
                <a:schemeClr val="bg1"/>
              </a:solidFill>
              <a:latin typeface="Arial (Headings)"/>
            </a:endParaRPr>
          </a:p>
          <a:p>
            <a:pPr marL="0" indent="0" algn="ctr" eaLnBrk="1" hangingPunct="1">
              <a:buClr>
                <a:srgbClr val="00529B"/>
              </a:buClr>
              <a:buNone/>
            </a:pPr>
            <a:endParaRPr lang="en-US" altLang="en-US" sz="2133" kern="0" dirty="0">
              <a:solidFill>
                <a:schemeClr val="bg1"/>
              </a:solidFill>
              <a:latin typeface="Arial (Headings)"/>
            </a:endParaRPr>
          </a:p>
          <a:p>
            <a:pPr>
              <a:buClr>
                <a:srgbClr val="00529B"/>
              </a:buClr>
              <a:buFont typeface="Wingdings" charset="2"/>
              <a:buChar char="Ø"/>
            </a:pPr>
            <a:endParaRPr lang="en-US" kern="0" dirty="0">
              <a:latin typeface="Arial (Headings)"/>
            </a:endParaRPr>
          </a:p>
        </p:txBody>
      </p:sp>
      <p:sp>
        <p:nvSpPr>
          <p:cNvPr id="6" name="Title 1">
            <a:extLst>
              <a:ext uri="{FF2B5EF4-FFF2-40B4-BE49-F238E27FC236}">
                <a16:creationId xmlns:a16="http://schemas.microsoft.com/office/drawing/2014/main" id="{7CF323C3-EFAE-655D-06C0-4B3F1A9A008C}"/>
              </a:ext>
            </a:extLst>
          </p:cNvPr>
          <p:cNvSpPr txBox="1">
            <a:spLocks/>
          </p:cNvSpPr>
          <p:nvPr/>
        </p:nvSpPr>
        <p:spPr bwMode="auto">
          <a:xfrm>
            <a:off x="0" y="990600"/>
            <a:ext cx="12192000" cy="132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4000" b="1" kern="0" dirty="0">
                <a:solidFill>
                  <a:schemeClr val="bg1"/>
                </a:solidFill>
                <a:latin typeface="Arial" panose="020B0604020202020204" pitchFamily="34" charset="0"/>
                <a:cs typeface="Arial" panose="020B0604020202020204" pitchFamily="34" charset="0"/>
              </a:rPr>
              <a:t>Thank you!</a:t>
            </a:r>
          </a:p>
        </p:txBody>
      </p:sp>
      <p:pic>
        <p:nvPicPr>
          <p:cNvPr id="2" name="Picture 6" descr="https://secure.surveymonkey.com/_resources/5355/21125355/fa32588d-63e5-4d79-9e19-04ac27e92301.jpg">
            <a:extLst>
              <a:ext uri="{FF2B5EF4-FFF2-40B4-BE49-F238E27FC236}">
                <a16:creationId xmlns:a16="http://schemas.microsoft.com/office/drawing/2014/main" id="{0516851F-4872-75B0-EC7A-9DAA25A50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939444"/>
            <a:ext cx="3744499" cy="77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02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10576-91BB-DAFA-5649-DE1586E218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1D9400-C1CF-7759-76ED-8619B30AE076}"/>
              </a:ext>
            </a:extLst>
          </p:cNvPr>
          <p:cNvSpPr>
            <a:spLocks noGrp="1"/>
          </p:cNvSpPr>
          <p:nvPr>
            <p:ph type="sldNum" sz="quarter" idx="12"/>
          </p:nvPr>
        </p:nvSpPr>
        <p:spPr>
          <a:xfrm>
            <a:off x="304800" y="6096000"/>
            <a:ext cx="1143000" cy="304800"/>
          </a:xfrm>
          <a:prstGeom prst="rect">
            <a:avLst/>
          </a:prstGeom>
        </p:spPr>
        <p:txBody>
          <a:bodyPr/>
          <a:lstStyle/>
          <a:p>
            <a:pPr>
              <a:defRPr/>
            </a:pPr>
            <a:fld id="{DF317779-8E6C-47D5-BE9C-F5E8CE6A8331}" type="slidenum">
              <a:rPr lang="en-US" smtClean="0">
                <a:latin typeface="Arial" panose="020B0604020202020204" pitchFamily="34" charset="0"/>
                <a:cs typeface="Arial" panose="020B0604020202020204" pitchFamily="34" charset="0"/>
              </a:rPr>
              <a:pPr>
                <a:defRPr/>
              </a:pPr>
              <a:t>3</a:t>
            </a:fld>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09FDD05-07EE-8341-98E4-20E07EDD1CCC}"/>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6" name="Title 1">
            <a:extLst>
              <a:ext uri="{FF2B5EF4-FFF2-40B4-BE49-F238E27FC236}">
                <a16:creationId xmlns:a16="http://schemas.microsoft.com/office/drawing/2014/main" id="{11301B5F-3E00-5084-DF13-9525B21EA701}"/>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Background</a:t>
            </a:r>
          </a:p>
        </p:txBody>
      </p:sp>
      <p:pic>
        <p:nvPicPr>
          <p:cNvPr id="8" name="Picture 7" descr="A meteor in the sky&#10;&#10;AI-generated content may be incorrect.">
            <a:extLst>
              <a:ext uri="{FF2B5EF4-FFF2-40B4-BE49-F238E27FC236}">
                <a16:creationId xmlns:a16="http://schemas.microsoft.com/office/drawing/2014/main" id="{A2FEAD66-80C5-A745-70F6-0A4A77760AEE}"/>
              </a:ext>
            </a:extLst>
          </p:cNvPr>
          <p:cNvPicPr>
            <a:picLocks noChangeAspect="1"/>
          </p:cNvPicPr>
          <p:nvPr/>
        </p:nvPicPr>
        <p:blipFill>
          <a:blip r:embed="rId3"/>
          <a:stretch>
            <a:fillRect/>
          </a:stretch>
        </p:blipFill>
        <p:spPr>
          <a:xfrm>
            <a:off x="876300" y="2232460"/>
            <a:ext cx="4635500" cy="3478530"/>
          </a:xfrm>
          <a:prstGeom prst="rect">
            <a:avLst/>
          </a:prstGeom>
        </p:spPr>
      </p:pic>
      <p:pic>
        <p:nvPicPr>
          <p:cNvPr id="9" name="Picture 8">
            <a:extLst>
              <a:ext uri="{FF2B5EF4-FFF2-40B4-BE49-F238E27FC236}">
                <a16:creationId xmlns:a16="http://schemas.microsoft.com/office/drawing/2014/main" id="{9270955C-88C4-AB12-978C-FFA44D427AF8}"/>
              </a:ext>
            </a:extLst>
          </p:cNvPr>
          <p:cNvPicPr>
            <a:picLocks noChangeAspect="1"/>
          </p:cNvPicPr>
          <p:nvPr/>
        </p:nvPicPr>
        <p:blipFill>
          <a:blip r:embed="rId4"/>
          <a:stretch>
            <a:fillRect/>
          </a:stretch>
        </p:blipFill>
        <p:spPr>
          <a:xfrm>
            <a:off x="6587460" y="2232460"/>
            <a:ext cx="4673600" cy="3541395"/>
          </a:xfrm>
          <a:prstGeom prst="rect">
            <a:avLst/>
          </a:prstGeom>
        </p:spPr>
      </p:pic>
      <p:sp>
        <p:nvSpPr>
          <p:cNvPr id="11" name="TextBox 10">
            <a:extLst>
              <a:ext uri="{FF2B5EF4-FFF2-40B4-BE49-F238E27FC236}">
                <a16:creationId xmlns:a16="http://schemas.microsoft.com/office/drawing/2014/main" id="{694F3B9E-AF18-21E4-318E-F493B46ABFC3}"/>
              </a:ext>
            </a:extLst>
          </p:cNvPr>
          <p:cNvSpPr txBox="1"/>
          <p:nvPr/>
        </p:nvSpPr>
        <p:spPr>
          <a:xfrm>
            <a:off x="1682897" y="1662784"/>
            <a:ext cx="3022305" cy="369332"/>
          </a:xfrm>
          <a:prstGeom prst="rect">
            <a:avLst/>
          </a:prstGeom>
          <a:noFill/>
        </p:spPr>
        <p:txBody>
          <a:bodyPr wrap="square">
            <a:spAutoFit/>
          </a:bodyPr>
          <a:lstStyle/>
          <a:p>
            <a:r>
              <a:rPr lang="en-US" dirty="0">
                <a:latin typeface="Helvetica" panose="020B0604020202020204" pitchFamily="34" charset="0"/>
                <a:ea typeface="Calibri"/>
                <a:cs typeface="Helvetica" panose="020B0604020202020204" pitchFamily="34" charset="0"/>
              </a:rPr>
              <a:t>Typical inertial stare image:</a:t>
            </a:r>
            <a:endParaRPr lang="en-US" dirty="0"/>
          </a:p>
        </p:txBody>
      </p:sp>
      <p:sp>
        <p:nvSpPr>
          <p:cNvPr id="12" name="TextBox 11">
            <a:extLst>
              <a:ext uri="{FF2B5EF4-FFF2-40B4-BE49-F238E27FC236}">
                <a16:creationId xmlns:a16="http://schemas.microsoft.com/office/drawing/2014/main" id="{307804C9-F2E8-30A4-177B-EF1968CF458A}"/>
              </a:ext>
            </a:extLst>
          </p:cNvPr>
          <p:cNvSpPr txBox="1"/>
          <p:nvPr/>
        </p:nvSpPr>
        <p:spPr>
          <a:xfrm>
            <a:off x="7183473" y="1662784"/>
            <a:ext cx="3438453" cy="369332"/>
          </a:xfrm>
          <a:prstGeom prst="rect">
            <a:avLst/>
          </a:prstGeom>
          <a:noFill/>
        </p:spPr>
        <p:txBody>
          <a:bodyPr wrap="square">
            <a:spAutoFit/>
          </a:bodyPr>
          <a:lstStyle/>
          <a:p>
            <a:r>
              <a:rPr lang="en-US" dirty="0">
                <a:latin typeface="Helvetica" panose="020B0604020202020204" pitchFamily="34" charset="0"/>
                <a:ea typeface="Calibri"/>
                <a:cs typeface="Helvetica" panose="020B0604020202020204" pitchFamily="34" charset="0"/>
              </a:rPr>
              <a:t>Typical orbit-following image:</a:t>
            </a:r>
            <a:endParaRPr lang="en-US" dirty="0"/>
          </a:p>
        </p:txBody>
      </p:sp>
    </p:spTree>
    <p:extLst>
      <p:ext uri="{BB962C8B-B14F-4D97-AF65-F5344CB8AC3E}">
        <p14:creationId xmlns:p14="http://schemas.microsoft.com/office/powerpoint/2010/main" val="121448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E42E1-853D-9F6F-A305-23AAE091B0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C890AF4-4248-E703-5944-2DA53D98A10C}"/>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0" name="Title 1">
            <a:extLst>
              <a:ext uri="{FF2B5EF4-FFF2-40B4-BE49-F238E27FC236}">
                <a16:creationId xmlns:a16="http://schemas.microsoft.com/office/drawing/2014/main" id="{2260C8DF-59B7-A207-1E06-3877890FFA4E}"/>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RSOID Methodology</a:t>
            </a:r>
          </a:p>
        </p:txBody>
      </p:sp>
      <p:pic>
        <p:nvPicPr>
          <p:cNvPr id="12" name="Picture 11">
            <a:extLst>
              <a:ext uri="{FF2B5EF4-FFF2-40B4-BE49-F238E27FC236}">
                <a16:creationId xmlns:a16="http://schemas.microsoft.com/office/drawing/2014/main" id="{E60CFAD5-C595-0F6E-218E-072D3A41F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1276" y="1572429"/>
            <a:ext cx="6530947" cy="4614378"/>
          </a:xfrm>
          <a:prstGeom prst="rect">
            <a:avLst/>
          </a:prstGeom>
          <a:noFill/>
        </p:spPr>
      </p:pic>
      <p:sp>
        <p:nvSpPr>
          <p:cNvPr id="14" name="TextBox 13">
            <a:extLst>
              <a:ext uri="{FF2B5EF4-FFF2-40B4-BE49-F238E27FC236}">
                <a16:creationId xmlns:a16="http://schemas.microsoft.com/office/drawing/2014/main" id="{D8F3A449-AC9E-A149-954B-8BE93619FD79}"/>
              </a:ext>
            </a:extLst>
          </p:cNvPr>
          <p:cNvSpPr txBox="1"/>
          <p:nvPr/>
        </p:nvSpPr>
        <p:spPr>
          <a:xfrm>
            <a:off x="1403498" y="1203097"/>
            <a:ext cx="9218427" cy="369332"/>
          </a:xfrm>
          <a:prstGeom prst="rect">
            <a:avLst/>
          </a:prstGeom>
          <a:noFill/>
        </p:spPr>
        <p:txBody>
          <a:bodyPr wrap="square">
            <a:spAutoFit/>
          </a:bodyPr>
          <a:lstStyle/>
          <a:p>
            <a:pPr marL="285750" indent="-285750">
              <a:buFont typeface="Arial" panose="020B0604020202020204" pitchFamily="34" charset="0"/>
              <a:buChar char="•"/>
            </a:pPr>
            <a:r>
              <a:rPr lang="en-US" dirty="0"/>
              <a:t>Previous work developed an initial version of an RSO identification (RSOID) algorithm</a:t>
            </a:r>
          </a:p>
        </p:txBody>
      </p:sp>
      <p:sp>
        <p:nvSpPr>
          <p:cNvPr id="15" name="TextBox 14">
            <a:extLst>
              <a:ext uri="{FF2B5EF4-FFF2-40B4-BE49-F238E27FC236}">
                <a16:creationId xmlns:a16="http://schemas.microsoft.com/office/drawing/2014/main" id="{B5A678D2-AF4D-6835-8BA9-89C2D62B44D0}"/>
              </a:ext>
            </a:extLst>
          </p:cNvPr>
          <p:cNvSpPr txBox="1"/>
          <p:nvPr/>
        </p:nvSpPr>
        <p:spPr>
          <a:xfrm>
            <a:off x="1403498" y="6306725"/>
            <a:ext cx="9218427" cy="369332"/>
          </a:xfrm>
          <a:prstGeom prst="rect">
            <a:avLst/>
          </a:prstGeom>
          <a:noFill/>
        </p:spPr>
        <p:txBody>
          <a:bodyPr wrap="square">
            <a:spAutoFit/>
          </a:bodyPr>
          <a:lstStyle/>
          <a:p>
            <a:pPr marL="285750" indent="-285750">
              <a:buFont typeface="Arial" panose="020B0604020202020204" pitchFamily="34" charset="0"/>
              <a:buChar char="•"/>
            </a:pPr>
            <a:r>
              <a:rPr lang="en-US" dirty="0"/>
              <a:t>In the present paper, the authors investigate the </a:t>
            </a:r>
            <a:r>
              <a:rPr lang="en-US" dirty="0">
                <a:solidFill>
                  <a:srgbClr val="FF0000"/>
                </a:solidFill>
              </a:rPr>
              <a:t>star elimination </a:t>
            </a:r>
            <a:r>
              <a:rPr lang="en-US" dirty="0"/>
              <a:t>step of the process</a:t>
            </a:r>
          </a:p>
        </p:txBody>
      </p:sp>
    </p:spTree>
    <p:extLst>
      <p:ext uri="{BB962C8B-B14F-4D97-AF65-F5344CB8AC3E}">
        <p14:creationId xmlns:p14="http://schemas.microsoft.com/office/powerpoint/2010/main" val="122201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2CDAA-CDDE-E465-26C9-88299BABA9C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C2B6728-44E0-F26A-2C59-EC901822F42B}"/>
              </a:ext>
            </a:extLst>
          </p:cNvPr>
          <p:cNvPicPr>
            <a:picLocks noChangeAspect="1"/>
          </p:cNvPicPr>
          <p:nvPr/>
        </p:nvPicPr>
        <p:blipFill>
          <a:blip r:embed="rId3">
            <a:extLst>
              <a:ext uri="{28A0092B-C50C-407E-A947-70E740481C1C}">
                <a14:useLocalDpi xmlns:a14="http://schemas.microsoft.com/office/drawing/2010/main" val="0"/>
              </a:ext>
            </a:extLst>
          </a:blip>
          <a:srcRect l="7034"/>
          <a:stretch/>
        </p:blipFill>
        <p:spPr bwMode="auto">
          <a:xfrm>
            <a:off x="5945921" y="2626337"/>
            <a:ext cx="6525893" cy="3331742"/>
          </a:xfrm>
          <a:prstGeom prst="rect">
            <a:avLst/>
          </a:prstGeom>
          <a:noFill/>
        </p:spPr>
      </p:pic>
      <p:sp>
        <p:nvSpPr>
          <p:cNvPr id="2" name="Rectangle 1">
            <a:extLst>
              <a:ext uri="{FF2B5EF4-FFF2-40B4-BE49-F238E27FC236}">
                <a16:creationId xmlns:a16="http://schemas.microsoft.com/office/drawing/2014/main" id="{4B6EECB4-87F9-E1AC-DE2F-9EF9D1814991}"/>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8" name="Title 1">
            <a:extLst>
              <a:ext uri="{FF2B5EF4-FFF2-40B4-BE49-F238E27FC236}">
                <a16:creationId xmlns:a16="http://schemas.microsoft.com/office/drawing/2014/main" id="{3AB7F4D7-4B3A-9832-2980-32C87EA6C508}"/>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Star Elimination Example</a:t>
            </a:r>
          </a:p>
        </p:txBody>
      </p:sp>
      <p:pic>
        <p:nvPicPr>
          <p:cNvPr id="6" name="Picture 5">
            <a:extLst>
              <a:ext uri="{FF2B5EF4-FFF2-40B4-BE49-F238E27FC236}">
                <a16:creationId xmlns:a16="http://schemas.microsoft.com/office/drawing/2014/main" id="{9C07A7A9-8B10-639F-AD42-7E64B957974F}"/>
              </a:ext>
            </a:extLst>
          </p:cNvPr>
          <p:cNvPicPr>
            <a:picLocks noChangeAspect="1"/>
          </p:cNvPicPr>
          <p:nvPr/>
        </p:nvPicPr>
        <p:blipFill>
          <a:blip r:embed="rId4" cstate="print">
            <a:extLst>
              <a:ext uri="{28A0092B-C50C-407E-A947-70E740481C1C}">
                <a14:useLocalDpi xmlns:a14="http://schemas.microsoft.com/office/drawing/2010/main" val="0"/>
              </a:ext>
            </a:extLst>
          </a:blip>
          <a:srcRect r="6805"/>
          <a:stretch/>
        </p:blipFill>
        <p:spPr bwMode="auto">
          <a:xfrm>
            <a:off x="-148855" y="2743247"/>
            <a:ext cx="6081823" cy="3097921"/>
          </a:xfrm>
          <a:prstGeom prst="rect">
            <a:avLst/>
          </a:prstGeom>
          <a:noFill/>
        </p:spPr>
      </p:pic>
      <p:sp>
        <p:nvSpPr>
          <p:cNvPr id="8" name="TextBox 7">
            <a:extLst>
              <a:ext uri="{FF2B5EF4-FFF2-40B4-BE49-F238E27FC236}">
                <a16:creationId xmlns:a16="http://schemas.microsoft.com/office/drawing/2014/main" id="{4D02D8AD-BA29-B9B2-D6FD-6D92FAF528F6}"/>
              </a:ext>
            </a:extLst>
          </p:cNvPr>
          <p:cNvSpPr txBox="1"/>
          <p:nvPr/>
        </p:nvSpPr>
        <p:spPr>
          <a:xfrm>
            <a:off x="244550" y="1926806"/>
            <a:ext cx="6081822" cy="646331"/>
          </a:xfrm>
          <a:prstGeom prst="rect">
            <a:avLst/>
          </a:prstGeom>
          <a:noFill/>
        </p:spPr>
        <p:txBody>
          <a:bodyPr wrap="square">
            <a:spAutoFit/>
          </a:bodyPr>
          <a:lstStyle/>
          <a:p>
            <a:pPr algn="ctr"/>
            <a:r>
              <a:rPr lang="en-US" dirty="0">
                <a:latin typeface="Helvetica" panose="020B0604020202020204" pitchFamily="34" charset="0"/>
                <a:ea typeface="Calibri"/>
                <a:cs typeface="Helvetica" panose="020B0604020202020204" pitchFamily="34" charset="0"/>
              </a:rPr>
              <a:t>Typical overlay of RA/Dec values of all centroids in a</a:t>
            </a:r>
            <a:r>
              <a:rPr lang="en-US" sz="1800" dirty="0">
                <a:latin typeface="Helvetica" panose="020B0604020202020204" pitchFamily="34" charset="0"/>
                <a:ea typeface="Calibri"/>
                <a:cs typeface="Helvetica" panose="020B0604020202020204" pitchFamily="34" charset="0"/>
              </a:rPr>
              <a:t> multi-frame collect</a:t>
            </a:r>
            <a:r>
              <a:rPr lang="en-US" dirty="0">
                <a:latin typeface="Helvetica" panose="020B0604020202020204" pitchFamily="34" charset="0"/>
                <a:ea typeface="Calibri"/>
                <a:cs typeface="Helvetica" panose="020B0604020202020204" pitchFamily="34" charset="0"/>
              </a:rPr>
              <a:t>:</a:t>
            </a:r>
            <a:endParaRPr lang="en-US" dirty="0"/>
          </a:p>
        </p:txBody>
      </p:sp>
      <p:sp>
        <p:nvSpPr>
          <p:cNvPr id="9" name="TextBox 8">
            <a:extLst>
              <a:ext uri="{FF2B5EF4-FFF2-40B4-BE49-F238E27FC236}">
                <a16:creationId xmlns:a16="http://schemas.microsoft.com/office/drawing/2014/main" id="{E9F8C06A-989A-ADDE-187E-50BB7E8C5B9E}"/>
              </a:ext>
            </a:extLst>
          </p:cNvPr>
          <p:cNvSpPr txBox="1"/>
          <p:nvPr/>
        </p:nvSpPr>
        <p:spPr>
          <a:xfrm>
            <a:off x="7155712" y="1926805"/>
            <a:ext cx="4157331" cy="646331"/>
          </a:xfrm>
          <a:prstGeom prst="rect">
            <a:avLst/>
          </a:prstGeom>
          <a:noFill/>
        </p:spPr>
        <p:txBody>
          <a:bodyPr wrap="square">
            <a:spAutoFit/>
          </a:bodyPr>
          <a:lstStyle/>
          <a:p>
            <a:pPr algn="ctr"/>
            <a:r>
              <a:rPr lang="en-US" sz="1800" dirty="0">
                <a:latin typeface="Helvetica" panose="020B0604020202020204" pitchFamily="34" charset="0"/>
                <a:ea typeface="Calibri"/>
                <a:cs typeface="Helvetica" panose="020B0604020202020204" pitchFamily="34" charset="0"/>
              </a:rPr>
              <a:t>Same collect after applying star elimination (RSO tracklet is apparent):</a:t>
            </a:r>
            <a:endParaRPr lang="en-US" dirty="0"/>
          </a:p>
        </p:txBody>
      </p:sp>
    </p:spTree>
    <p:extLst>
      <p:ext uri="{BB962C8B-B14F-4D97-AF65-F5344CB8AC3E}">
        <p14:creationId xmlns:p14="http://schemas.microsoft.com/office/powerpoint/2010/main" val="2351271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E705B-B29D-3294-1922-E5697558E0C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A43C87-AE59-66B7-E9A9-1868E10F225E}"/>
                  </a:ext>
                </a:extLst>
              </p:cNvPr>
              <p:cNvSpPr>
                <a:spLocks noGrp="1"/>
              </p:cNvSpPr>
              <p:nvPr>
                <p:ph idx="1"/>
              </p:nvPr>
            </p:nvSpPr>
            <p:spPr>
              <a:xfrm>
                <a:off x="192505" y="1108444"/>
                <a:ext cx="5739063" cy="4869712"/>
              </a:xfrm>
            </p:spPr>
            <p:txBody>
              <a:bodyPr>
                <a:noAutofit/>
              </a:bodyPr>
              <a:lstStyle/>
              <a:p>
                <a:r>
                  <a:rPr lang="en-US" sz="2400" dirty="0">
                    <a:latin typeface="Helvetica" panose="020B0604020202020204" pitchFamily="34" charset="0"/>
                    <a:ea typeface="Calibri"/>
                    <a:cs typeface="Helvetica" panose="020B0604020202020204" pitchFamily="34" charset="0"/>
                  </a:rPr>
                  <a:t>A key metric in any star elimination strategy is the </a:t>
                </a:r>
                <a:r>
                  <a:rPr lang="en-US" sz="2400" dirty="0">
                    <a:solidFill>
                      <a:srgbClr val="FF0000"/>
                    </a:solidFill>
                    <a:latin typeface="Helvetica" panose="020B0604020202020204" pitchFamily="34" charset="0"/>
                    <a:ea typeface="Calibri"/>
                    <a:cs typeface="Helvetica" panose="020B0604020202020204" pitchFamily="34" charset="0"/>
                  </a:rPr>
                  <a:t>norm angular difference (NAD) </a:t>
                </a:r>
                <a:r>
                  <a:rPr lang="en-US" sz="2400" dirty="0">
                    <a:latin typeface="Helvetica" panose="020B0604020202020204" pitchFamily="34" charset="0"/>
                    <a:ea typeface="Calibri"/>
                    <a:cs typeface="Helvetica" panose="020B0604020202020204" pitchFamily="34" charset="0"/>
                  </a:rPr>
                  <a:t>between two (</a:t>
                </a:r>
                <a:r>
                  <a:rPr lang="en-US" sz="2400" dirty="0" err="1">
                    <a:latin typeface="Helvetica" panose="020B0604020202020204" pitchFamily="34" charset="0"/>
                    <a:ea typeface="Calibri"/>
                    <a:cs typeface="Helvetica" panose="020B0604020202020204" pitchFamily="34" charset="0"/>
                  </a:rPr>
                  <a:t>RA,Dec</a:t>
                </a:r>
                <a:r>
                  <a:rPr lang="en-US" sz="2400" dirty="0">
                    <a:latin typeface="Helvetica" panose="020B0604020202020204" pitchFamily="34" charset="0"/>
                    <a:ea typeface="Calibri"/>
                    <a:cs typeface="Helvetica" panose="020B0604020202020204" pitchFamily="34" charset="0"/>
                  </a:rPr>
                  <a:t>) points in space, defined as follows:</a:t>
                </a:r>
              </a:p>
              <a:p>
                <a:endParaRPr lang="en-US" sz="2400" dirty="0">
                  <a:latin typeface="Helvetica" panose="020B0604020202020204" pitchFamily="34" charset="0"/>
                  <a:ea typeface="Calibri"/>
                  <a:cs typeface="Helvetica"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𝑁𝐴𝐷</m:t>
                      </m:r>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800" i="1">
                              <a:effectLst/>
                              <a:latin typeface="Cambria Math" panose="02040503050406030204" pitchFamily="18" charset="0"/>
                            </a:rPr>
                          </m:ctrlPr>
                        </m:radPr>
                        <m:deg/>
                        <m:e>
                          <m:sSup>
                            <m:sSupPr>
                              <m:ctrlPr>
                                <a:rPr lang="en-US" sz="1800" i="1">
                                  <a:effectLst/>
                                  <a:latin typeface="Cambria Math" panose="02040503050406030204" pitchFamily="18" charset="0"/>
                                </a:rPr>
                              </m:ctrlPr>
                            </m:sSupPr>
                            <m:e>
                              <m:d>
                                <m:dPr>
                                  <m:ctrlPr>
                                    <a:rPr lang="en-US" sz="1800" i="1">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𝑅𝐴</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𝑅𝐴</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d>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rPr>
                              </m:ctrlPr>
                            </m:sSupPr>
                            <m:e>
                              <m:d>
                                <m:dPr>
                                  <m:ctrlPr>
                                    <a:rPr lang="en-US" sz="1800" i="1">
                                      <a:effectLst/>
                                      <a:latin typeface="Cambria Math" panose="02040503050406030204" pitchFamily="18" charset="0"/>
                                    </a:rPr>
                                  </m:ctrlPr>
                                </m:dPr>
                                <m:e>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𝐷𝑒𝑐</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𝐷𝑒𝑐</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e>
                              </m:d>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oMath>
                  </m:oMathPara>
                </a14:m>
                <a:endParaRPr lang="en-US" sz="2400" dirty="0">
                  <a:latin typeface="Helvetica" panose="020B0604020202020204" pitchFamily="34" charset="0"/>
                  <a:ea typeface="Calibri"/>
                  <a:cs typeface="Helvetica" panose="020B0604020202020204" pitchFamily="34" charset="0"/>
                </a:endParaRPr>
              </a:p>
              <a:p>
                <a:pPr marL="0" indent="0">
                  <a:buNone/>
                </a:pPr>
                <a:endParaRPr lang="en-US" sz="2400" dirty="0">
                  <a:latin typeface="Helvetica" panose="020B0604020202020204" pitchFamily="34" charset="0"/>
                  <a:ea typeface="Calibri"/>
                  <a:cs typeface="Helvetica" panose="020B0604020202020204" pitchFamily="34" charset="0"/>
                </a:endParaRPr>
              </a:p>
              <a:p>
                <a:r>
                  <a:rPr lang="en-US" sz="2400" dirty="0">
                    <a:latin typeface="Helvetica" panose="020B0604020202020204" pitchFamily="34" charset="0"/>
                    <a:ea typeface="Calibri"/>
                    <a:cs typeface="Helvetica" panose="020B0604020202020204" pitchFamily="34" charset="0"/>
                  </a:rPr>
                  <a:t>Obviously, the physical distance of stars (and RSOs) from an SSA observer varies widely</a:t>
                </a:r>
              </a:p>
              <a:p>
                <a:endParaRPr lang="en-US" sz="2400" dirty="0">
                  <a:latin typeface="Helvetica" panose="020B0604020202020204" pitchFamily="34" charset="0"/>
                  <a:ea typeface="Calibri"/>
                  <a:cs typeface="Helvetica" panose="020B0604020202020204" pitchFamily="34" charset="0"/>
                </a:endParaRPr>
              </a:p>
              <a:p>
                <a:r>
                  <a:rPr lang="en-US" sz="2400" dirty="0">
                    <a:latin typeface="Helvetica" panose="020B0604020202020204" pitchFamily="34" charset="0"/>
                    <a:ea typeface="Calibri"/>
                    <a:cs typeface="Helvetica" panose="020B0604020202020204" pitchFamily="34" charset="0"/>
                  </a:rPr>
                  <a:t>For the RSOID process, it is “directional” distance between and among objects, as indicated by NAD, that is more important</a:t>
                </a:r>
              </a:p>
              <a:p>
                <a:endParaRPr lang="en-US" sz="2400" dirty="0">
                  <a:latin typeface="Helvetica" panose="020B0604020202020204" pitchFamily="34" charset="0"/>
                  <a:ea typeface="Calibri"/>
                  <a:cs typeface="Helvetica" panose="020B0604020202020204" pitchFamily="34" charset="0"/>
                </a:endParaRPr>
              </a:p>
            </p:txBody>
          </p:sp>
        </mc:Choice>
        <mc:Fallback xmlns="">
          <p:sp>
            <p:nvSpPr>
              <p:cNvPr id="3" name="Content Placeholder 2">
                <a:extLst>
                  <a:ext uri="{FF2B5EF4-FFF2-40B4-BE49-F238E27FC236}">
                    <a16:creationId xmlns:a16="http://schemas.microsoft.com/office/drawing/2014/main" id="{85A43C87-AE59-66B7-E9A9-1868E10F225E}"/>
                  </a:ext>
                </a:extLst>
              </p:cNvPr>
              <p:cNvSpPr>
                <a:spLocks noGrp="1" noRot="1" noChangeAspect="1" noMove="1" noResize="1" noEditPoints="1" noAdjustHandles="1" noChangeArrowheads="1" noChangeShapeType="1" noTextEdit="1"/>
              </p:cNvSpPr>
              <p:nvPr>
                <p:ph idx="1"/>
              </p:nvPr>
            </p:nvSpPr>
            <p:spPr>
              <a:xfrm>
                <a:off x="192505" y="1108444"/>
                <a:ext cx="5739063" cy="4869712"/>
              </a:xfrm>
              <a:blipFill>
                <a:blip r:embed="rId3"/>
                <a:stretch>
                  <a:fillRect l="-1488" t="-1627" r="-956" b="-186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10E4725-1906-DD6D-832F-0D50CBC28564}"/>
              </a:ext>
            </a:extLst>
          </p:cNvPr>
          <p:cNvSpPr>
            <a:spLocks noGrp="1"/>
          </p:cNvSpPr>
          <p:nvPr>
            <p:ph type="sldNum" sz="quarter" idx="12"/>
          </p:nvPr>
        </p:nvSpPr>
        <p:spPr>
          <a:xfrm>
            <a:off x="304800" y="6096000"/>
            <a:ext cx="1143000" cy="304800"/>
          </a:xfrm>
          <a:prstGeom prst="rect">
            <a:avLst/>
          </a:prstGeom>
        </p:spPr>
        <p:txBody>
          <a:bodyPr/>
          <a:lstStyle/>
          <a:p>
            <a:pPr>
              <a:defRPr/>
            </a:pPr>
            <a:fld id="{DF317779-8E6C-47D5-BE9C-F5E8CE6A8331}" type="slidenum">
              <a:rPr lang="en-US" smtClean="0">
                <a:latin typeface="Arial" panose="020B0604020202020204" pitchFamily="34" charset="0"/>
                <a:cs typeface="Arial" panose="020B0604020202020204" pitchFamily="34" charset="0"/>
              </a:rPr>
              <a:pPr>
                <a:defRPr/>
              </a:pPr>
              <a:t>6</a:t>
            </a:fld>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6CDFE1B-BA8B-61DF-3FFD-656F5C5CEC6E}"/>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6" name="Title 1">
            <a:extLst>
              <a:ext uri="{FF2B5EF4-FFF2-40B4-BE49-F238E27FC236}">
                <a16:creationId xmlns:a16="http://schemas.microsoft.com/office/drawing/2014/main" id="{02F01187-85DE-C059-5996-86E653587B68}"/>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Norm Angular Difference</a:t>
            </a:r>
          </a:p>
        </p:txBody>
      </p:sp>
      <p:pic>
        <p:nvPicPr>
          <p:cNvPr id="27" name="Picture 26">
            <a:extLst>
              <a:ext uri="{FF2B5EF4-FFF2-40B4-BE49-F238E27FC236}">
                <a16:creationId xmlns:a16="http://schemas.microsoft.com/office/drawing/2014/main" id="{F153F1D1-5E40-EBF0-4C71-54A69EDC7295}"/>
              </a:ext>
            </a:extLst>
          </p:cNvPr>
          <p:cNvPicPr>
            <a:picLocks noChangeAspect="1"/>
          </p:cNvPicPr>
          <p:nvPr/>
        </p:nvPicPr>
        <p:blipFill>
          <a:blip r:embed="rId4"/>
          <a:stretch>
            <a:fillRect/>
          </a:stretch>
        </p:blipFill>
        <p:spPr>
          <a:xfrm>
            <a:off x="6404672" y="1602346"/>
            <a:ext cx="4861372" cy="4869711"/>
          </a:xfrm>
          <a:prstGeom prst="rect">
            <a:avLst/>
          </a:prstGeom>
        </p:spPr>
      </p:pic>
    </p:spTree>
    <p:extLst>
      <p:ext uri="{BB962C8B-B14F-4D97-AF65-F5344CB8AC3E}">
        <p14:creationId xmlns:p14="http://schemas.microsoft.com/office/powerpoint/2010/main" val="253434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56C90-7BCC-BD00-F933-5D5DFBFA60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AA1A8F-A499-72F7-B74E-75EF545120DB}"/>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1F35E371-0355-D4D3-2380-ECEEDB66B800}"/>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Star Elimination Strategies</a:t>
            </a:r>
          </a:p>
        </p:txBody>
      </p:sp>
      <p:sp>
        <p:nvSpPr>
          <p:cNvPr id="25" name="Content Placeholder 2">
            <a:extLst>
              <a:ext uri="{FF2B5EF4-FFF2-40B4-BE49-F238E27FC236}">
                <a16:creationId xmlns:a16="http://schemas.microsoft.com/office/drawing/2014/main" id="{53928E16-0C65-45AE-1FDC-F2866DA11A02}"/>
              </a:ext>
            </a:extLst>
          </p:cNvPr>
          <p:cNvSpPr>
            <a:spLocks noGrp="1"/>
          </p:cNvSpPr>
          <p:nvPr>
            <p:ph idx="1"/>
          </p:nvPr>
        </p:nvSpPr>
        <p:spPr>
          <a:xfrm>
            <a:off x="529389" y="1312981"/>
            <a:ext cx="11321716" cy="4869712"/>
          </a:xfrm>
        </p:spPr>
        <p:txBody>
          <a:bodyPr>
            <a:noAutofit/>
          </a:bodyPr>
          <a:lstStyle/>
          <a:p>
            <a:r>
              <a:rPr lang="en-US" sz="2400" dirty="0">
                <a:latin typeface="Helvetica" panose="020B0604020202020204" pitchFamily="34" charset="0"/>
                <a:ea typeface="Calibri"/>
                <a:cs typeface="Helvetica" panose="020B0604020202020204" pitchFamily="34" charset="0"/>
              </a:rPr>
              <a:t>Two candidate star elimination strategies have been investigated: </a:t>
            </a:r>
            <a:r>
              <a:rPr lang="en-US" sz="2400" dirty="0">
                <a:solidFill>
                  <a:srgbClr val="FF0000"/>
                </a:solidFill>
                <a:latin typeface="Helvetica" panose="020B0604020202020204" pitchFamily="34" charset="0"/>
                <a:ea typeface="Calibri"/>
                <a:cs typeface="Helvetica" panose="020B0604020202020204" pitchFamily="34" charset="0"/>
              </a:rPr>
              <a:t>Clustering</a:t>
            </a:r>
            <a:r>
              <a:rPr lang="en-US" sz="2400" dirty="0">
                <a:latin typeface="Helvetica" panose="020B0604020202020204" pitchFamily="34" charset="0"/>
                <a:ea typeface="Calibri"/>
                <a:cs typeface="Helvetica" panose="020B0604020202020204" pitchFamily="34" charset="0"/>
              </a:rPr>
              <a:t> and </a:t>
            </a:r>
            <a:r>
              <a:rPr lang="en-US" sz="2400" dirty="0">
                <a:solidFill>
                  <a:srgbClr val="FF0000"/>
                </a:solidFill>
                <a:latin typeface="Helvetica" panose="020B0604020202020204" pitchFamily="34" charset="0"/>
                <a:ea typeface="Calibri"/>
                <a:cs typeface="Helvetica" panose="020B0604020202020204" pitchFamily="34" charset="0"/>
              </a:rPr>
              <a:t>Catalog Comparison</a:t>
            </a:r>
          </a:p>
        </p:txBody>
      </p:sp>
      <p:sp>
        <p:nvSpPr>
          <p:cNvPr id="3" name="Content Placeholder 2">
            <a:extLst>
              <a:ext uri="{FF2B5EF4-FFF2-40B4-BE49-F238E27FC236}">
                <a16:creationId xmlns:a16="http://schemas.microsoft.com/office/drawing/2014/main" id="{26447AF5-A693-8338-B298-60E1D6E58185}"/>
              </a:ext>
            </a:extLst>
          </p:cNvPr>
          <p:cNvSpPr txBox="1">
            <a:spLocks/>
          </p:cNvSpPr>
          <p:nvPr/>
        </p:nvSpPr>
        <p:spPr>
          <a:xfrm>
            <a:off x="354279" y="2379640"/>
            <a:ext cx="5835968" cy="4869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FF0000"/>
                </a:solidFill>
                <a:latin typeface="Helvetica" panose="020B0604020202020204" pitchFamily="34" charset="0"/>
                <a:ea typeface="Calibri"/>
                <a:cs typeface="Helvetica" panose="020B0604020202020204" pitchFamily="34" charset="0"/>
              </a:rPr>
              <a:t>Clustering</a:t>
            </a:r>
            <a:r>
              <a:rPr lang="en-US" sz="1800" dirty="0">
                <a:latin typeface="Helvetica" panose="020B0604020202020204" pitchFamily="34" charset="0"/>
                <a:ea typeface="Calibri"/>
                <a:cs typeface="Helvetica" panose="020B0604020202020204" pitchFamily="34" charset="0"/>
              </a:rPr>
              <a:t> is based on the assumption that the RA and Dec of each star in the universe remains constant over the course of a collect (i.e. a few minutes)</a:t>
            </a:r>
          </a:p>
          <a:p>
            <a:endParaRPr lang="en-US" sz="1800" dirty="0">
              <a:latin typeface="Helvetica" panose="020B0604020202020204" pitchFamily="34" charset="0"/>
              <a:ea typeface="Calibri"/>
              <a:cs typeface="Helvetica" panose="020B0604020202020204" pitchFamily="34" charset="0"/>
            </a:endParaRPr>
          </a:p>
          <a:p>
            <a:r>
              <a:rPr lang="en-US" sz="1800" dirty="0">
                <a:latin typeface="Helvetica" panose="020B0604020202020204" pitchFamily="34" charset="0"/>
                <a:ea typeface="Calibri"/>
                <a:cs typeface="Helvetica" panose="020B0604020202020204" pitchFamily="34" charset="0"/>
              </a:rPr>
              <a:t>Ideally the centroid representing a particular star in Frame 1 of a collect would lie at the same RA and Dec as the centroid representing that star in Frame 2 of the collect, as well as in Frame 3, etc. </a:t>
            </a:r>
          </a:p>
          <a:p>
            <a:endParaRPr lang="en-US" sz="1800" dirty="0">
              <a:latin typeface="Helvetica" panose="020B0604020202020204" pitchFamily="34" charset="0"/>
              <a:ea typeface="Calibri"/>
              <a:cs typeface="Helvetica" panose="020B0604020202020204" pitchFamily="34" charset="0"/>
            </a:endParaRPr>
          </a:p>
          <a:p>
            <a:r>
              <a:rPr lang="en-US" sz="1800" dirty="0">
                <a:latin typeface="Helvetica" panose="020B0604020202020204" pitchFamily="34" charset="0"/>
                <a:ea typeface="Calibri"/>
                <a:cs typeface="Helvetica" panose="020B0604020202020204" pitchFamily="34" charset="0"/>
              </a:rPr>
              <a:t>In reality, this will not be the case, due to the imperfect nature of the process </a:t>
            </a:r>
            <a:r>
              <a:rPr lang="en-US" sz="1800" dirty="0">
                <a:latin typeface="Helvetica" panose="020B0604020202020204" pitchFamily="34" charset="0"/>
                <a:ea typeface="Calibri"/>
                <a:cs typeface="Helvetica" panose="020B0604020202020204" pitchFamily="34" charset="0"/>
                <a:sym typeface="Wingdings" panose="05000000000000000000" pitchFamily="2" charset="2"/>
              </a:rPr>
              <a:t> E</a:t>
            </a:r>
            <a:r>
              <a:rPr lang="en-US" sz="1800" dirty="0">
                <a:latin typeface="Helvetica" panose="020B0604020202020204" pitchFamily="34" charset="0"/>
                <a:ea typeface="Calibri"/>
                <a:cs typeface="Helvetica" panose="020B0604020202020204" pitchFamily="34" charset="0"/>
              </a:rPr>
              <a:t>ach occurrence of a particular star will lie at a slightly different RA and Dec from one frame to the next</a:t>
            </a:r>
          </a:p>
        </p:txBody>
      </p:sp>
      <p:pic>
        <p:nvPicPr>
          <p:cNvPr id="6" name="Picture 5" descr="A graph with colored circles&#10;&#10;AI-generated content may be incorrect.">
            <a:extLst>
              <a:ext uri="{FF2B5EF4-FFF2-40B4-BE49-F238E27FC236}">
                <a16:creationId xmlns:a16="http://schemas.microsoft.com/office/drawing/2014/main" id="{64DBC81E-1CBB-036D-5AB3-A0CE2F15AF9D}"/>
              </a:ext>
            </a:extLst>
          </p:cNvPr>
          <p:cNvPicPr>
            <a:picLocks noChangeAspect="1"/>
          </p:cNvPicPr>
          <p:nvPr/>
        </p:nvPicPr>
        <p:blipFill>
          <a:blip r:embed="rId3">
            <a:extLst>
              <a:ext uri="{28A0092B-C50C-407E-A947-70E740481C1C}">
                <a14:useLocalDpi xmlns:a14="http://schemas.microsoft.com/office/drawing/2010/main" val="0"/>
              </a:ext>
            </a:extLst>
          </a:blip>
          <a:srcRect t="7814"/>
          <a:stretch/>
        </p:blipFill>
        <p:spPr>
          <a:xfrm>
            <a:off x="6190246" y="2379639"/>
            <a:ext cx="5500579" cy="3803053"/>
          </a:xfrm>
          <a:prstGeom prst="rect">
            <a:avLst/>
          </a:prstGeom>
        </p:spPr>
      </p:pic>
    </p:spTree>
    <p:extLst>
      <p:ext uri="{BB962C8B-B14F-4D97-AF65-F5344CB8AC3E}">
        <p14:creationId xmlns:p14="http://schemas.microsoft.com/office/powerpoint/2010/main" val="1660460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D602A-9987-222D-0F6D-B29134727BE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0CBA14-FF21-EC15-BEEA-108CB9DE66FC}"/>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E2C0B901-1DDA-D740-B4F4-CA8EA26616C8}"/>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Star Elimination Strategies</a:t>
            </a:r>
          </a:p>
        </p:txBody>
      </p:sp>
      <p:sp>
        <p:nvSpPr>
          <p:cNvPr id="25" name="Content Placeholder 2">
            <a:extLst>
              <a:ext uri="{FF2B5EF4-FFF2-40B4-BE49-F238E27FC236}">
                <a16:creationId xmlns:a16="http://schemas.microsoft.com/office/drawing/2014/main" id="{099EFA29-9C3D-2581-90A0-4EE51C1EBB78}"/>
              </a:ext>
            </a:extLst>
          </p:cNvPr>
          <p:cNvSpPr>
            <a:spLocks noGrp="1"/>
          </p:cNvSpPr>
          <p:nvPr>
            <p:ph idx="1"/>
          </p:nvPr>
        </p:nvSpPr>
        <p:spPr>
          <a:xfrm>
            <a:off x="202018" y="1143000"/>
            <a:ext cx="5603358" cy="4869712"/>
          </a:xfrm>
        </p:spPr>
        <p:txBody>
          <a:bodyPr>
            <a:noAutofit/>
          </a:bodyPr>
          <a:lstStyle/>
          <a:p>
            <a:r>
              <a:rPr lang="en-US" sz="2000" dirty="0">
                <a:latin typeface="Helvetica" panose="020B0604020202020204" pitchFamily="34" charset="0"/>
                <a:ea typeface="Calibri"/>
                <a:cs typeface="Helvetica" panose="020B0604020202020204" pitchFamily="34" charset="0"/>
              </a:rPr>
              <a:t>It stands to reason that a threshold on NAD can be defined such that, if two centroids from different frames are closer than the threshold (i.e. their NAD is less than the threshold value), they belong to the same star</a:t>
            </a:r>
          </a:p>
          <a:p>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This allows the two centroids to be eliminated going forward</a:t>
            </a:r>
          </a:p>
          <a:p>
            <a:endParaRPr lang="en-US" sz="2000" dirty="0">
              <a:latin typeface="Helvetica" panose="020B0604020202020204" pitchFamily="34" charset="0"/>
              <a:ea typeface="Calibri"/>
              <a:cs typeface="Helvetica" panose="020B0604020202020204" pitchFamily="34" charset="0"/>
            </a:endParaRPr>
          </a:p>
          <a:p>
            <a:r>
              <a:rPr lang="en-US" sz="2000" dirty="0">
                <a:solidFill>
                  <a:srgbClr val="FF0000"/>
                </a:solidFill>
                <a:latin typeface="Helvetica" panose="020B0604020202020204" pitchFamily="34" charset="0"/>
                <a:ea typeface="Calibri"/>
                <a:cs typeface="Helvetica" panose="020B0604020202020204" pitchFamily="34" charset="0"/>
              </a:rPr>
              <a:t>Clustering</a:t>
            </a:r>
            <a:r>
              <a:rPr lang="en-US" sz="2000" dirty="0">
                <a:latin typeface="Helvetica" panose="020B0604020202020204" pitchFamily="34" charset="0"/>
                <a:ea typeface="Calibri"/>
                <a:cs typeface="Helvetica" panose="020B0604020202020204" pitchFamily="34" charset="0"/>
              </a:rPr>
              <a:t> strategy involves taking each centroid in a collect and finding its “nearest neighbor” (in terms of NAD) across all other frames in the collect</a:t>
            </a:r>
          </a:p>
          <a:p>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If a centroid’s nearest neighbor is closer than the NAD threshold, both centroids are considered occurrences of the same star and are eliminated</a:t>
            </a:r>
          </a:p>
        </p:txBody>
      </p:sp>
      <p:cxnSp>
        <p:nvCxnSpPr>
          <p:cNvPr id="5" name="Straight Arrow Connector 4">
            <a:extLst>
              <a:ext uri="{FF2B5EF4-FFF2-40B4-BE49-F238E27FC236}">
                <a16:creationId xmlns:a16="http://schemas.microsoft.com/office/drawing/2014/main" id="{EE7FE3AB-D9D8-3279-0645-CC50B7DDAE5E}"/>
              </a:ext>
            </a:extLst>
          </p:cNvPr>
          <p:cNvCxnSpPr/>
          <p:nvPr/>
        </p:nvCxnSpPr>
        <p:spPr>
          <a:xfrm flipV="1">
            <a:off x="7143750" y="1879600"/>
            <a:ext cx="0" cy="3048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0AF8909-A39E-A342-021A-FE607A19864D}"/>
              </a:ext>
            </a:extLst>
          </p:cNvPr>
          <p:cNvCxnSpPr>
            <a:cxnSpLocks/>
          </p:cNvCxnSpPr>
          <p:nvPr/>
        </p:nvCxnSpPr>
        <p:spPr>
          <a:xfrm>
            <a:off x="7143750" y="4927600"/>
            <a:ext cx="3200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60DB31-A536-3637-2C69-230BB1AB611D}"/>
              </a:ext>
            </a:extLst>
          </p:cNvPr>
          <p:cNvSpPr txBox="1"/>
          <p:nvPr/>
        </p:nvSpPr>
        <p:spPr>
          <a:xfrm rot="16200000">
            <a:off x="6572250" y="3218934"/>
            <a:ext cx="609600" cy="369332"/>
          </a:xfrm>
          <a:prstGeom prst="rect">
            <a:avLst/>
          </a:prstGeom>
          <a:noFill/>
        </p:spPr>
        <p:txBody>
          <a:bodyPr wrap="square" rtlCol="0">
            <a:spAutoFit/>
          </a:bodyPr>
          <a:lstStyle/>
          <a:p>
            <a:r>
              <a:rPr lang="en-US" dirty="0"/>
              <a:t>DEC</a:t>
            </a:r>
          </a:p>
        </p:txBody>
      </p:sp>
      <p:sp>
        <p:nvSpPr>
          <p:cNvPr id="12" name="TextBox 11">
            <a:extLst>
              <a:ext uri="{FF2B5EF4-FFF2-40B4-BE49-F238E27FC236}">
                <a16:creationId xmlns:a16="http://schemas.microsoft.com/office/drawing/2014/main" id="{B4A7AC9D-5879-6F03-EF16-89D10A1969A0}"/>
              </a:ext>
            </a:extLst>
          </p:cNvPr>
          <p:cNvSpPr txBox="1"/>
          <p:nvPr/>
        </p:nvSpPr>
        <p:spPr>
          <a:xfrm>
            <a:off x="8505825" y="4947681"/>
            <a:ext cx="476250" cy="369332"/>
          </a:xfrm>
          <a:prstGeom prst="rect">
            <a:avLst/>
          </a:prstGeom>
          <a:noFill/>
        </p:spPr>
        <p:txBody>
          <a:bodyPr wrap="square" rtlCol="0">
            <a:spAutoFit/>
          </a:bodyPr>
          <a:lstStyle/>
          <a:p>
            <a:r>
              <a:rPr lang="en-US" dirty="0"/>
              <a:t>RA</a:t>
            </a:r>
          </a:p>
        </p:txBody>
      </p:sp>
      <p:sp>
        <p:nvSpPr>
          <p:cNvPr id="14" name="Oval 13">
            <a:extLst>
              <a:ext uri="{FF2B5EF4-FFF2-40B4-BE49-F238E27FC236}">
                <a16:creationId xmlns:a16="http://schemas.microsoft.com/office/drawing/2014/main" id="{0888A792-BB10-A837-59F8-F4CCB02CBAB6}"/>
              </a:ext>
            </a:extLst>
          </p:cNvPr>
          <p:cNvSpPr/>
          <p:nvPr/>
        </p:nvSpPr>
        <p:spPr>
          <a:xfrm>
            <a:off x="8333416" y="3759199"/>
            <a:ext cx="133343" cy="127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A2D1E1C-371D-7875-E7E8-8A707F2388BA}"/>
              </a:ext>
            </a:extLst>
          </p:cNvPr>
          <p:cNvSpPr/>
          <p:nvPr/>
        </p:nvSpPr>
        <p:spPr>
          <a:xfrm>
            <a:off x="7691585" y="3135313"/>
            <a:ext cx="1417007" cy="13747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52ABFC6-5CB0-CB50-CB40-6B5DA1DE0E24}"/>
              </a:ext>
            </a:extLst>
          </p:cNvPr>
          <p:cNvCxnSpPr>
            <a:stCxn id="15" idx="1"/>
          </p:cNvCxnSpPr>
          <p:nvPr/>
        </p:nvCxnSpPr>
        <p:spPr>
          <a:xfrm>
            <a:off x="7899101" y="3336644"/>
            <a:ext cx="500987" cy="4860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97CFE21-7091-2D62-ADE9-0A3FD00C3089}"/>
              </a:ext>
            </a:extLst>
          </p:cNvPr>
          <p:cNvCxnSpPr/>
          <p:nvPr/>
        </p:nvCxnSpPr>
        <p:spPr>
          <a:xfrm flipV="1">
            <a:off x="7518400" y="3638550"/>
            <a:ext cx="631194" cy="15430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84905FB-A75F-1A6A-3DE2-66CA0C41DB85}"/>
              </a:ext>
            </a:extLst>
          </p:cNvPr>
          <p:cNvSpPr txBox="1"/>
          <p:nvPr/>
        </p:nvSpPr>
        <p:spPr>
          <a:xfrm>
            <a:off x="7024836" y="5128931"/>
            <a:ext cx="1124758" cy="646331"/>
          </a:xfrm>
          <a:prstGeom prst="rect">
            <a:avLst/>
          </a:prstGeom>
          <a:noFill/>
        </p:spPr>
        <p:txBody>
          <a:bodyPr wrap="square" rtlCol="0">
            <a:spAutoFit/>
          </a:bodyPr>
          <a:lstStyle/>
          <a:p>
            <a:r>
              <a:rPr lang="en-US" dirty="0"/>
              <a:t>NAD Threshold</a:t>
            </a:r>
          </a:p>
        </p:txBody>
      </p:sp>
      <p:sp>
        <p:nvSpPr>
          <p:cNvPr id="31" name="Oval 30">
            <a:extLst>
              <a:ext uri="{FF2B5EF4-FFF2-40B4-BE49-F238E27FC236}">
                <a16:creationId xmlns:a16="http://schemas.microsoft.com/office/drawing/2014/main" id="{48B2B148-6AA3-5701-CDEC-D9ECD6BF0AF1}"/>
              </a:ext>
            </a:extLst>
          </p:cNvPr>
          <p:cNvSpPr/>
          <p:nvPr/>
        </p:nvSpPr>
        <p:spPr>
          <a:xfrm>
            <a:off x="8082922" y="3297097"/>
            <a:ext cx="133343" cy="127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A5684B2-2C8A-EC90-0802-C02C2CDE7FE1}"/>
              </a:ext>
            </a:extLst>
          </p:cNvPr>
          <p:cNvSpPr/>
          <p:nvPr/>
        </p:nvSpPr>
        <p:spPr>
          <a:xfrm>
            <a:off x="8796966" y="2996265"/>
            <a:ext cx="133343" cy="127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FC679D9-5FFE-C4D6-0966-CF5F5B8DC136}"/>
              </a:ext>
            </a:extLst>
          </p:cNvPr>
          <p:cNvCxnSpPr>
            <a:cxnSpLocks/>
          </p:cNvCxnSpPr>
          <p:nvPr/>
        </p:nvCxnSpPr>
        <p:spPr>
          <a:xfrm flipH="1" flipV="1">
            <a:off x="8987606" y="3077459"/>
            <a:ext cx="668820" cy="1102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CCBB0E3-441C-A023-76DF-DD6CFFA0212A}"/>
              </a:ext>
            </a:extLst>
          </p:cNvPr>
          <p:cNvSpPr txBox="1"/>
          <p:nvPr/>
        </p:nvSpPr>
        <p:spPr>
          <a:xfrm>
            <a:off x="9621836" y="3003034"/>
            <a:ext cx="1558354" cy="646331"/>
          </a:xfrm>
          <a:prstGeom prst="rect">
            <a:avLst/>
          </a:prstGeom>
          <a:noFill/>
        </p:spPr>
        <p:txBody>
          <a:bodyPr wrap="square" rtlCol="0">
            <a:spAutoFit/>
          </a:bodyPr>
          <a:lstStyle/>
          <a:p>
            <a:r>
              <a:rPr lang="en-US" dirty="0"/>
              <a:t>Uneliminated Centroid</a:t>
            </a:r>
          </a:p>
        </p:txBody>
      </p:sp>
      <p:cxnSp>
        <p:nvCxnSpPr>
          <p:cNvPr id="3" name="Straight Arrow Connector 2">
            <a:extLst>
              <a:ext uri="{FF2B5EF4-FFF2-40B4-BE49-F238E27FC236}">
                <a16:creationId xmlns:a16="http://schemas.microsoft.com/office/drawing/2014/main" id="{7D33D59B-CEDC-C23A-23C2-71B2E6C8F3A0}"/>
              </a:ext>
            </a:extLst>
          </p:cNvPr>
          <p:cNvCxnSpPr>
            <a:cxnSpLocks/>
          </p:cNvCxnSpPr>
          <p:nvPr/>
        </p:nvCxnSpPr>
        <p:spPr>
          <a:xfrm>
            <a:off x="7872668" y="2914552"/>
            <a:ext cx="221951" cy="3624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AF53BF-8203-20F8-3A7A-8A3BD5BF96A8}"/>
              </a:ext>
            </a:extLst>
          </p:cNvPr>
          <p:cNvSpPr txBox="1"/>
          <p:nvPr/>
        </p:nvSpPr>
        <p:spPr>
          <a:xfrm>
            <a:off x="7361149" y="2306935"/>
            <a:ext cx="1236095" cy="646331"/>
          </a:xfrm>
          <a:prstGeom prst="rect">
            <a:avLst/>
          </a:prstGeom>
          <a:noFill/>
        </p:spPr>
        <p:txBody>
          <a:bodyPr wrap="square" rtlCol="0">
            <a:spAutoFit/>
          </a:bodyPr>
          <a:lstStyle/>
          <a:p>
            <a:r>
              <a:rPr lang="en-US" dirty="0"/>
              <a:t>Eliminated Centroids</a:t>
            </a:r>
          </a:p>
        </p:txBody>
      </p:sp>
      <p:cxnSp>
        <p:nvCxnSpPr>
          <p:cNvPr id="6" name="Straight Arrow Connector 5">
            <a:extLst>
              <a:ext uri="{FF2B5EF4-FFF2-40B4-BE49-F238E27FC236}">
                <a16:creationId xmlns:a16="http://schemas.microsoft.com/office/drawing/2014/main" id="{30676BA3-83C3-C82F-58B1-97ED1805BA2C}"/>
              </a:ext>
            </a:extLst>
          </p:cNvPr>
          <p:cNvCxnSpPr>
            <a:cxnSpLocks/>
          </p:cNvCxnSpPr>
          <p:nvPr/>
        </p:nvCxnSpPr>
        <p:spPr>
          <a:xfrm>
            <a:off x="8163865" y="2898495"/>
            <a:ext cx="242350" cy="8699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09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3DCDE-44F7-9AFA-CE09-0230D05044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4B137BE-5432-93DA-CC40-AC6DD0E7A35B}"/>
              </a:ext>
            </a:extLst>
          </p:cNvPr>
          <p:cNvSpPr/>
          <p:nvPr/>
        </p:nvSpPr>
        <p:spPr bwMode="auto">
          <a:xfrm>
            <a:off x="0" y="0"/>
            <a:ext cx="12192000" cy="990600"/>
          </a:xfrm>
          <a:prstGeom prst="rect">
            <a:avLst/>
          </a:prstGeom>
          <a:solidFill>
            <a:srgbClr val="1B3D6C"/>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pitchFamily="80" charset="-128"/>
            </a:endParaRPr>
          </a:p>
        </p:txBody>
      </p:sp>
      <p:sp>
        <p:nvSpPr>
          <p:cNvPr id="19" name="Title 1">
            <a:extLst>
              <a:ext uri="{FF2B5EF4-FFF2-40B4-BE49-F238E27FC236}">
                <a16:creationId xmlns:a16="http://schemas.microsoft.com/office/drawing/2014/main" id="{BF5404A1-89DF-2877-FA32-8607ECA70884}"/>
              </a:ext>
            </a:extLst>
          </p:cNvPr>
          <p:cNvSpPr txBox="1">
            <a:spLocks/>
          </p:cNvSpPr>
          <p:nvPr/>
        </p:nvSpPr>
        <p:spPr bwMode="auto">
          <a:xfrm>
            <a:off x="0" y="15240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latin typeface="Arial" panose="020B0604020202020204" pitchFamily="34" charset="0"/>
                <a:cs typeface="Arial" panose="020B0604020202020204" pitchFamily="34" charset="0"/>
              </a:rPr>
              <a:t>Star Elimination Strategies</a:t>
            </a:r>
          </a:p>
        </p:txBody>
      </p:sp>
      <p:sp>
        <p:nvSpPr>
          <p:cNvPr id="25" name="Content Placeholder 2">
            <a:extLst>
              <a:ext uri="{FF2B5EF4-FFF2-40B4-BE49-F238E27FC236}">
                <a16:creationId xmlns:a16="http://schemas.microsoft.com/office/drawing/2014/main" id="{9B893685-63D6-08B8-F151-044B059827A5}"/>
              </a:ext>
            </a:extLst>
          </p:cNvPr>
          <p:cNvSpPr>
            <a:spLocks noGrp="1"/>
          </p:cNvSpPr>
          <p:nvPr>
            <p:ph idx="1"/>
          </p:nvPr>
        </p:nvSpPr>
        <p:spPr>
          <a:xfrm>
            <a:off x="435142" y="1259818"/>
            <a:ext cx="11321716" cy="4869712"/>
          </a:xfrm>
        </p:spPr>
        <p:txBody>
          <a:bodyPr>
            <a:noAutofit/>
          </a:bodyPr>
          <a:lstStyle/>
          <a:p>
            <a:r>
              <a:rPr lang="en-US" sz="2400" dirty="0">
                <a:latin typeface="Helvetica" panose="020B0604020202020204" pitchFamily="34" charset="0"/>
                <a:ea typeface="Calibri"/>
                <a:cs typeface="Helvetica" panose="020B0604020202020204" pitchFamily="34" charset="0"/>
              </a:rPr>
              <a:t>With</a:t>
            </a:r>
            <a:r>
              <a:rPr lang="en-US" sz="2400" dirty="0">
                <a:solidFill>
                  <a:srgbClr val="FF0000"/>
                </a:solidFill>
                <a:latin typeface="Helvetica" panose="020B0604020202020204" pitchFamily="34" charset="0"/>
                <a:ea typeface="Calibri"/>
                <a:cs typeface="Helvetica" panose="020B0604020202020204" pitchFamily="34" charset="0"/>
              </a:rPr>
              <a:t> Clustering</a:t>
            </a:r>
            <a:r>
              <a:rPr lang="en-US" sz="2400" dirty="0">
                <a:latin typeface="Helvetica" panose="020B0604020202020204" pitchFamily="34" charset="0"/>
                <a:ea typeface="Calibri"/>
                <a:cs typeface="Helvetica" panose="020B0604020202020204" pitchFamily="34" charset="0"/>
              </a:rPr>
              <a:t>, if the NAD threshold is set too low, no centroids will be eliminated, whereas if it is set too high, ALL centroids will be eliminated</a:t>
            </a:r>
          </a:p>
        </p:txBody>
      </p:sp>
      <p:sp>
        <p:nvSpPr>
          <p:cNvPr id="3" name="Content Placeholder 2">
            <a:extLst>
              <a:ext uri="{FF2B5EF4-FFF2-40B4-BE49-F238E27FC236}">
                <a16:creationId xmlns:a16="http://schemas.microsoft.com/office/drawing/2014/main" id="{394D96BE-C399-38AA-B2F7-AA607325589B}"/>
              </a:ext>
            </a:extLst>
          </p:cNvPr>
          <p:cNvSpPr txBox="1">
            <a:spLocks/>
          </p:cNvSpPr>
          <p:nvPr/>
        </p:nvSpPr>
        <p:spPr>
          <a:xfrm>
            <a:off x="320283" y="2335198"/>
            <a:ext cx="5864617" cy="40474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FF0000"/>
                </a:solidFill>
                <a:latin typeface="Helvetica" panose="020B0604020202020204" pitchFamily="34" charset="0"/>
                <a:ea typeface="Calibri"/>
                <a:cs typeface="Helvetica" panose="020B0604020202020204" pitchFamily="34" charset="0"/>
              </a:rPr>
              <a:t>Catalog comparison </a:t>
            </a:r>
            <a:r>
              <a:rPr lang="en-US" sz="2000" dirty="0">
                <a:latin typeface="Helvetica" panose="020B0604020202020204" pitchFamily="34" charset="0"/>
                <a:ea typeface="Calibri"/>
                <a:cs typeface="Helvetica" panose="020B0604020202020204" pitchFamily="34" charset="0"/>
              </a:rPr>
              <a:t>strategy involves comparing the RA/Dec value of each centroid in a collect with the RA/Dec values in a star catalog </a:t>
            </a:r>
            <a:r>
              <a:rPr lang="en-US" sz="2000" dirty="0">
                <a:latin typeface="Helvetica" panose="020B0604020202020204" pitchFamily="34" charset="0"/>
                <a:ea typeface="Calibri"/>
                <a:cs typeface="Helvetica" panose="020B0604020202020204" pitchFamily="34" charset="0"/>
                <a:sym typeface="Wingdings" panose="05000000000000000000" pitchFamily="2" charset="2"/>
              </a:rPr>
              <a:t> A</a:t>
            </a:r>
            <a:r>
              <a:rPr lang="en-US" sz="2000" dirty="0">
                <a:latin typeface="Helvetica" panose="020B0604020202020204" pitchFamily="34" charset="0"/>
                <a:ea typeface="Calibri"/>
                <a:cs typeface="Helvetica" panose="020B0604020202020204" pitchFamily="34" charset="0"/>
              </a:rPr>
              <a:t>ny centroid within the NAD threshold of a catalogued star is eliminated </a:t>
            </a:r>
          </a:p>
          <a:p>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The authors possess both the Tycho-2 catalog (approx. 2.5 million stars) and a portion of the Gaia catalog (approx. 151 million stars)</a:t>
            </a:r>
          </a:p>
          <a:p>
            <a:endParaRPr lang="en-US" sz="2000" dirty="0">
              <a:latin typeface="Helvetica" panose="020B0604020202020204" pitchFamily="34" charset="0"/>
              <a:ea typeface="Calibri"/>
              <a:cs typeface="Helvetica" panose="020B0604020202020204" pitchFamily="34" charset="0"/>
            </a:endParaRPr>
          </a:p>
          <a:p>
            <a:r>
              <a:rPr lang="en-US" sz="2000" dirty="0">
                <a:latin typeface="Helvetica" panose="020B0604020202020204" pitchFamily="34" charset="0"/>
                <a:ea typeface="Calibri"/>
                <a:cs typeface="Helvetica" panose="020B0604020202020204" pitchFamily="34" charset="0"/>
              </a:rPr>
              <a:t>As with </a:t>
            </a:r>
            <a:r>
              <a:rPr lang="en-US" sz="2000" dirty="0">
                <a:solidFill>
                  <a:srgbClr val="FF0000"/>
                </a:solidFill>
                <a:latin typeface="Helvetica" panose="020B0604020202020204" pitchFamily="34" charset="0"/>
                <a:ea typeface="Calibri"/>
                <a:cs typeface="Helvetica" panose="020B0604020202020204" pitchFamily="34" charset="0"/>
              </a:rPr>
              <a:t>clustering</a:t>
            </a:r>
            <a:r>
              <a:rPr lang="en-US" sz="2000" dirty="0">
                <a:latin typeface="Helvetica" panose="020B0604020202020204" pitchFamily="34" charset="0"/>
                <a:ea typeface="Calibri"/>
                <a:cs typeface="Helvetica" panose="020B0604020202020204" pitchFamily="34" charset="0"/>
              </a:rPr>
              <a:t>, results are very sensitive to choice of NAD threshold</a:t>
            </a:r>
          </a:p>
        </p:txBody>
      </p:sp>
      <p:pic>
        <p:nvPicPr>
          <p:cNvPr id="6" name="Picture 5" descr="A graph with numbers and symbols&#10;&#10;AI-generated content may be incorrect.">
            <a:extLst>
              <a:ext uri="{FF2B5EF4-FFF2-40B4-BE49-F238E27FC236}">
                <a16:creationId xmlns:a16="http://schemas.microsoft.com/office/drawing/2014/main" id="{8BEEC718-C788-51F4-5739-86824133F62F}"/>
              </a:ext>
            </a:extLst>
          </p:cNvPr>
          <p:cNvPicPr>
            <a:picLocks noChangeAspect="1"/>
          </p:cNvPicPr>
          <p:nvPr/>
        </p:nvPicPr>
        <p:blipFill>
          <a:blip r:embed="rId3">
            <a:extLst>
              <a:ext uri="{28A0092B-C50C-407E-A947-70E740481C1C}">
                <a14:useLocalDpi xmlns:a14="http://schemas.microsoft.com/office/drawing/2010/main" val="0"/>
              </a:ext>
            </a:extLst>
          </a:blip>
          <a:srcRect t="6940"/>
          <a:stretch/>
        </p:blipFill>
        <p:spPr>
          <a:xfrm>
            <a:off x="6242383" y="2460396"/>
            <a:ext cx="5333333" cy="3722402"/>
          </a:xfrm>
          <a:prstGeom prst="rect">
            <a:avLst/>
          </a:prstGeom>
        </p:spPr>
      </p:pic>
      <p:cxnSp>
        <p:nvCxnSpPr>
          <p:cNvPr id="8" name="Straight Arrow Connector 7">
            <a:extLst>
              <a:ext uri="{FF2B5EF4-FFF2-40B4-BE49-F238E27FC236}">
                <a16:creationId xmlns:a16="http://schemas.microsoft.com/office/drawing/2014/main" id="{53D6DEB6-01EC-C4D5-BF5B-9223944517EF}"/>
              </a:ext>
            </a:extLst>
          </p:cNvPr>
          <p:cNvCxnSpPr>
            <a:cxnSpLocks/>
          </p:cNvCxnSpPr>
          <p:nvPr/>
        </p:nvCxnSpPr>
        <p:spPr>
          <a:xfrm flipH="1">
            <a:off x="8851900" y="3333750"/>
            <a:ext cx="977900" cy="3609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D81FCC-98A0-8579-5842-4721238BF5F7}"/>
              </a:ext>
            </a:extLst>
          </p:cNvPr>
          <p:cNvSpPr txBox="1"/>
          <p:nvPr/>
        </p:nvSpPr>
        <p:spPr>
          <a:xfrm>
            <a:off x="9417050" y="2982442"/>
            <a:ext cx="1377950" cy="369332"/>
          </a:xfrm>
          <a:prstGeom prst="rect">
            <a:avLst/>
          </a:prstGeom>
          <a:noFill/>
        </p:spPr>
        <p:txBody>
          <a:bodyPr wrap="square" rtlCol="0">
            <a:spAutoFit/>
          </a:bodyPr>
          <a:lstStyle/>
          <a:p>
            <a:r>
              <a:rPr lang="en-US" dirty="0"/>
              <a:t>Catalog Star</a:t>
            </a:r>
          </a:p>
        </p:txBody>
      </p:sp>
    </p:spTree>
    <p:extLst>
      <p:ext uri="{BB962C8B-B14F-4D97-AF65-F5344CB8AC3E}">
        <p14:creationId xmlns:p14="http://schemas.microsoft.com/office/powerpoint/2010/main" val="1880041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e7f2a62-6e82-43bb-9494-79132b02a7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DBDFF9243D44893DADC77DD5C9401" ma:contentTypeVersion="15" ma:contentTypeDescription="Create a new document." ma:contentTypeScope="" ma:versionID="78e3a39a820c51e8bc9b76d2e6c47236">
  <xsd:schema xmlns:xsd="http://www.w3.org/2001/XMLSchema" xmlns:xs="http://www.w3.org/2001/XMLSchema" xmlns:p="http://schemas.microsoft.com/office/2006/metadata/properties" xmlns:ns3="de7f2a62-6e82-43bb-9494-79132b02a73e" xmlns:ns4="5e64499f-0cf0-4b10-8a23-1a472cba1ead" targetNamespace="http://schemas.microsoft.com/office/2006/metadata/properties" ma:root="true" ma:fieldsID="6e6ab549a4c93df832f958aefd8af264" ns3:_="" ns4:_="">
    <xsd:import namespace="de7f2a62-6e82-43bb-9494-79132b02a73e"/>
    <xsd:import namespace="5e64499f-0cf0-4b10-8a23-1a472cba1ea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f2a62-6e82-43bb-9494-79132b02a7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64499f-0cf0-4b10-8a23-1a472cba1e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5F1D9-4EF7-4CE0-8894-43A7F6B455AB}">
  <ds:schemaRefs>
    <ds:schemaRef ds:uri="5e64499f-0cf0-4b10-8a23-1a472cba1ead"/>
    <ds:schemaRef ds:uri="http://www.w3.org/XML/1998/namespace"/>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de7f2a62-6e82-43bb-9494-79132b02a73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10C1656-9E2F-4699-9F85-A2B9CF966F14}">
  <ds:schemaRefs>
    <ds:schemaRef ds:uri="http://schemas.microsoft.com/sharepoint/v3/contenttype/forms"/>
  </ds:schemaRefs>
</ds:datastoreItem>
</file>

<file path=customXml/itemProps3.xml><?xml version="1.0" encoding="utf-8"?>
<ds:datastoreItem xmlns:ds="http://schemas.openxmlformats.org/officeDocument/2006/customXml" ds:itemID="{6D2E22FD-7CDB-45FB-A67E-405AD9B5E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f2a62-6e82-43bb-9494-79132b02a73e"/>
    <ds:schemaRef ds:uri="5e64499f-0cf0-4b10-8a23-1a472cba1e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7709</TotalTime>
  <Words>1830</Words>
  <Application>Microsoft Office PowerPoint</Application>
  <PresentationFormat>Widescreen</PresentationFormat>
  <Paragraphs>178</Paragraphs>
  <Slides>23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(Headings)</vt:lpstr>
      <vt:lpstr>Arial Narrow</vt:lpstr>
      <vt:lpstr>Calibri</vt:lpstr>
      <vt:lpstr>Cambria</vt:lpstr>
      <vt:lpstr>Cambria Math</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Evan Pavetto_Stewart</cp:lastModifiedBy>
  <cp:revision>312</cp:revision>
  <dcterms:created xsi:type="dcterms:W3CDTF">2016-06-27T19:25:23Z</dcterms:created>
  <dcterms:modified xsi:type="dcterms:W3CDTF">2025-04-02T05:00:59Z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0x010100EB2DBDFF9243D44893DADC77DD5C9401</vt:lpwstr>
  </property>
</Properties>
</file>