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4837" r:id="rId5"/>
  </p:sldMasterIdLst>
  <p:notesMasterIdLst>
    <p:notesMasterId r:id="rId45"/>
  </p:notesMasterIdLst>
  <p:handoutMasterIdLst>
    <p:handoutMasterId r:id="rId46"/>
  </p:handoutMasterIdLst>
  <p:sldIdLst>
    <p:sldId id="404" r:id="rId6"/>
    <p:sldId id="406" r:id="rId7"/>
    <p:sldId id="407" r:id="rId8"/>
    <p:sldId id="262" r:id="rId9"/>
    <p:sldId id="265" r:id="rId10"/>
    <p:sldId id="259" r:id="rId11"/>
    <p:sldId id="266" r:id="rId12"/>
    <p:sldId id="267" r:id="rId13"/>
    <p:sldId id="261" r:id="rId14"/>
    <p:sldId id="271" r:id="rId15"/>
    <p:sldId id="273" r:id="rId16"/>
    <p:sldId id="274" r:id="rId17"/>
    <p:sldId id="277" r:id="rId18"/>
    <p:sldId id="278" r:id="rId19"/>
    <p:sldId id="279" r:id="rId20"/>
    <p:sldId id="281" r:id="rId21"/>
    <p:sldId id="283" r:id="rId22"/>
    <p:sldId id="284" r:id="rId23"/>
    <p:sldId id="285" r:id="rId24"/>
    <p:sldId id="286" r:id="rId25"/>
    <p:sldId id="287" r:id="rId26"/>
    <p:sldId id="293" r:id="rId27"/>
    <p:sldId id="294" r:id="rId28"/>
    <p:sldId id="295" r:id="rId29"/>
    <p:sldId id="296" r:id="rId30"/>
    <p:sldId id="297" r:id="rId31"/>
    <p:sldId id="299" r:id="rId32"/>
    <p:sldId id="302" r:id="rId33"/>
    <p:sldId id="304" r:id="rId34"/>
    <p:sldId id="308" r:id="rId35"/>
    <p:sldId id="309" r:id="rId36"/>
    <p:sldId id="310" r:id="rId37"/>
    <p:sldId id="311" r:id="rId38"/>
    <p:sldId id="312" r:id="rId39"/>
    <p:sldId id="408" r:id="rId40"/>
    <p:sldId id="405" r:id="rId41"/>
    <p:sldId id="409" r:id="rId42"/>
    <p:sldId id="411" r:id="rId43"/>
    <p:sldId id="412" r:id="rId44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A7F"/>
    <a:srgbClr val="1B3D6C"/>
    <a:srgbClr val="FF0000"/>
    <a:srgbClr val="C2D9FA"/>
    <a:srgbClr val="E98B01"/>
    <a:srgbClr val="1380DC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2978" autoAdjust="0"/>
  </p:normalViewPr>
  <p:slideViewPr>
    <p:cSldViewPr snapToGrid="0">
      <p:cViewPr varScale="1">
        <p:scale>
          <a:sx n="136" d="100"/>
          <a:sy n="136" d="100"/>
        </p:scale>
        <p:origin x="336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9301CC6A-B4E8-405F-AE79-859651258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3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711" y="4416426"/>
            <a:ext cx="5028579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B7B05DEF-6DE7-4BF9-8DBB-FF904A788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80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NAR high power safety code rules that had applied to this project were: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43ECC-7A3D-B1D1-5869-7F7B519AD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F3160-21CE-448A-8C68-CDE2616D4D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7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F3160-21CE-448A-8C68-CDE2616D4D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37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There is a grey area when it comes to the impulse ranges of J, K, or 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2834D-D95A-01C6-F3AD-D08325E75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F3160-21CE-448A-8C68-CDE2616D4D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12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19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79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6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49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F3160-21CE-448A-8C68-CDE2616D4D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57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555" y="-19050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 bwMode="auto">
          <a:xfrm>
            <a:off x="0" y="264795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Author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Company/Organization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Name, Conference Dates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Location</a:t>
            </a: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5400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1B3D6C"/>
              </a:buClr>
              <a:buFont typeface="Wingdings" charset="2"/>
              <a:buChar char="Ø"/>
              <a:defRPr/>
            </a:lvl1pPr>
            <a:lvl2pPr marL="685800" indent="-342900">
              <a:buClr>
                <a:srgbClr val="1B3D6C"/>
              </a:buClr>
              <a:buFont typeface="Wingdings" charset="2"/>
              <a:buChar char="Ø"/>
              <a:defRPr/>
            </a:lvl2pPr>
            <a:lvl3pPr marL="971550" indent="-285750">
              <a:buClr>
                <a:srgbClr val="1B3D6C"/>
              </a:buClr>
              <a:buFont typeface="Wingdings" charset="2"/>
              <a:buChar char="Ø"/>
              <a:defRPr/>
            </a:lvl3pPr>
            <a:lvl4pPr marL="1314450" indent="-285750">
              <a:buClr>
                <a:srgbClr val="1B3D6C"/>
              </a:buClr>
              <a:buFont typeface="Wingdings" charset="2"/>
              <a:buChar char="Ø"/>
              <a:defRPr/>
            </a:lvl4pPr>
            <a:lvl5pPr marL="1657350" indent="-285750">
              <a:buClr>
                <a:srgbClr val="1B3D6C"/>
              </a:buClr>
              <a:buFont typeface="Wingdings" charset="2"/>
              <a:buChar char="Ø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23950"/>
            <a:ext cx="39624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123950"/>
            <a:ext cx="4419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and/o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2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- 3 subhead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549BFADD-0C35-DD9C-16DE-B37C3931E9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260" y="273844"/>
            <a:ext cx="7509896" cy="99417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ubhead 1">
            <a:extLst>
              <a:ext uri="{FF2B5EF4-FFF2-40B4-BE49-F238E27FC236}">
                <a16:creationId xmlns:a16="http://schemas.microsoft.com/office/drawing/2014/main" id="{E345501D-3755-B8EF-39F9-B4ABB0C92EF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3183" y="1260872"/>
            <a:ext cx="2419815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Content 1">
            <a:extLst>
              <a:ext uri="{FF2B5EF4-FFF2-40B4-BE49-F238E27FC236}">
                <a16:creationId xmlns:a16="http://schemas.microsoft.com/office/drawing/2014/main" id="{806DF1C4-78BA-5EB7-81E3-7437CF77FE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3182" y="1878806"/>
            <a:ext cx="2414033" cy="276344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ubhead 2">
            <a:extLst>
              <a:ext uri="{FF2B5EF4-FFF2-40B4-BE49-F238E27FC236}">
                <a16:creationId xmlns:a16="http://schemas.microsoft.com/office/drawing/2014/main" id="{B3D56734-770D-6F30-BB2D-D8D4D11F618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862871" y="1260872"/>
            <a:ext cx="2419815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5" name="Content 2">
            <a:extLst>
              <a:ext uri="{FF2B5EF4-FFF2-40B4-BE49-F238E27FC236}">
                <a16:creationId xmlns:a16="http://schemas.microsoft.com/office/drawing/2014/main" id="{CA7B05CC-C2AB-564B-37B7-437A9CF18E9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2868652" y="1878806"/>
            <a:ext cx="2414034" cy="276344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ubhead 3">
            <a:extLst>
              <a:ext uri="{FF2B5EF4-FFF2-40B4-BE49-F238E27FC236}">
                <a16:creationId xmlns:a16="http://schemas.microsoft.com/office/drawing/2014/main" id="{1F01D400-9DBE-4162-B6AB-08E7F0D8F92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08341" y="1260872"/>
            <a:ext cx="2419814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7" name="Content 3">
            <a:extLst>
              <a:ext uri="{FF2B5EF4-FFF2-40B4-BE49-F238E27FC236}">
                <a16:creationId xmlns:a16="http://schemas.microsoft.com/office/drawing/2014/main" id="{0ED94B6D-6048-26D8-B260-A3A9403B11AF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408340" y="1878806"/>
            <a:ext cx="2419815" cy="276344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">
            <a:extLst>
              <a:ext uri="{FF2B5EF4-FFF2-40B4-BE49-F238E27FC236}">
                <a16:creationId xmlns:a16="http://schemas.microsoft.com/office/drawing/2014/main" id="{C8C9BF8B-2649-1FE6-1194-69FDCEF5F7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260" y="4767263"/>
            <a:ext cx="1028700" cy="27384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675" b="1">
                <a:solidFill>
                  <a:schemeClr val="bg1"/>
                </a:solidFill>
              </a:defRPr>
            </a:lvl1pPr>
            <a:lvl2pPr marL="342900" indent="0">
              <a:buNone/>
              <a:defRPr sz="675" b="1">
                <a:solidFill>
                  <a:schemeClr val="bg1"/>
                </a:solidFill>
              </a:defRPr>
            </a:lvl2pPr>
            <a:lvl3pPr marL="685800" indent="0">
              <a:buNone/>
              <a:defRPr sz="675" b="1">
                <a:solidFill>
                  <a:schemeClr val="bg1"/>
                </a:solidFill>
              </a:defRPr>
            </a:lvl3pPr>
            <a:lvl4pPr marL="1028700" indent="0">
              <a:buNone/>
              <a:defRPr sz="675" b="1">
                <a:solidFill>
                  <a:schemeClr val="bg1"/>
                </a:solidFill>
              </a:defRPr>
            </a:lvl4pPr>
            <a:lvl5pPr marL="1371600" indent="0">
              <a:buNone/>
              <a:defRPr sz="67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9/12/22</a:t>
            </a:r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A01AF744-62C5-C218-733E-BCE3EBC22D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05776" y="4767263"/>
            <a:ext cx="4583151" cy="27384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75" b="1">
                <a:solidFill>
                  <a:schemeClr val="bg1"/>
                </a:solidFill>
              </a:defRPr>
            </a:lvl1pPr>
            <a:lvl2pPr marL="342900" indent="0">
              <a:buNone/>
              <a:defRPr sz="675" b="1">
                <a:solidFill>
                  <a:schemeClr val="bg1"/>
                </a:solidFill>
              </a:defRPr>
            </a:lvl2pPr>
            <a:lvl3pPr marL="685800" indent="0">
              <a:buNone/>
              <a:defRPr sz="675" b="1">
                <a:solidFill>
                  <a:schemeClr val="bg1"/>
                </a:solidFill>
              </a:defRPr>
            </a:lvl3pPr>
            <a:lvl4pPr marL="1028700" indent="0">
              <a:buNone/>
              <a:defRPr sz="675" b="1">
                <a:solidFill>
                  <a:schemeClr val="bg1"/>
                </a:solidFill>
              </a:defRPr>
            </a:lvl4pPr>
            <a:lvl5pPr marL="1371600" indent="0">
              <a:buNone/>
              <a:defRPr sz="67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771A321-2AD3-EDB3-2D27-AC37183D41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45405" y="4767263"/>
            <a:ext cx="1028700" cy="273844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675" b="1">
                <a:solidFill>
                  <a:schemeClr val="bg1"/>
                </a:solidFill>
              </a:defRPr>
            </a:lvl1pPr>
            <a:lvl2pPr marL="342900" indent="0">
              <a:buNone/>
              <a:defRPr sz="675" b="1">
                <a:solidFill>
                  <a:schemeClr val="bg1"/>
                </a:solidFill>
              </a:defRPr>
            </a:lvl2pPr>
            <a:lvl3pPr marL="685800" indent="0">
              <a:buNone/>
              <a:defRPr sz="675" b="1">
                <a:solidFill>
                  <a:schemeClr val="bg1"/>
                </a:solidFill>
              </a:defRPr>
            </a:lvl3pPr>
            <a:lvl4pPr marL="1028700" indent="0">
              <a:buNone/>
              <a:defRPr sz="675" b="1">
                <a:solidFill>
                  <a:schemeClr val="bg1"/>
                </a:solidFill>
              </a:defRPr>
            </a:lvl4pPr>
            <a:lvl5pPr marL="1371600" indent="0">
              <a:buNone/>
              <a:defRPr sz="675" b="1">
                <a:solidFill>
                  <a:schemeClr val="bg1"/>
                </a:solidFill>
              </a:defRPr>
            </a:lvl5pPr>
          </a:lstStyle>
          <a:p>
            <a:pPr lvl="0"/>
            <a:fld id="{16AC5463-DF5D-DA4C-8C3C-4C4FCB2A7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678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- 2 subhead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549BFADD-0C35-DD9C-16DE-B37C3931E9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260" y="273844"/>
            <a:ext cx="7509896" cy="99417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ubhead 1">
            <a:extLst>
              <a:ext uri="{FF2B5EF4-FFF2-40B4-BE49-F238E27FC236}">
                <a16:creationId xmlns:a16="http://schemas.microsoft.com/office/drawing/2014/main" id="{E345501D-3755-B8EF-39F9-B4ABB0C92EF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3183" y="1260872"/>
            <a:ext cx="3651375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Content 1">
            <a:extLst>
              <a:ext uri="{FF2B5EF4-FFF2-40B4-BE49-F238E27FC236}">
                <a16:creationId xmlns:a16="http://schemas.microsoft.com/office/drawing/2014/main" id="{806DF1C4-78BA-5EB7-81E3-7437CF77FE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3183" y="1878806"/>
            <a:ext cx="3646449" cy="276344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ubhead 2">
            <a:extLst>
              <a:ext uri="{FF2B5EF4-FFF2-40B4-BE49-F238E27FC236}">
                <a16:creationId xmlns:a16="http://schemas.microsoft.com/office/drawing/2014/main" id="{80D1FFF2-C609-3A0A-4E70-0BB7D0768CC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176782" y="1260872"/>
            <a:ext cx="3651375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6" name="Content 2">
            <a:extLst>
              <a:ext uri="{FF2B5EF4-FFF2-40B4-BE49-F238E27FC236}">
                <a16:creationId xmlns:a16="http://schemas.microsoft.com/office/drawing/2014/main" id="{7CD01236-414D-B49F-D8FC-7DBB486AA30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181707" y="1878806"/>
            <a:ext cx="3646449" cy="276344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">
            <a:extLst>
              <a:ext uri="{FF2B5EF4-FFF2-40B4-BE49-F238E27FC236}">
                <a16:creationId xmlns:a16="http://schemas.microsoft.com/office/drawing/2014/main" id="{AE058589-5482-F3BB-8B4F-F84CB24B1C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260" y="4767263"/>
            <a:ext cx="1028700" cy="27384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675" b="1">
                <a:solidFill>
                  <a:schemeClr val="bg1"/>
                </a:solidFill>
              </a:defRPr>
            </a:lvl1pPr>
            <a:lvl2pPr marL="342900" indent="0">
              <a:buNone/>
              <a:defRPr sz="675" b="1">
                <a:solidFill>
                  <a:schemeClr val="bg1"/>
                </a:solidFill>
              </a:defRPr>
            </a:lvl2pPr>
            <a:lvl3pPr marL="685800" indent="0">
              <a:buNone/>
              <a:defRPr sz="675" b="1">
                <a:solidFill>
                  <a:schemeClr val="bg1"/>
                </a:solidFill>
              </a:defRPr>
            </a:lvl3pPr>
            <a:lvl4pPr marL="1028700" indent="0">
              <a:buNone/>
              <a:defRPr sz="675" b="1">
                <a:solidFill>
                  <a:schemeClr val="bg1"/>
                </a:solidFill>
              </a:defRPr>
            </a:lvl4pPr>
            <a:lvl5pPr marL="1371600" indent="0">
              <a:buNone/>
              <a:defRPr sz="67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9/12/22</a:t>
            </a:r>
          </a:p>
        </p:txBody>
      </p:sp>
      <p:sp>
        <p:nvSpPr>
          <p:cNvPr id="10" name="Footer">
            <a:extLst>
              <a:ext uri="{FF2B5EF4-FFF2-40B4-BE49-F238E27FC236}">
                <a16:creationId xmlns:a16="http://schemas.microsoft.com/office/drawing/2014/main" id="{AEB1E2DB-DBDA-2C6B-5742-5E11A65553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5776" y="4767263"/>
            <a:ext cx="4583151" cy="27384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75" b="1">
                <a:solidFill>
                  <a:schemeClr val="bg1"/>
                </a:solidFill>
              </a:defRPr>
            </a:lvl1pPr>
            <a:lvl2pPr marL="342900" indent="0">
              <a:buNone/>
              <a:defRPr sz="675" b="1">
                <a:solidFill>
                  <a:schemeClr val="bg1"/>
                </a:solidFill>
              </a:defRPr>
            </a:lvl2pPr>
            <a:lvl3pPr marL="685800" indent="0">
              <a:buNone/>
              <a:defRPr sz="675" b="1">
                <a:solidFill>
                  <a:schemeClr val="bg1"/>
                </a:solidFill>
              </a:defRPr>
            </a:lvl3pPr>
            <a:lvl4pPr marL="1028700" indent="0">
              <a:buNone/>
              <a:defRPr sz="675" b="1">
                <a:solidFill>
                  <a:schemeClr val="bg1"/>
                </a:solidFill>
              </a:defRPr>
            </a:lvl4pPr>
            <a:lvl5pPr marL="1371600" indent="0">
              <a:buNone/>
              <a:defRPr sz="67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F36A2151-D4D5-3201-6E39-726323BD61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5405" y="4767263"/>
            <a:ext cx="1028700" cy="273844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675" b="1">
                <a:solidFill>
                  <a:schemeClr val="bg1"/>
                </a:solidFill>
              </a:defRPr>
            </a:lvl1pPr>
            <a:lvl2pPr marL="342900" indent="0">
              <a:buNone/>
              <a:defRPr sz="675" b="1">
                <a:solidFill>
                  <a:schemeClr val="bg1"/>
                </a:solidFill>
              </a:defRPr>
            </a:lvl2pPr>
            <a:lvl3pPr marL="685800" indent="0">
              <a:buNone/>
              <a:defRPr sz="675" b="1">
                <a:solidFill>
                  <a:schemeClr val="bg1"/>
                </a:solidFill>
              </a:defRPr>
            </a:lvl3pPr>
            <a:lvl4pPr marL="1028700" indent="0">
              <a:buNone/>
              <a:defRPr sz="675" b="1">
                <a:solidFill>
                  <a:schemeClr val="bg1"/>
                </a:solidFill>
              </a:defRPr>
            </a:lvl4pPr>
            <a:lvl5pPr marL="1371600" indent="0">
              <a:buNone/>
              <a:defRPr sz="675" b="1">
                <a:solidFill>
                  <a:schemeClr val="bg1"/>
                </a:solidFill>
              </a:defRPr>
            </a:lvl5pPr>
          </a:lstStyle>
          <a:p>
            <a:pPr lvl="0"/>
            <a:fld id="{16AC5463-DF5D-DA4C-8C3C-4C4FCB2A7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9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- 1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9A2083-CDB7-882E-956C-F6BDC8D6C4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260" y="273844"/>
            <a:ext cx="7509896" cy="99417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067B04A2-0A6D-4C65-B1FC-8CF62F1577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8259" y="1369219"/>
            <a:ext cx="7509896" cy="326350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">
            <a:extLst>
              <a:ext uri="{FF2B5EF4-FFF2-40B4-BE49-F238E27FC236}">
                <a16:creationId xmlns:a16="http://schemas.microsoft.com/office/drawing/2014/main" id="{792993DE-EEC8-33B2-688E-E63020B05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260" y="4767263"/>
            <a:ext cx="1028700" cy="27384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675" b="1">
                <a:solidFill>
                  <a:schemeClr val="bg1"/>
                </a:solidFill>
              </a:defRPr>
            </a:lvl1pPr>
            <a:lvl2pPr marL="342900" indent="0">
              <a:buNone/>
              <a:defRPr sz="675" b="1">
                <a:solidFill>
                  <a:schemeClr val="bg1"/>
                </a:solidFill>
              </a:defRPr>
            </a:lvl2pPr>
            <a:lvl3pPr marL="685800" indent="0">
              <a:buNone/>
              <a:defRPr sz="675" b="1">
                <a:solidFill>
                  <a:schemeClr val="bg1"/>
                </a:solidFill>
              </a:defRPr>
            </a:lvl3pPr>
            <a:lvl4pPr marL="1028700" indent="0">
              <a:buNone/>
              <a:defRPr sz="675" b="1">
                <a:solidFill>
                  <a:schemeClr val="bg1"/>
                </a:solidFill>
              </a:defRPr>
            </a:lvl4pPr>
            <a:lvl5pPr marL="1371600" indent="0">
              <a:buNone/>
              <a:defRPr sz="67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9/12/22</a:t>
            </a:r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3E347B79-A147-3FAF-B1DE-B2E06A25FB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5776" y="4767263"/>
            <a:ext cx="4583151" cy="27384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75" b="1">
                <a:solidFill>
                  <a:schemeClr val="bg1"/>
                </a:solidFill>
              </a:defRPr>
            </a:lvl1pPr>
            <a:lvl2pPr marL="342900" indent="0">
              <a:buNone/>
              <a:defRPr sz="675" b="1">
                <a:solidFill>
                  <a:schemeClr val="bg1"/>
                </a:solidFill>
              </a:defRPr>
            </a:lvl2pPr>
            <a:lvl3pPr marL="685800" indent="0">
              <a:buNone/>
              <a:defRPr sz="675" b="1">
                <a:solidFill>
                  <a:schemeClr val="bg1"/>
                </a:solidFill>
              </a:defRPr>
            </a:lvl3pPr>
            <a:lvl4pPr marL="1028700" indent="0">
              <a:buNone/>
              <a:defRPr sz="675" b="1">
                <a:solidFill>
                  <a:schemeClr val="bg1"/>
                </a:solidFill>
              </a:defRPr>
            </a:lvl4pPr>
            <a:lvl5pPr marL="1371600" indent="0">
              <a:buNone/>
              <a:defRPr sz="67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9C4DF431-F692-2C01-36FC-1886FCAA19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5405" y="4767263"/>
            <a:ext cx="1028700" cy="273844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675" b="1">
                <a:solidFill>
                  <a:schemeClr val="bg1"/>
                </a:solidFill>
              </a:defRPr>
            </a:lvl1pPr>
            <a:lvl2pPr marL="342900" indent="0">
              <a:buNone/>
              <a:defRPr sz="675" b="1">
                <a:solidFill>
                  <a:schemeClr val="bg1"/>
                </a:solidFill>
              </a:defRPr>
            </a:lvl2pPr>
            <a:lvl3pPr marL="685800" indent="0">
              <a:buNone/>
              <a:defRPr sz="675" b="1">
                <a:solidFill>
                  <a:schemeClr val="bg1"/>
                </a:solidFill>
              </a:defRPr>
            </a:lvl3pPr>
            <a:lvl4pPr marL="1028700" indent="0">
              <a:buNone/>
              <a:defRPr sz="675" b="1">
                <a:solidFill>
                  <a:schemeClr val="bg1"/>
                </a:solidFill>
              </a:defRPr>
            </a:lvl4pPr>
            <a:lvl5pPr marL="1371600" indent="0">
              <a:buNone/>
              <a:defRPr sz="675" b="1">
                <a:solidFill>
                  <a:schemeClr val="bg1"/>
                </a:solidFill>
              </a:defRPr>
            </a:lvl5pPr>
          </a:lstStyle>
          <a:p>
            <a:pPr lvl="0"/>
            <a:fld id="{16AC5463-DF5D-DA4C-8C3C-4C4FCB2A7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85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- 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2D191A7-0A1C-7117-4CDF-5CA4DD6B3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260" y="273844"/>
            <a:ext cx="7509896" cy="99417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1">
            <a:extLst>
              <a:ext uri="{FF2B5EF4-FFF2-40B4-BE49-F238E27FC236}">
                <a16:creationId xmlns:a16="http://schemas.microsoft.com/office/drawing/2014/main" id="{EC3A6424-45E1-AFF4-5D76-79507F008D5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1992" y="1369219"/>
            <a:ext cx="3653418" cy="326350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2">
            <a:extLst>
              <a:ext uri="{FF2B5EF4-FFF2-40B4-BE49-F238E27FC236}">
                <a16:creationId xmlns:a16="http://schemas.microsoft.com/office/drawing/2014/main" id="{D82416D4-01EA-2648-62C6-AA2AB47F50D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74738" y="1369219"/>
            <a:ext cx="3653418" cy="326350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">
            <a:extLst>
              <a:ext uri="{FF2B5EF4-FFF2-40B4-BE49-F238E27FC236}">
                <a16:creationId xmlns:a16="http://schemas.microsoft.com/office/drawing/2014/main" id="{E0242D4C-13D6-E482-6C5C-4D34A61C93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260" y="4767263"/>
            <a:ext cx="1028700" cy="27384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675" b="1">
                <a:solidFill>
                  <a:schemeClr val="bg1"/>
                </a:solidFill>
              </a:defRPr>
            </a:lvl1pPr>
            <a:lvl2pPr marL="342900" indent="0">
              <a:buNone/>
              <a:defRPr sz="675" b="1">
                <a:solidFill>
                  <a:schemeClr val="bg1"/>
                </a:solidFill>
              </a:defRPr>
            </a:lvl2pPr>
            <a:lvl3pPr marL="685800" indent="0">
              <a:buNone/>
              <a:defRPr sz="675" b="1">
                <a:solidFill>
                  <a:schemeClr val="bg1"/>
                </a:solidFill>
              </a:defRPr>
            </a:lvl3pPr>
            <a:lvl4pPr marL="1028700" indent="0">
              <a:buNone/>
              <a:defRPr sz="675" b="1">
                <a:solidFill>
                  <a:schemeClr val="bg1"/>
                </a:solidFill>
              </a:defRPr>
            </a:lvl4pPr>
            <a:lvl5pPr marL="1371600" indent="0">
              <a:buNone/>
              <a:defRPr sz="67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9/12/22</a:t>
            </a:r>
          </a:p>
        </p:txBody>
      </p:sp>
      <p:sp>
        <p:nvSpPr>
          <p:cNvPr id="10" name="Footer">
            <a:extLst>
              <a:ext uri="{FF2B5EF4-FFF2-40B4-BE49-F238E27FC236}">
                <a16:creationId xmlns:a16="http://schemas.microsoft.com/office/drawing/2014/main" id="{7B299372-3D0B-423D-6499-F279AFD6A8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5776" y="4767263"/>
            <a:ext cx="4583151" cy="27384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75" b="1">
                <a:solidFill>
                  <a:schemeClr val="bg1"/>
                </a:solidFill>
              </a:defRPr>
            </a:lvl1pPr>
            <a:lvl2pPr marL="342900" indent="0">
              <a:buNone/>
              <a:defRPr sz="675" b="1">
                <a:solidFill>
                  <a:schemeClr val="bg1"/>
                </a:solidFill>
              </a:defRPr>
            </a:lvl2pPr>
            <a:lvl3pPr marL="685800" indent="0">
              <a:buNone/>
              <a:defRPr sz="675" b="1">
                <a:solidFill>
                  <a:schemeClr val="bg1"/>
                </a:solidFill>
              </a:defRPr>
            </a:lvl3pPr>
            <a:lvl4pPr marL="1028700" indent="0">
              <a:buNone/>
              <a:defRPr sz="675" b="1">
                <a:solidFill>
                  <a:schemeClr val="bg1"/>
                </a:solidFill>
              </a:defRPr>
            </a:lvl4pPr>
            <a:lvl5pPr marL="1371600" indent="0">
              <a:buNone/>
              <a:defRPr sz="67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2CA171CC-AB05-65D7-0658-55A7FCAB8C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5405" y="4767263"/>
            <a:ext cx="1028700" cy="273844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675" b="1">
                <a:solidFill>
                  <a:schemeClr val="bg1"/>
                </a:solidFill>
              </a:defRPr>
            </a:lvl1pPr>
            <a:lvl2pPr marL="342900" indent="0">
              <a:buNone/>
              <a:defRPr sz="675" b="1">
                <a:solidFill>
                  <a:schemeClr val="bg1"/>
                </a:solidFill>
              </a:defRPr>
            </a:lvl2pPr>
            <a:lvl3pPr marL="685800" indent="0">
              <a:buNone/>
              <a:defRPr sz="675" b="1">
                <a:solidFill>
                  <a:schemeClr val="bg1"/>
                </a:solidFill>
              </a:defRPr>
            </a:lvl3pPr>
            <a:lvl4pPr marL="1028700" indent="0">
              <a:buNone/>
              <a:defRPr sz="675" b="1">
                <a:solidFill>
                  <a:schemeClr val="bg1"/>
                </a:solidFill>
              </a:defRPr>
            </a:lvl4pPr>
            <a:lvl5pPr marL="1371600" indent="0">
              <a:buNone/>
              <a:defRPr sz="675" b="1">
                <a:solidFill>
                  <a:schemeClr val="bg1"/>
                </a:solidFill>
              </a:defRPr>
            </a:lvl5pPr>
          </a:lstStyle>
          <a:p>
            <a:pPr lvl="0"/>
            <a:fld id="{16AC5463-DF5D-DA4C-8C3C-4C4FCB2A7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7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FC34-5206-45FA-A6B2-955DFABF1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603E2-753D-49F2-B2B1-D76008093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FD0B8-A1D4-4313-AC8C-31D5E0DB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A06F-9FF0-4DD3-9CA0-DF2D4EF2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CD405-43AD-4B88-9D41-03F2E0B3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1123950"/>
            <a:ext cx="8686800" cy="336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 noChangeArrowheads="1"/>
          </p:cNvSpPr>
          <p:nvPr userDrawn="1"/>
        </p:nvSpPr>
        <p:spPr bwMode="auto">
          <a:xfrm>
            <a:off x="1181100" y="4572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0" name="Rectangle 9"/>
          <p:cNvSpPr>
            <a:spLocks noGrp="1" noChangeArrowheads="1"/>
          </p:cNvSpPr>
          <p:nvPr userDrawn="1"/>
        </p:nvSpPr>
        <p:spPr bwMode="auto">
          <a:xfrm>
            <a:off x="3181350" y="4572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25" r:id="rId2"/>
    <p:sldLayoutId id="2147484827" r:id="rId3"/>
    <p:sldLayoutId id="2147484836" r:id="rId4"/>
    <p:sldLayoutId id="2147484839" r:id="rId5"/>
    <p:sldLayoutId id="2147484840" r:id="rId6"/>
    <p:sldLayoutId id="2147484841" r:id="rId7"/>
    <p:sldLayoutId id="2147484842" r:id="rId8"/>
  </p:sldLayoutIdLst>
  <p:hf hdr="0" ftr="0" dt="0"/>
  <p:txStyles>
    <p:titleStyle>
      <a:lvl1pPr marL="0" marR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6pPr>
      <a:lvl7pPr marL="6858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7pPr>
      <a:lvl8pPr marL="10287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8pPr>
      <a:lvl9pPr marL="13716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1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8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438150"/>
            <a:ext cx="8686800" cy="404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B3D6C"/>
        </a:buClr>
        <a:buFont typeface="Wingdings" charset="2"/>
        <a:buChar char="Ø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pogeerockets.com/Building_Supplies/Body_Tubes/Fiberglass_Tubes/4in_G12_Fiberglass_Filament_Wound_Tube_48in_Long" TargetMode="External"/><Relationship Id="rId13" Type="http://schemas.openxmlformats.org/officeDocument/2006/relationships/hyperlink" Target="https://altusmetrum.org/TeleGPS/" TargetMode="External"/><Relationship Id="rId3" Type="http://schemas.openxmlformats.org/officeDocument/2006/relationships/hyperlink" Target="https://freebiesupply.com/logos/nar-logo/" TargetMode="External"/><Relationship Id="rId7" Type="http://schemas.openxmlformats.org/officeDocument/2006/relationships/hyperlink" Target="https://www.madcowrocketry.com/4-5-carbon-fiber-airframe/" TargetMode="External"/><Relationship Id="rId12" Type="http://schemas.openxmlformats.org/officeDocument/2006/relationships/hyperlink" Target="http://www.perfectflite.com/Downloads/StratoLogger%20manual.pdf" TargetMode="External"/><Relationship Id="rId2" Type="http://schemas.openxmlformats.org/officeDocument/2006/relationships/hyperlink" Target="https://www.nar.org/content.aspx?page_id=0&amp;club_id=11412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r.org/content.aspx?page_id=22&amp;club_id=114127&amp;module_id=669238" TargetMode="External"/><Relationship Id="rId11" Type="http://schemas.openxmlformats.org/officeDocument/2006/relationships/hyperlink" Target="https://www.nakka-rocketry.net/RD_nosecone.html" TargetMode="External"/><Relationship Id="rId5" Type="http://schemas.openxmlformats.org/officeDocument/2006/relationships/hyperlink" Target="https://www.ecfr.gov/current/title-14/chapter-I/subchapter-F/part-101#sp14.2.101.c" TargetMode="External"/><Relationship Id="rId10" Type="http://schemas.openxmlformats.org/officeDocument/2006/relationships/hyperlink" Target="https://www.homedepot.com/p/Wellco-6-oz-39-3-in-x-12-ft-Woven-Fiberglass-Cloth-for-Boat-RC-Plane-Auto-Surfboard-Tub-Pool-Repair-FC12393200/326891078" TargetMode="External"/><Relationship Id="rId4" Type="http://schemas.openxmlformats.org/officeDocument/2006/relationships/hyperlink" Target="https://en.wikipedia.org/wiki/Tripoli_Rocketry_Association" TargetMode="External"/><Relationship Id="rId9" Type="http://schemas.openxmlformats.org/officeDocument/2006/relationships/hyperlink" Target="https://www.istockphoto.com/photos/cardboard-tube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4667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-60556" y="201930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Yash Malik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Florida Institute of Technology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 dirty="0">
                <a:solidFill>
                  <a:schemeClr val="bg1"/>
                </a:solidFill>
                <a:latin typeface="+mj-lt"/>
              </a:rPr>
              <a:t>AIAA Region II Student Conference, April 4-5, 2025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sz="1600" dirty="0">
                <a:solidFill>
                  <a:schemeClr val="bg1"/>
                </a:solidFill>
              </a:rPr>
              <a:t>Copyright © by Yash Malik, Florida Institute of Technology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Published by the American Institute of Aeronautics and Astronautics, Inc., with permission.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br>
              <a:rPr lang="en-US" altLang="en-US" sz="1600" kern="0" dirty="0">
                <a:solidFill>
                  <a:schemeClr val="bg1"/>
                </a:solidFill>
                <a:latin typeface="+mj-lt"/>
              </a:rPr>
            </a:b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bg1"/>
                </a:solidFill>
              </a:rPr>
              <a:t>The Orbiter: Pushing the Boundaries of Conventional Amateur Rocketry</a:t>
            </a:r>
          </a:p>
        </p:txBody>
      </p:sp>
    </p:spTree>
    <p:extLst>
      <p:ext uri="{BB962C8B-B14F-4D97-AF65-F5344CB8AC3E}">
        <p14:creationId xmlns:p14="http://schemas.microsoft.com/office/powerpoint/2010/main" val="324064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34C1DE-D495-836B-3E49-603ACA2C14B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18260" y="3601991"/>
                <a:ext cx="2814800" cy="1105614"/>
              </a:xfrm>
            </p:spPr>
            <p:txBody>
              <a:bodyPr>
                <a:normAutofit/>
              </a:bodyPr>
              <a:lstStyle/>
              <a:p>
                <a:r>
                  <a:rPr lang="en-US" sz="1350" dirty="0"/>
                  <a:t>Limited to J, K, or L classes</a:t>
                </a:r>
              </a:p>
              <a:p>
                <a:r>
                  <a:rPr lang="en-US" sz="1350" dirty="0"/>
                  <a:t>J is 640.01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50">
                        <a:latin typeface="Cambria Math" panose="02040503050406030204" pitchFamily="18" charset="0"/>
                      </a:rPr>
                      <m:t>Ns</m:t>
                    </m:r>
                  </m:oMath>
                </a14:m>
                <a:r>
                  <a:rPr lang="en-US" sz="1350" dirty="0"/>
                  <a:t> to 1,280 [N*s]</a:t>
                </a:r>
              </a:p>
              <a:p>
                <a:r>
                  <a:rPr lang="en-US" sz="1350" dirty="0"/>
                  <a:t>K is 1,280.01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50">
                        <a:latin typeface="Cambria Math" panose="02040503050406030204" pitchFamily="18" charset="0"/>
                      </a:rPr>
                      <m:t>Ns</m:t>
                    </m:r>
                  </m:oMath>
                </a14:m>
                <a:r>
                  <a:rPr lang="en-US" sz="1350" dirty="0"/>
                  <a:t> to 2,560 [N*s]</a:t>
                </a:r>
              </a:p>
              <a:p>
                <a:r>
                  <a:rPr lang="en-US" sz="1350" dirty="0"/>
                  <a:t>L is 2,560.01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50">
                        <a:latin typeface="Cambria Math" panose="02040503050406030204" pitchFamily="18" charset="0"/>
                      </a:rPr>
                      <m:t>Ns</m:t>
                    </m:r>
                  </m:oMath>
                </a14:m>
                <a:r>
                  <a:rPr lang="en-US" sz="1350" dirty="0"/>
                  <a:t> to 5,120 [N*s]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34C1DE-D495-836B-3E49-603ACA2C14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18260" y="3601991"/>
                <a:ext cx="2814800" cy="1105614"/>
              </a:xfrm>
              <a:blipFill>
                <a:blip r:embed="rId3"/>
                <a:stretch>
                  <a:fillRect l="-216" t="-1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297E479-C94B-18C0-068B-E62AB756D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363789"/>
              </p:ext>
            </p:extLst>
          </p:nvPr>
        </p:nvGraphicFramePr>
        <p:xfrm>
          <a:off x="43962" y="912641"/>
          <a:ext cx="9056076" cy="268935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664069">
                  <a:extLst>
                    <a:ext uri="{9D8B030D-6E8A-4147-A177-3AD203B41FA5}">
                      <a16:colId xmlns:a16="http://schemas.microsoft.com/office/drawing/2014/main" val="3636839338"/>
                    </a:ext>
                  </a:extLst>
                </a:gridCol>
                <a:gridCol w="1313824">
                  <a:extLst>
                    <a:ext uri="{9D8B030D-6E8A-4147-A177-3AD203B41FA5}">
                      <a16:colId xmlns:a16="http://schemas.microsoft.com/office/drawing/2014/main" val="1966569592"/>
                    </a:ext>
                  </a:extLst>
                </a:gridCol>
                <a:gridCol w="726423">
                  <a:extLst>
                    <a:ext uri="{9D8B030D-6E8A-4147-A177-3AD203B41FA5}">
                      <a16:colId xmlns:a16="http://schemas.microsoft.com/office/drawing/2014/main" val="1812934232"/>
                    </a:ext>
                  </a:extLst>
                </a:gridCol>
                <a:gridCol w="963721">
                  <a:extLst>
                    <a:ext uri="{9D8B030D-6E8A-4147-A177-3AD203B41FA5}">
                      <a16:colId xmlns:a16="http://schemas.microsoft.com/office/drawing/2014/main" val="2771940880"/>
                    </a:ext>
                  </a:extLst>
                </a:gridCol>
                <a:gridCol w="736108">
                  <a:extLst>
                    <a:ext uri="{9D8B030D-6E8A-4147-A177-3AD203B41FA5}">
                      <a16:colId xmlns:a16="http://schemas.microsoft.com/office/drawing/2014/main" val="3744138082"/>
                    </a:ext>
                  </a:extLst>
                </a:gridCol>
                <a:gridCol w="962754">
                  <a:extLst>
                    <a:ext uri="{9D8B030D-6E8A-4147-A177-3AD203B41FA5}">
                      <a16:colId xmlns:a16="http://schemas.microsoft.com/office/drawing/2014/main" val="3433269641"/>
                    </a:ext>
                  </a:extLst>
                </a:gridCol>
                <a:gridCol w="726423">
                  <a:extLst>
                    <a:ext uri="{9D8B030D-6E8A-4147-A177-3AD203B41FA5}">
                      <a16:colId xmlns:a16="http://schemas.microsoft.com/office/drawing/2014/main" val="4165998555"/>
                    </a:ext>
                  </a:extLst>
                </a:gridCol>
                <a:gridCol w="962754">
                  <a:extLst>
                    <a:ext uri="{9D8B030D-6E8A-4147-A177-3AD203B41FA5}">
                      <a16:colId xmlns:a16="http://schemas.microsoft.com/office/drawing/2014/main" val="881771112"/>
                    </a:ext>
                  </a:extLst>
                </a:gridCol>
              </a:tblGrid>
              <a:tr h="358384">
                <a:tc gridSpan="2">
                  <a:txBody>
                    <a:bodyPr/>
                    <a:lstStyle/>
                    <a:p>
                      <a:pPr marL="0" marR="0" algn="ct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Motor Class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B3A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J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B3A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K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B3A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L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B3A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56612"/>
                  </a:ext>
                </a:extLst>
              </a:tr>
              <a:tr h="539046">
                <a:tc>
                  <a:txBody>
                    <a:bodyPr/>
                    <a:lstStyle/>
                    <a:p>
                      <a:pPr marL="0" marR="0" algn="ct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Criteria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>
                    <a:solidFill>
                      <a:srgbClr val="0B3A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Importance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  <a:latin typeface="+mj-lt"/>
                        </a:rPr>
                        <a:t>Rating</a:t>
                      </a:r>
                      <a:endParaRPr lang="en-US" sz="160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Weighted Rating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Rating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Weighted Rating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Rating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Weighted Rating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562254023"/>
                  </a:ext>
                </a:extLst>
              </a:tr>
              <a:tr h="358384">
                <a:tc>
                  <a:txBody>
                    <a:bodyPr/>
                    <a:lstStyle/>
                    <a:p>
                      <a:pPr marL="0" marR="0" algn="l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Diameter Range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>
                    <a:solidFill>
                      <a:srgbClr val="0B3A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30%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1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  <a:latin typeface="+mj-lt"/>
                        </a:rPr>
                        <a:t>0.3</a:t>
                      </a:r>
                      <a:endParaRPr lang="en-US" sz="160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  <a:latin typeface="+mj-lt"/>
                        </a:rPr>
                        <a:t>3</a:t>
                      </a:r>
                      <a:endParaRPr lang="en-US" sz="160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  <a:latin typeface="+mj-lt"/>
                        </a:rPr>
                        <a:t>0.9</a:t>
                      </a:r>
                      <a:endParaRPr lang="en-US" sz="160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  <a:latin typeface="+mj-lt"/>
                        </a:rPr>
                        <a:t>4</a:t>
                      </a:r>
                      <a:endParaRPr lang="en-US" sz="160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  <a:latin typeface="+mj-lt"/>
                        </a:rPr>
                        <a:t>1.2</a:t>
                      </a:r>
                      <a:endParaRPr lang="en-US" sz="160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469167050"/>
                  </a:ext>
                </a:extLst>
              </a:tr>
              <a:tr h="358384">
                <a:tc>
                  <a:txBody>
                    <a:bodyPr/>
                    <a:lstStyle/>
                    <a:p>
                      <a:pPr marL="0" marR="0" algn="l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Cost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>
                    <a:solidFill>
                      <a:srgbClr val="0B3A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35%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4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  <a:latin typeface="+mj-lt"/>
                        </a:rPr>
                        <a:t>1.4</a:t>
                      </a:r>
                      <a:endParaRPr lang="en-US" sz="160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  <a:latin typeface="+mj-lt"/>
                        </a:rPr>
                        <a:t>3</a:t>
                      </a:r>
                      <a:endParaRPr lang="en-US" sz="160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  <a:latin typeface="+mj-lt"/>
                        </a:rPr>
                        <a:t>1.05</a:t>
                      </a:r>
                      <a:endParaRPr lang="en-US" sz="160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  <a:latin typeface="+mj-lt"/>
                        </a:rPr>
                        <a:t>1</a:t>
                      </a:r>
                      <a:endParaRPr lang="en-US" sz="160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  <a:latin typeface="+mj-lt"/>
                        </a:rPr>
                        <a:t>0.35</a:t>
                      </a:r>
                      <a:endParaRPr lang="en-US" sz="160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776120496"/>
                  </a:ext>
                </a:extLst>
              </a:tr>
              <a:tr h="358384">
                <a:tc>
                  <a:txBody>
                    <a:bodyPr/>
                    <a:lstStyle/>
                    <a:p>
                      <a:pPr marL="0" marR="0" algn="l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Total Impulse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>
                    <a:solidFill>
                      <a:srgbClr val="0B3A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20%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4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0.8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3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0.6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2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>
                          <a:effectLst/>
                          <a:latin typeface="+mj-lt"/>
                        </a:rPr>
                        <a:t>0.4</a:t>
                      </a:r>
                      <a:endParaRPr lang="en-US" sz="160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408435714"/>
                  </a:ext>
                </a:extLst>
              </a:tr>
              <a:tr h="358384">
                <a:tc>
                  <a:txBody>
                    <a:bodyPr/>
                    <a:lstStyle/>
                    <a:p>
                      <a:pPr marL="0" marR="0" algn="l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Length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>
                    <a:solidFill>
                      <a:srgbClr val="0B3A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15%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2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0.3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3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0.45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5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0.75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328609720"/>
                  </a:ext>
                </a:extLst>
              </a:tr>
              <a:tr h="358384">
                <a:tc>
                  <a:txBody>
                    <a:bodyPr/>
                    <a:lstStyle/>
                    <a:p>
                      <a:pPr marL="0" marR="0" algn="l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Total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>
                    <a:solidFill>
                      <a:srgbClr val="0B3A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100%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 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2.8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 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3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 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tabLst>
                          <a:tab pos="182880" algn="l"/>
                        </a:tabLs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2.7</a:t>
                      </a:r>
                      <a:endParaRPr lang="en-US" sz="16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20175947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9568B20-4D82-F9CB-A0BE-5515197DE3CE}"/>
              </a:ext>
            </a:extLst>
          </p:cNvPr>
          <p:cNvSpPr/>
          <p:nvPr/>
        </p:nvSpPr>
        <p:spPr>
          <a:xfrm>
            <a:off x="4743517" y="3249637"/>
            <a:ext cx="967965" cy="35235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C9230C-0C7A-9B02-0990-DB2AD641273D}"/>
              </a:ext>
            </a:extLst>
          </p:cNvPr>
          <p:cNvSpPr/>
          <p:nvPr/>
        </p:nvSpPr>
        <p:spPr>
          <a:xfrm>
            <a:off x="6449950" y="3249637"/>
            <a:ext cx="967964" cy="35235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54703C-B938-58FC-71B5-BFBE1E919973}"/>
              </a:ext>
            </a:extLst>
          </p:cNvPr>
          <p:cNvSpPr/>
          <p:nvPr/>
        </p:nvSpPr>
        <p:spPr>
          <a:xfrm>
            <a:off x="8128246" y="3240089"/>
            <a:ext cx="967964" cy="3619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4358B1-3FD7-3A86-9D80-CADE9ADFAEC5}"/>
              </a:ext>
            </a:extLst>
          </p:cNvPr>
          <p:cNvSpPr/>
          <p:nvPr/>
        </p:nvSpPr>
        <p:spPr>
          <a:xfrm>
            <a:off x="43962" y="1803366"/>
            <a:ext cx="2650090" cy="14462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2E4BA70B-F7C7-4F1F-DC50-47031708DE21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10</a:t>
            </a:fld>
            <a:endParaRPr lang="en-US" sz="105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28C736-1775-2180-19F6-B1FF729B2D8C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Motor</a:t>
            </a:r>
          </a:p>
        </p:txBody>
      </p:sp>
    </p:spTree>
    <p:extLst>
      <p:ext uri="{BB962C8B-B14F-4D97-AF65-F5344CB8AC3E}">
        <p14:creationId xmlns:p14="http://schemas.microsoft.com/office/powerpoint/2010/main" val="313546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154E4-4E4C-90DE-5220-F88A62A9FD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465" y="961168"/>
            <a:ext cx="8425976" cy="1400704"/>
          </a:xfrm>
        </p:spPr>
        <p:txBody>
          <a:bodyPr numCol="2">
            <a:normAutofit/>
          </a:bodyPr>
          <a:lstStyle/>
          <a:p>
            <a:r>
              <a:rPr lang="en-US" dirty="0">
                <a:latin typeface="+mj-lt"/>
              </a:rPr>
              <a:t>Decided on </a:t>
            </a:r>
            <a:r>
              <a:rPr lang="en-US" dirty="0" err="1">
                <a:latin typeface="+mj-lt"/>
              </a:rPr>
              <a:t>AeroTech</a:t>
            </a:r>
            <a:r>
              <a:rPr lang="en-US" dirty="0">
                <a:latin typeface="+mj-lt"/>
              </a:rPr>
              <a:t> K805-P</a:t>
            </a:r>
          </a:p>
          <a:p>
            <a:endParaRPr lang="en-US" sz="1300" dirty="0">
              <a:latin typeface="+mj-lt"/>
            </a:endParaRPr>
          </a:p>
          <a:p>
            <a:r>
              <a:rPr lang="en-US" dirty="0">
                <a:latin typeface="+mj-lt"/>
              </a:rPr>
              <a:t>Used RMS 54/1706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Had needed separate ejection charges </a:t>
            </a:r>
            <a:endParaRPr lang="en-US" dirty="0">
              <a:latin typeface="+mj-lt"/>
              <a:ea typeface="Verdana" panose="020B0604030504040204" pitchFamily="34" charset="0"/>
            </a:endParaRPr>
          </a:p>
          <a:p>
            <a:r>
              <a:rPr lang="en-US" dirty="0">
                <a:latin typeface="+mj-lt"/>
                <a:ea typeface="Verdana" panose="020B0604030504040204" pitchFamily="34" charset="0"/>
              </a:rPr>
              <a:t>Height was unachievable using the conventional method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4413AE-898F-82C2-3D28-E707145C6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5" y="2852298"/>
            <a:ext cx="7487751" cy="99417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3C5E7A8-7953-43EA-243C-0FE42725D4BF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11</a:t>
            </a:fld>
            <a:endParaRPr lang="en-US" sz="105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33E740-F1A7-2F2C-9B0C-DA6D3B98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/>
          <a:p>
            <a:r>
              <a:rPr lang="en-US" sz="2400" b="1" kern="0" dirty="0">
                <a:solidFill>
                  <a:schemeClr val="bg1"/>
                </a:solidFill>
              </a:rPr>
              <a:t>Motor</a:t>
            </a:r>
            <a:endParaRPr lang="en-US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F9A3F6-D8F8-0DB2-0866-447957912566}"/>
              </a:ext>
            </a:extLst>
          </p:cNvPr>
          <p:cNvCxnSpPr/>
          <p:nvPr/>
        </p:nvCxnSpPr>
        <p:spPr bwMode="auto">
          <a:xfrm flipV="1">
            <a:off x="7825882" y="2676451"/>
            <a:ext cx="0" cy="1973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41DA69-AC1A-BC9B-4F28-3539A8DA7704}"/>
              </a:ext>
            </a:extLst>
          </p:cNvPr>
          <p:cNvCxnSpPr/>
          <p:nvPr/>
        </p:nvCxnSpPr>
        <p:spPr bwMode="auto">
          <a:xfrm flipV="1">
            <a:off x="457707" y="2676451"/>
            <a:ext cx="0" cy="4778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C5AD89-8358-BD5E-F38F-9DF91F053DA9}"/>
              </a:ext>
            </a:extLst>
          </p:cNvPr>
          <p:cNvCxnSpPr/>
          <p:nvPr/>
        </p:nvCxnSpPr>
        <p:spPr bwMode="auto">
          <a:xfrm>
            <a:off x="457707" y="2746791"/>
            <a:ext cx="736817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36DD8F-B366-F4F1-D00C-07BAE14C72C6}"/>
              </a:ext>
            </a:extLst>
          </p:cNvPr>
          <p:cNvCxnSpPr/>
          <p:nvPr/>
        </p:nvCxnSpPr>
        <p:spPr bwMode="auto">
          <a:xfrm>
            <a:off x="7859182" y="2894950"/>
            <a:ext cx="20727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C71876-A238-1F80-5363-B6407B8C8338}"/>
              </a:ext>
            </a:extLst>
          </p:cNvPr>
          <p:cNvCxnSpPr/>
          <p:nvPr/>
        </p:nvCxnSpPr>
        <p:spPr bwMode="auto">
          <a:xfrm>
            <a:off x="7866216" y="3814149"/>
            <a:ext cx="2002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3634D5-0108-2A54-D535-112EC84208FA}"/>
              </a:ext>
            </a:extLst>
          </p:cNvPr>
          <p:cNvCxnSpPr>
            <a:cxnSpLocks/>
          </p:cNvCxnSpPr>
          <p:nvPr/>
        </p:nvCxnSpPr>
        <p:spPr bwMode="auto">
          <a:xfrm>
            <a:off x="7982051" y="2894950"/>
            <a:ext cx="0" cy="9191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66B2BCD-ACCA-4750-A3E0-3F1297747471}"/>
              </a:ext>
            </a:extLst>
          </p:cNvPr>
          <p:cNvSpPr txBox="1"/>
          <p:nvPr/>
        </p:nvSpPr>
        <p:spPr>
          <a:xfrm>
            <a:off x="7961457" y="317347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5.66cm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4E5191-C165-A412-750B-ED0150E65BF9}"/>
              </a:ext>
            </a:extLst>
          </p:cNvPr>
          <p:cNvSpPr txBox="1"/>
          <p:nvPr/>
        </p:nvSpPr>
        <p:spPr>
          <a:xfrm>
            <a:off x="3645832" y="245483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44.5cm</a:t>
            </a:r>
          </a:p>
        </p:txBody>
      </p:sp>
    </p:spTree>
    <p:extLst>
      <p:ext uri="{BB962C8B-B14F-4D97-AF65-F5344CB8AC3E}">
        <p14:creationId xmlns:p14="http://schemas.microsoft.com/office/powerpoint/2010/main" val="1284104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FAB4AA1-BDC9-A245-A8EB-9CD1B7F64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745" y="818419"/>
            <a:ext cx="3651375" cy="61793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Materials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CE1A61A-8FC1-0836-1FC9-AA24C112E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745" y="1436353"/>
            <a:ext cx="3646449" cy="2763441"/>
          </a:xfrm>
        </p:spPr>
        <p:txBody>
          <a:bodyPr/>
          <a:lstStyle/>
          <a:p>
            <a:r>
              <a:rPr lang="en-US" dirty="0">
                <a:latin typeface="+mj-lt"/>
              </a:rPr>
              <a:t>Cardboard</a:t>
            </a:r>
          </a:p>
          <a:p>
            <a:r>
              <a:rPr lang="en-US" dirty="0">
                <a:latin typeface="+mj-lt"/>
              </a:rPr>
              <a:t>Fiberglass</a:t>
            </a:r>
          </a:p>
          <a:p>
            <a:r>
              <a:rPr lang="en-US" dirty="0">
                <a:latin typeface="+mj-lt"/>
              </a:rPr>
              <a:t>Carbon Fiber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371439-BB1F-612C-774C-7039355060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9745" y="2423109"/>
            <a:ext cx="3651375" cy="61793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Manufacture or Buy?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07C0306-2AAC-575F-D9A1-1BC055BE7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4670" y="3041043"/>
            <a:ext cx="3646449" cy="2000064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Manufacturing was chosen</a:t>
            </a:r>
          </a:p>
          <a:p>
            <a:r>
              <a:rPr lang="en-US" dirty="0">
                <a:latin typeface="+mj-lt"/>
              </a:rPr>
              <a:t>Body Tubes made up a large amount of the 80% requirement</a:t>
            </a:r>
          </a:p>
          <a:p>
            <a:r>
              <a:rPr lang="en-US" dirty="0">
                <a:latin typeface="+mj-lt"/>
              </a:rPr>
              <a:t>Fiberglass was chosen</a:t>
            </a:r>
          </a:p>
        </p:txBody>
      </p:sp>
      <p:pic>
        <p:nvPicPr>
          <p:cNvPr id="5122" name="Picture 2" descr="5&quot; Carbon Fiber Airframe">
            <a:extLst>
              <a:ext uri="{FF2B5EF4-FFF2-40B4-BE49-F238E27FC236}">
                <a16:creationId xmlns:a16="http://schemas.microsoft.com/office/drawing/2014/main" id="{EBB3DABB-550C-122D-11CC-917D1FEC4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82" y="1292990"/>
            <a:ext cx="1563239" cy="156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4 G12 Fiberglass Filament Wound Tube 48 Long [10607] - $135.45 : Apogee  Rockets, Model Rocketry Excitement Starts Here">
            <a:extLst>
              <a:ext uri="{FF2B5EF4-FFF2-40B4-BE49-F238E27FC236}">
                <a16:creationId xmlns:a16="http://schemas.microsoft.com/office/drawing/2014/main" id="{DD6DC012-1BCF-8032-BB1E-355DF4FFC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121" y="1292990"/>
            <a:ext cx="1563239" cy="156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ocket Body Tubes for Bottle Rockets">
            <a:extLst>
              <a:ext uri="{FF2B5EF4-FFF2-40B4-BE49-F238E27FC236}">
                <a16:creationId xmlns:a16="http://schemas.microsoft.com/office/drawing/2014/main" id="{CF90FC73-6027-E39E-36B5-89961455C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716" y="2859522"/>
            <a:ext cx="1613659" cy="161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41AA869-3831-5B3C-5DB1-226C7FD8226C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12</a:t>
            </a:fld>
            <a:endParaRPr lang="en-US" sz="10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126C89-6A5D-77AF-240D-D3DD7B500A17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Airframe</a:t>
            </a:r>
            <a:endParaRPr lang="en-US" sz="24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C06A6-A387-BAB8-35BA-93315D7F3099}"/>
              </a:ext>
            </a:extLst>
          </p:cNvPr>
          <p:cNvSpPr txBox="1"/>
          <p:nvPr/>
        </p:nvSpPr>
        <p:spPr>
          <a:xfrm>
            <a:off x="6369239" y="2593576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[6]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3064C4-2ACB-BCB7-2225-8180D3772670}"/>
              </a:ext>
            </a:extLst>
          </p:cNvPr>
          <p:cNvSpPr txBox="1"/>
          <p:nvPr/>
        </p:nvSpPr>
        <p:spPr>
          <a:xfrm>
            <a:off x="7932478" y="2593576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[7]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920CB4-CB2A-B862-9152-D6061DD1EB6D}"/>
              </a:ext>
            </a:extLst>
          </p:cNvPr>
          <p:cNvSpPr txBox="1"/>
          <p:nvPr/>
        </p:nvSpPr>
        <p:spPr>
          <a:xfrm>
            <a:off x="7172144" y="4196182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[8]</a:t>
            </a:r>
          </a:p>
        </p:txBody>
      </p:sp>
    </p:spTree>
    <p:extLst>
      <p:ext uri="{BB962C8B-B14F-4D97-AF65-F5344CB8AC3E}">
        <p14:creationId xmlns:p14="http://schemas.microsoft.com/office/powerpoint/2010/main" val="3416307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4504CBE-FF5B-2910-473C-8F03ADCD3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045" y="1106504"/>
            <a:ext cx="3651375" cy="61793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Fiberglass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ABE2E6E-C1E3-0099-1304-BAA9C8242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123" y="1672156"/>
            <a:ext cx="4410877" cy="132952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Desired weight</a:t>
            </a:r>
          </a:p>
          <a:p>
            <a:r>
              <a:rPr lang="en-US" dirty="0">
                <a:latin typeface="+mj-lt"/>
              </a:rPr>
              <a:t>Minimum diameter rocket</a:t>
            </a:r>
          </a:p>
          <a:p>
            <a:r>
              <a:rPr lang="en-US" dirty="0">
                <a:latin typeface="+mj-lt"/>
              </a:rPr>
              <a:t>Space constraints</a:t>
            </a:r>
          </a:p>
          <a:p>
            <a:r>
              <a:rPr lang="en-US" dirty="0">
                <a:latin typeface="+mj-lt"/>
              </a:rPr>
              <a:t>Different method for attaching fins</a:t>
            </a:r>
          </a:p>
        </p:txBody>
      </p:sp>
      <p:pic>
        <p:nvPicPr>
          <p:cNvPr id="6146" name="Picture 2" descr="Fiberglass Cloth 6 oz. Woven Roving 50 x 12 ft. 4 yd. Long for BOA">
            <a:extLst>
              <a:ext uri="{FF2B5EF4-FFF2-40B4-BE49-F238E27FC236}">
                <a16:creationId xmlns:a16="http://schemas.microsoft.com/office/drawing/2014/main" id="{ED029F46-98E0-5FBD-7A9A-10EFFFEA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29" y="1508773"/>
            <a:ext cx="2426875" cy="242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6F5E00-0923-5746-DEB1-33ECC17AB10C}"/>
              </a:ext>
            </a:extLst>
          </p:cNvPr>
          <p:cNvSpPr txBox="1"/>
          <p:nvPr/>
        </p:nvSpPr>
        <p:spPr>
          <a:xfrm>
            <a:off x="542122" y="3415947"/>
            <a:ext cx="4583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ea typeface="Verdana" panose="020B0604030504040204" pitchFamily="34" charset="0"/>
              </a:rPr>
              <a:t>The avionics bay was much smaller</a:t>
            </a: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ea typeface="Verdana" panose="020B0604030504040204" pitchFamily="34" charset="0"/>
              </a:rPr>
              <a:t>Was made of 3D printed materials only</a:t>
            </a: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ea typeface="Verdana" panose="020B0604030504040204" pitchFamily="34" charset="0"/>
              </a:rPr>
              <a:t>The strength was needed to be tested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5414C-4F41-C3CF-1C38-D4E0EE42D84B}"/>
              </a:ext>
            </a:extLst>
          </p:cNvPr>
          <p:cNvSpPr txBox="1"/>
          <p:nvPr/>
        </p:nvSpPr>
        <p:spPr>
          <a:xfrm>
            <a:off x="502077" y="3001679"/>
            <a:ext cx="2106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  <a:ea typeface="Verdana" panose="020B0604030504040204" pitchFamily="34" charset="0"/>
              </a:rPr>
              <a:t>Avionics Bay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EB206E8-4287-797A-4B6A-FD04446F1EE9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13</a:t>
            </a:fld>
            <a:endParaRPr lang="en-US" sz="10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4EEF2F-F80A-4528-2F87-688F5C622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/>
          <a:p>
            <a:r>
              <a:rPr lang="en-US" sz="2400" b="1" kern="0" dirty="0">
                <a:solidFill>
                  <a:schemeClr val="bg1"/>
                </a:solidFill>
              </a:rPr>
              <a:t>Airframe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DDA6AD-5D82-BF97-F849-E60C9EA558A7}"/>
              </a:ext>
            </a:extLst>
          </p:cNvPr>
          <p:cNvSpPr txBox="1"/>
          <p:nvPr/>
        </p:nvSpPr>
        <p:spPr>
          <a:xfrm>
            <a:off x="7663467" y="3186345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[9]</a:t>
            </a:r>
          </a:p>
        </p:txBody>
      </p:sp>
    </p:spTree>
    <p:extLst>
      <p:ext uri="{BB962C8B-B14F-4D97-AF65-F5344CB8AC3E}">
        <p14:creationId xmlns:p14="http://schemas.microsoft.com/office/powerpoint/2010/main" val="2750003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9D2F1A-1B50-57E0-CF9C-04F3C7D12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26629"/>
            <a:ext cx="4034625" cy="2301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E12742-D95E-AC23-BAA2-F8A30015A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40" y="2571750"/>
            <a:ext cx="3211032" cy="15576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849722-2114-6AF9-F6A2-8F8E712E3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5645" y="875407"/>
            <a:ext cx="3646449" cy="1790690"/>
          </a:xfrm>
        </p:spPr>
        <p:txBody>
          <a:bodyPr>
            <a:normAutofit/>
          </a:bodyPr>
          <a:lstStyle/>
          <a:p>
            <a:r>
              <a:rPr lang="en-US" dirty="0"/>
              <a:t>Composite sandwich</a:t>
            </a:r>
          </a:p>
          <a:p>
            <a:endParaRPr lang="en-US" dirty="0"/>
          </a:p>
          <a:p>
            <a:r>
              <a:rPr lang="en-US" dirty="0"/>
              <a:t>PETG base</a:t>
            </a:r>
          </a:p>
          <a:p>
            <a:endParaRPr lang="en-US" dirty="0"/>
          </a:p>
          <a:p>
            <a:r>
              <a:rPr lang="en-US" dirty="0"/>
              <a:t>Fiberglass overlay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577E11-EED9-7DBC-C5D4-6D64E38EF6AF}"/>
              </a:ext>
            </a:extLst>
          </p:cNvPr>
          <p:cNvSpPr txBox="1"/>
          <p:nvPr/>
        </p:nvSpPr>
        <p:spPr>
          <a:xfrm>
            <a:off x="5771812" y="992807"/>
            <a:ext cx="170431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830C2C"/>
                </a:solidFill>
              </a:rPr>
              <a:t>Fillets</a:t>
            </a:r>
            <a:endParaRPr lang="en-US" sz="1350" b="1" dirty="0">
              <a:solidFill>
                <a:srgbClr val="0070C0"/>
              </a:solidFill>
            </a:endParaRPr>
          </a:p>
          <a:p>
            <a:r>
              <a:rPr lang="en-US" sz="1350" b="1" dirty="0">
                <a:solidFill>
                  <a:srgbClr val="0070C0"/>
                </a:solidFill>
              </a:rPr>
              <a:t>Fiberglass Layer 1</a:t>
            </a:r>
          </a:p>
          <a:p>
            <a:r>
              <a:rPr lang="en-US" sz="1350" b="1" dirty="0">
                <a:solidFill>
                  <a:srgbClr val="92D050"/>
                </a:solidFill>
              </a:rPr>
              <a:t>Fiberglass Layer 2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2C8F177-3183-7A18-7D0F-2DB3B1AF8B7B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14</a:t>
            </a:fld>
            <a:endParaRPr lang="en-US" sz="105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D7AC272-E483-8489-6AEF-9AAEF66FE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/>
          <a:p>
            <a:r>
              <a:rPr lang="en-US" sz="2400" b="1" kern="0" dirty="0">
                <a:solidFill>
                  <a:schemeClr val="bg1"/>
                </a:solidFill>
              </a:rPr>
              <a:t>Airframe - Fins</a:t>
            </a:r>
            <a:endParaRPr lang="en-US" sz="2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C2600-EF0C-7BA9-CDD0-5AD3BE9C5A8A}"/>
              </a:ext>
            </a:extLst>
          </p:cNvPr>
          <p:cNvCxnSpPr>
            <a:cxnSpLocks/>
          </p:cNvCxnSpPr>
          <p:nvPr/>
        </p:nvCxnSpPr>
        <p:spPr bwMode="auto">
          <a:xfrm>
            <a:off x="3248755" y="2571750"/>
            <a:ext cx="6681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F17A-E99E-01BC-FCD0-DE9613E74FF2}"/>
              </a:ext>
            </a:extLst>
          </p:cNvPr>
          <p:cNvCxnSpPr>
            <a:cxnSpLocks/>
          </p:cNvCxnSpPr>
          <p:nvPr/>
        </p:nvCxnSpPr>
        <p:spPr bwMode="auto">
          <a:xfrm>
            <a:off x="3527072" y="4122271"/>
            <a:ext cx="404040" cy="46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FB95577-BF60-1B29-1181-50BF1DD37266}"/>
              </a:ext>
            </a:extLst>
          </p:cNvPr>
          <p:cNvCxnSpPr/>
          <p:nvPr/>
        </p:nvCxnSpPr>
        <p:spPr bwMode="auto">
          <a:xfrm>
            <a:off x="3822922" y="2571750"/>
            <a:ext cx="0" cy="15576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4D0554E-027A-A1D2-9083-5673C1D01771}"/>
              </a:ext>
            </a:extLst>
          </p:cNvPr>
          <p:cNvSpPr txBox="1"/>
          <p:nvPr/>
        </p:nvSpPr>
        <p:spPr>
          <a:xfrm>
            <a:off x="3771889" y="316588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8.25cm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7E9849E-2029-C6B7-2E71-653B4829CA13}"/>
              </a:ext>
            </a:extLst>
          </p:cNvPr>
          <p:cNvCxnSpPr>
            <a:cxnSpLocks/>
          </p:cNvCxnSpPr>
          <p:nvPr/>
        </p:nvCxnSpPr>
        <p:spPr bwMode="auto">
          <a:xfrm>
            <a:off x="551768" y="4150623"/>
            <a:ext cx="0" cy="1152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8F978E-3991-6F05-F63D-178A94DB4588}"/>
              </a:ext>
            </a:extLst>
          </p:cNvPr>
          <p:cNvCxnSpPr>
            <a:cxnSpLocks/>
          </p:cNvCxnSpPr>
          <p:nvPr/>
        </p:nvCxnSpPr>
        <p:spPr bwMode="auto">
          <a:xfrm>
            <a:off x="3475720" y="4145245"/>
            <a:ext cx="0" cy="1206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8E3CAB5-0853-9A2C-9998-8846925AF347}"/>
              </a:ext>
            </a:extLst>
          </p:cNvPr>
          <p:cNvCxnSpPr/>
          <p:nvPr/>
        </p:nvCxnSpPr>
        <p:spPr bwMode="auto">
          <a:xfrm>
            <a:off x="551768" y="4226888"/>
            <a:ext cx="292395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51FBD69-4FDA-63DE-CEC6-C0CD6FEBFD7A}"/>
              </a:ext>
            </a:extLst>
          </p:cNvPr>
          <p:cNvSpPr txBox="1"/>
          <p:nvPr/>
        </p:nvSpPr>
        <p:spPr>
          <a:xfrm>
            <a:off x="1644114" y="415233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15.3cm</a:t>
            </a:r>
          </a:p>
        </p:txBody>
      </p:sp>
    </p:spTree>
    <p:extLst>
      <p:ext uri="{BB962C8B-B14F-4D97-AF65-F5344CB8AC3E}">
        <p14:creationId xmlns:p14="http://schemas.microsoft.com/office/powerpoint/2010/main" val="2283238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44F4540-740C-4476-E98B-7570D8234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84" y="844055"/>
            <a:ext cx="7509896" cy="3263504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Minimum diameter meant that no retaining ring was used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Created a position of failure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Custom options were explored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Aluminum 6061 was chosen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C92A275-73C3-1A0B-9C49-F462908A9591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15</a:t>
            </a:fld>
            <a:endParaRPr lang="en-US" sz="105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B19C7D-620A-CCF0-C474-A3B86FCEFB94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Motor Retention System</a:t>
            </a:r>
            <a:endParaRPr lang="en-US" sz="2400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81CA8B-F7EF-C18C-EC4A-A825D8A8B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526" y="3113773"/>
            <a:ext cx="4493826" cy="1648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95DCB-E4BA-8184-0033-BC3FAB4A8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968" y="1665443"/>
            <a:ext cx="2841710" cy="191776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EC3FDD-ABF7-C885-AEEF-2DD42E0B5D67}"/>
              </a:ext>
            </a:extLst>
          </p:cNvPr>
          <p:cNvCxnSpPr/>
          <p:nvPr/>
        </p:nvCxnSpPr>
        <p:spPr bwMode="auto">
          <a:xfrm flipV="1">
            <a:off x="4295775" y="3319463"/>
            <a:ext cx="0" cy="1809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2BB107-CA17-D6EB-201A-BC9D47F60B0B}"/>
              </a:ext>
            </a:extLst>
          </p:cNvPr>
          <p:cNvCxnSpPr/>
          <p:nvPr/>
        </p:nvCxnSpPr>
        <p:spPr bwMode="auto">
          <a:xfrm flipV="1">
            <a:off x="5500689" y="3319463"/>
            <a:ext cx="0" cy="1809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96AC26-5D23-7DC6-CEAF-7F1069D711EC}"/>
              </a:ext>
            </a:extLst>
          </p:cNvPr>
          <p:cNvCxnSpPr/>
          <p:nvPr/>
        </p:nvCxnSpPr>
        <p:spPr bwMode="auto">
          <a:xfrm>
            <a:off x="4295775" y="3381382"/>
            <a:ext cx="120491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9BA0EFF-8F77-A33C-BE28-270D8F0AAD79}"/>
              </a:ext>
            </a:extLst>
          </p:cNvPr>
          <p:cNvSpPr txBox="1"/>
          <p:nvPr/>
        </p:nvSpPr>
        <p:spPr>
          <a:xfrm>
            <a:off x="4350398" y="309618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58.4mm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EACF85-CC66-AEF2-C820-A6F2A6DDDB00}"/>
              </a:ext>
            </a:extLst>
          </p:cNvPr>
          <p:cNvCxnSpPr>
            <a:cxnSpLocks/>
          </p:cNvCxnSpPr>
          <p:nvPr/>
        </p:nvCxnSpPr>
        <p:spPr bwMode="auto">
          <a:xfrm>
            <a:off x="5519741" y="3514727"/>
            <a:ext cx="2095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C1F588-37B5-C905-F983-38AF6F67944C}"/>
              </a:ext>
            </a:extLst>
          </p:cNvPr>
          <p:cNvCxnSpPr>
            <a:cxnSpLocks/>
          </p:cNvCxnSpPr>
          <p:nvPr/>
        </p:nvCxnSpPr>
        <p:spPr bwMode="auto">
          <a:xfrm>
            <a:off x="5519741" y="4652964"/>
            <a:ext cx="2095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B292A4-1D74-549C-BA44-96F5F2242791}"/>
              </a:ext>
            </a:extLst>
          </p:cNvPr>
          <p:cNvCxnSpPr/>
          <p:nvPr/>
        </p:nvCxnSpPr>
        <p:spPr bwMode="auto">
          <a:xfrm>
            <a:off x="5653080" y="3514727"/>
            <a:ext cx="0" cy="1138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D114419-99DA-2D9C-A43D-D45C20C58B4E}"/>
              </a:ext>
            </a:extLst>
          </p:cNvPr>
          <p:cNvSpPr txBox="1"/>
          <p:nvPr/>
        </p:nvSpPr>
        <p:spPr>
          <a:xfrm>
            <a:off x="5565436" y="390298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58.4mm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5D941F9-5C39-CB7B-ED10-FB43C9D1B3B0}"/>
              </a:ext>
            </a:extLst>
          </p:cNvPr>
          <p:cNvCxnSpPr/>
          <p:nvPr/>
        </p:nvCxnSpPr>
        <p:spPr bwMode="auto">
          <a:xfrm>
            <a:off x="3562350" y="4000500"/>
            <a:ext cx="200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88A876-23AA-D530-6A72-D05594C63749}"/>
              </a:ext>
            </a:extLst>
          </p:cNvPr>
          <p:cNvCxnSpPr/>
          <p:nvPr/>
        </p:nvCxnSpPr>
        <p:spPr bwMode="auto">
          <a:xfrm>
            <a:off x="3562350" y="4181475"/>
            <a:ext cx="200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CF28A5B-E475-C0A1-2AB2-86C96BBCC10A}"/>
              </a:ext>
            </a:extLst>
          </p:cNvPr>
          <p:cNvCxnSpPr>
            <a:cxnSpLocks/>
          </p:cNvCxnSpPr>
          <p:nvPr/>
        </p:nvCxnSpPr>
        <p:spPr bwMode="auto">
          <a:xfrm>
            <a:off x="3700456" y="3848100"/>
            <a:ext cx="0" cy="1474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79B0859-6875-B430-4236-F9B896945619}"/>
              </a:ext>
            </a:extLst>
          </p:cNvPr>
          <p:cNvCxnSpPr>
            <a:cxnSpLocks/>
          </p:cNvCxnSpPr>
          <p:nvPr/>
        </p:nvCxnSpPr>
        <p:spPr bwMode="auto">
          <a:xfrm flipV="1">
            <a:off x="3700456" y="4181475"/>
            <a:ext cx="0" cy="1244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055AB6F-43E0-A0EA-220C-13F28166511C}"/>
              </a:ext>
            </a:extLst>
          </p:cNvPr>
          <p:cNvSpPr txBox="1"/>
          <p:nvPr/>
        </p:nvSpPr>
        <p:spPr>
          <a:xfrm>
            <a:off x="3114205" y="421461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9.53mm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22ED8E-8E10-2200-EC4D-CE3B644A0777}"/>
              </a:ext>
            </a:extLst>
          </p:cNvPr>
          <p:cNvCxnSpPr/>
          <p:nvPr/>
        </p:nvCxnSpPr>
        <p:spPr bwMode="auto">
          <a:xfrm flipV="1">
            <a:off x="3552824" y="3490912"/>
            <a:ext cx="0" cy="4950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FF259D0-FACA-D8F1-AE01-EF89ACD421B6}"/>
              </a:ext>
            </a:extLst>
          </p:cNvPr>
          <p:cNvCxnSpPr>
            <a:cxnSpLocks/>
          </p:cNvCxnSpPr>
          <p:nvPr/>
        </p:nvCxnSpPr>
        <p:spPr bwMode="auto">
          <a:xfrm flipV="1">
            <a:off x="1662113" y="3490912"/>
            <a:ext cx="0" cy="5381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0823746-E57F-0C2C-D80E-E90CF1ABC209}"/>
              </a:ext>
            </a:extLst>
          </p:cNvPr>
          <p:cNvCxnSpPr>
            <a:cxnSpLocks/>
          </p:cNvCxnSpPr>
          <p:nvPr/>
        </p:nvCxnSpPr>
        <p:spPr bwMode="auto">
          <a:xfrm>
            <a:off x="1662113" y="3583210"/>
            <a:ext cx="189071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9380B42-94A4-4AFD-AB1F-64F2E41FAEEA}"/>
              </a:ext>
            </a:extLst>
          </p:cNvPr>
          <p:cNvSpPr txBox="1"/>
          <p:nvPr/>
        </p:nvSpPr>
        <p:spPr>
          <a:xfrm>
            <a:off x="2183490" y="3280846"/>
            <a:ext cx="92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11.4cm</a:t>
            </a:r>
          </a:p>
        </p:txBody>
      </p:sp>
    </p:spTree>
    <p:extLst>
      <p:ext uri="{BB962C8B-B14F-4D97-AF65-F5344CB8AC3E}">
        <p14:creationId xmlns:p14="http://schemas.microsoft.com/office/powerpoint/2010/main" val="3849740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7D4D6-47F2-5AE4-5A55-E7184E31E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63" y="861719"/>
            <a:ext cx="3497658" cy="3492504"/>
          </a:xfrm>
        </p:spPr>
        <p:txBody>
          <a:bodyPr>
            <a:noAutofit/>
          </a:bodyPr>
          <a:lstStyle/>
          <a:p>
            <a:r>
              <a:rPr lang="en-US" dirty="0"/>
              <a:t>Many shapes</a:t>
            </a:r>
          </a:p>
          <a:p>
            <a:endParaRPr lang="en-US" dirty="0"/>
          </a:p>
          <a:p>
            <a:r>
              <a:rPr lang="en-US" dirty="0"/>
              <a:t>Drag coefficient vs. Mach number was looked at</a:t>
            </a:r>
          </a:p>
          <a:p>
            <a:endParaRPr lang="en-US" dirty="0"/>
          </a:p>
          <a:p>
            <a:r>
              <a:rPr lang="en-US" dirty="0"/>
              <a:t>Three types were evaluated</a:t>
            </a:r>
          </a:p>
          <a:p>
            <a:endParaRPr lang="en-US" dirty="0"/>
          </a:p>
          <a:p>
            <a:r>
              <a:rPr lang="en-US" dirty="0"/>
              <a:t>½ Power series was chosen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6E2D136-99BA-F4BB-A418-25E362AA46AE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16</a:t>
            </a:fld>
            <a:endParaRPr lang="en-US" sz="105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D3E4C6-1490-0AEF-2AC1-A4628A6B9FE7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Nose Cone - Geometry</a:t>
            </a:r>
            <a:endParaRPr lang="en-US" sz="2400" kern="0" dirty="0"/>
          </a:p>
        </p:txBody>
      </p:sp>
      <p:pic>
        <p:nvPicPr>
          <p:cNvPr id="2050" name="Picture 2" descr="nosecone shape drag">
            <a:extLst>
              <a:ext uri="{FF2B5EF4-FFF2-40B4-BE49-F238E27FC236}">
                <a16:creationId xmlns:a16="http://schemas.microsoft.com/office/drawing/2014/main" id="{50E05519-826B-3A36-2998-AE879EB86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1"/>
          <a:stretch/>
        </p:blipFill>
        <p:spPr bwMode="auto">
          <a:xfrm>
            <a:off x="4209756" y="815991"/>
            <a:ext cx="4139419" cy="372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osecone shape drag">
            <a:extLst>
              <a:ext uri="{FF2B5EF4-FFF2-40B4-BE49-F238E27FC236}">
                <a16:creationId xmlns:a16="http://schemas.microsoft.com/office/drawing/2014/main" id="{911CF9EA-67D5-5942-8D53-C6227E248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26"/>
          <a:stretch/>
        </p:blipFill>
        <p:spPr bwMode="auto">
          <a:xfrm>
            <a:off x="500855" y="3531542"/>
            <a:ext cx="3433066" cy="102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C926F9-E1FB-A73D-4E30-2F93606711B2}"/>
              </a:ext>
            </a:extLst>
          </p:cNvPr>
          <p:cNvSpPr txBox="1"/>
          <p:nvPr/>
        </p:nvSpPr>
        <p:spPr>
          <a:xfrm>
            <a:off x="8263303" y="4265047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[4]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D98A9E6-E3EA-9090-0E12-6F2B079F26BC}"/>
              </a:ext>
            </a:extLst>
          </p:cNvPr>
          <p:cNvSpPr/>
          <p:nvPr/>
        </p:nvSpPr>
        <p:spPr bwMode="auto">
          <a:xfrm>
            <a:off x="4923692" y="2422237"/>
            <a:ext cx="2609557" cy="837552"/>
          </a:xfrm>
          <a:custGeom>
            <a:avLst/>
            <a:gdLst>
              <a:gd name="connsiteX0" fmla="*/ 0 w 2609557"/>
              <a:gd name="connsiteY0" fmla="*/ 827400 h 837552"/>
              <a:gd name="connsiteX1" fmla="*/ 766690 w 2609557"/>
              <a:gd name="connsiteY1" fmla="*/ 827400 h 837552"/>
              <a:gd name="connsiteX2" fmla="*/ 942536 w 2609557"/>
              <a:gd name="connsiteY2" fmla="*/ 721892 h 837552"/>
              <a:gd name="connsiteX3" fmla="*/ 1041010 w 2609557"/>
              <a:gd name="connsiteY3" fmla="*/ 391301 h 837552"/>
              <a:gd name="connsiteX4" fmla="*/ 1174653 w 2609557"/>
              <a:gd name="connsiteY4" fmla="*/ 222489 h 837552"/>
              <a:gd name="connsiteX5" fmla="*/ 1301262 w 2609557"/>
              <a:gd name="connsiteY5" fmla="*/ 257658 h 837552"/>
              <a:gd name="connsiteX6" fmla="*/ 1484142 w 2609557"/>
              <a:gd name="connsiteY6" fmla="*/ 145117 h 837552"/>
              <a:gd name="connsiteX7" fmla="*/ 1568548 w 2609557"/>
              <a:gd name="connsiteY7" fmla="*/ 60711 h 837552"/>
              <a:gd name="connsiteX8" fmla="*/ 1899139 w 2609557"/>
              <a:gd name="connsiteY8" fmla="*/ 4440 h 837552"/>
              <a:gd name="connsiteX9" fmla="*/ 2609557 w 2609557"/>
              <a:gd name="connsiteY9" fmla="*/ 4440 h 83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09557" h="837552">
                <a:moveTo>
                  <a:pt x="0" y="827400"/>
                </a:moveTo>
                <a:cubicBezTo>
                  <a:pt x="304800" y="836192"/>
                  <a:pt x="609601" y="844985"/>
                  <a:pt x="766690" y="827400"/>
                </a:cubicBezTo>
                <a:cubicBezTo>
                  <a:pt x="923779" y="809815"/>
                  <a:pt x="896816" y="794575"/>
                  <a:pt x="942536" y="721892"/>
                </a:cubicBezTo>
                <a:cubicBezTo>
                  <a:pt x="988256" y="649209"/>
                  <a:pt x="1002324" y="474535"/>
                  <a:pt x="1041010" y="391301"/>
                </a:cubicBezTo>
                <a:cubicBezTo>
                  <a:pt x="1079696" y="308067"/>
                  <a:pt x="1131278" y="244763"/>
                  <a:pt x="1174653" y="222489"/>
                </a:cubicBezTo>
                <a:cubicBezTo>
                  <a:pt x="1218028" y="200215"/>
                  <a:pt x="1249681" y="270553"/>
                  <a:pt x="1301262" y="257658"/>
                </a:cubicBezTo>
                <a:cubicBezTo>
                  <a:pt x="1352843" y="244763"/>
                  <a:pt x="1439594" y="177941"/>
                  <a:pt x="1484142" y="145117"/>
                </a:cubicBezTo>
                <a:cubicBezTo>
                  <a:pt x="1528690" y="112293"/>
                  <a:pt x="1499382" y="84157"/>
                  <a:pt x="1568548" y="60711"/>
                </a:cubicBezTo>
                <a:cubicBezTo>
                  <a:pt x="1637714" y="37265"/>
                  <a:pt x="1725638" y="13818"/>
                  <a:pt x="1899139" y="4440"/>
                </a:cubicBezTo>
                <a:cubicBezTo>
                  <a:pt x="2072640" y="-4938"/>
                  <a:pt x="2489982" y="3268"/>
                  <a:pt x="2609557" y="444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CB1673-2BC5-A3DF-0AC1-6EAF824CFC22}"/>
              </a:ext>
            </a:extLst>
          </p:cNvPr>
          <p:cNvSpPr/>
          <p:nvPr/>
        </p:nvSpPr>
        <p:spPr bwMode="auto">
          <a:xfrm>
            <a:off x="1069145" y="3587262"/>
            <a:ext cx="414997" cy="766961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F3A02D-D7B8-89AD-D555-5AF6160C9B51}"/>
              </a:ext>
            </a:extLst>
          </p:cNvPr>
          <p:cNvSpPr/>
          <p:nvPr/>
        </p:nvSpPr>
        <p:spPr bwMode="auto">
          <a:xfrm>
            <a:off x="1552478" y="3587262"/>
            <a:ext cx="414997" cy="766961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7A9601-8F68-F9CE-92AF-061B95FD0C36}"/>
              </a:ext>
            </a:extLst>
          </p:cNvPr>
          <p:cNvSpPr/>
          <p:nvPr/>
        </p:nvSpPr>
        <p:spPr bwMode="auto">
          <a:xfrm>
            <a:off x="2480604" y="3587261"/>
            <a:ext cx="414997" cy="766961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17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A3FAE-EE3B-7CB1-26BF-19EE70A62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8600" y="908588"/>
            <a:ext cx="6053827" cy="2423969"/>
          </a:xfrm>
        </p:spPr>
        <p:txBody>
          <a:bodyPr>
            <a:normAutofit/>
          </a:bodyPr>
          <a:lstStyle/>
          <a:p>
            <a:r>
              <a:rPr lang="en-US" dirty="0"/>
              <a:t>Contained print in place nuts</a:t>
            </a:r>
          </a:p>
          <a:p>
            <a:endParaRPr lang="en-US" dirty="0"/>
          </a:p>
          <a:p>
            <a:r>
              <a:rPr lang="en-US" dirty="0"/>
              <a:t>Allowed for a strong connection to the airframe</a:t>
            </a:r>
          </a:p>
          <a:p>
            <a:endParaRPr lang="en-US" dirty="0"/>
          </a:p>
          <a:p>
            <a:r>
              <a:rPr lang="en-US" dirty="0"/>
              <a:t>Served as a mounting point for the recovery system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0CDC16-D285-E802-E57E-3FAFC4171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90" y="3120449"/>
            <a:ext cx="7197213" cy="12789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0B772-2C37-3384-4FEF-97DF5D53F1CC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17</a:t>
            </a:fld>
            <a:endParaRPr lang="en-US" sz="105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4236218-CA01-6FEC-C4D9-8D2037B28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/>
          <a:p>
            <a:r>
              <a:rPr lang="en-US" sz="2400" b="1" kern="0" dirty="0">
                <a:solidFill>
                  <a:schemeClr val="bg1"/>
                </a:solidFill>
              </a:rPr>
              <a:t>Nose Cone – Shoulder </a:t>
            </a:r>
            <a:endParaRPr 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5DA00-E385-2825-DCEF-3D7004213022}"/>
              </a:ext>
            </a:extLst>
          </p:cNvPr>
          <p:cNvCxnSpPr/>
          <p:nvPr/>
        </p:nvCxnSpPr>
        <p:spPr bwMode="auto">
          <a:xfrm flipV="1">
            <a:off x="4006850" y="3486150"/>
            <a:ext cx="0" cy="203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8296FA-22CA-5C12-8BD8-DF5D47AAA59E}"/>
              </a:ext>
            </a:extLst>
          </p:cNvPr>
          <p:cNvCxnSpPr/>
          <p:nvPr/>
        </p:nvCxnSpPr>
        <p:spPr bwMode="auto">
          <a:xfrm flipV="1">
            <a:off x="445290" y="3486150"/>
            <a:ext cx="0" cy="203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F40FEC-214F-53A2-FFF3-1CC1130A2C9D}"/>
              </a:ext>
            </a:extLst>
          </p:cNvPr>
          <p:cNvCxnSpPr/>
          <p:nvPr/>
        </p:nvCxnSpPr>
        <p:spPr bwMode="auto">
          <a:xfrm flipH="1">
            <a:off x="445290" y="3562350"/>
            <a:ext cx="356156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6DBB9E-60D5-5037-23E5-7FD2093F10D7}"/>
              </a:ext>
            </a:extLst>
          </p:cNvPr>
          <p:cNvSpPr txBox="1"/>
          <p:nvPr/>
        </p:nvSpPr>
        <p:spPr>
          <a:xfrm>
            <a:off x="1774935" y="326921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15.2cm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E0FFEB-E0A1-7FD6-9128-957E8777CCAB}"/>
              </a:ext>
            </a:extLst>
          </p:cNvPr>
          <p:cNvCxnSpPr/>
          <p:nvPr/>
        </p:nvCxnSpPr>
        <p:spPr bwMode="auto">
          <a:xfrm flipV="1">
            <a:off x="5975498" y="2922322"/>
            <a:ext cx="0" cy="1839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D84D13-A2EE-AB66-E8FF-E9595000B951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9600" y="2922322"/>
            <a:ext cx="0" cy="1981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44EA51-ECD4-5855-147F-0368ABB91F17}"/>
              </a:ext>
            </a:extLst>
          </p:cNvPr>
          <p:cNvCxnSpPr/>
          <p:nvPr/>
        </p:nvCxnSpPr>
        <p:spPr bwMode="auto">
          <a:xfrm>
            <a:off x="4419600" y="2989516"/>
            <a:ext cx="155589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8B6F91B-C3FE-0028-5752-DF7D86522A61}"/>
              </a:ext>
            </a:extLst>
          </p:cNvPr>
          <p:cNvSpPr txBox="1"/>
          <p:nvPr/>
        </p:nvSpPr>
        <p:spPr>
          <a:xfrm>
            <a:off x="4724401" y="270187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6.66cm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2E1495-AA1F-4EA1-427F-861A336C705D}"/>
              </a:ext>
            </a:extLst>
          </p:cNvPr>
          <p:cNvCxnSpPr/>
          <p:nvPr/>
        </p:nvCxnSpPr>
        <p:spPr bwMode="auto">
          <a:xfrm>
            <a:off x="6230679" y="4406448"/>
            <a:ext cx="0" cy="1159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A536B8E-C921-1243-F4C2-06089A53117C}"/>
              </a:ext>
            </a:extLst>
          </p:cNvPr>
          <p:cNvCxnSpPr/>
          <p:nvPr/>
        </p:nvCxnSpPr>
        <p:spPr bwMode="auto">
          <a:xfrm>
            <a:off x="6163344" y="4410000"/>
            <a:ext cx="0" cy="1159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482DB95-DB02-3955-DA29-D7DB7A6C0A0D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679" y="4479853"/>
            <a:ext cx="14176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B38FA1E-D616-49ED-2DAD-B85941AD00A9}"/>
              </a:ext>
            </a:extLst>
          </p:cNvPr>
          <p:cNvCxnSpPr>
            <a:cxnSpLocks/>
          </p:cNvCxnSpPr>
          <p:nvPr/>
        </p:nvCxnSpPr>
        <p:spPr bwMode="auto">
          <a:xfrm>
            <a:off x="6014488" y="4481625"/>
            <a:ext cx="1488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3156CFC-69E7-1A06-3BA2-4E3248501ED7}"/>
              </a:ext>
            </a:extLst>
          </p:cNvPr>
          <p:cNvSpPr txBox="1"/>
          <p:nvPr/>
        </p:nvSpPr>
        <p:spPr>
          <a:xfrm>
            <a:off x="6298014" y="429518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3.04mm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989E1E1-FA14-CA4F-B84E-432E186E08E7}"/>
              </a:ext>
            </a:extLst>
          </p:cNvPr>
          <p:cNvCxnSpPr/>
          <p:nvPr/>
        </p:nvCxnSpPr>
        <p:spPr bwMode="auto">
          <a:xfrm flipV="1">
            <a:off x="4260111" y="3903108"/>
            <a:ext cx="0" cy="4346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D0ED6BD-B608-E6D7-AE84-42D3B2416077}"/>
              </a:ext>
            </a:extLst>
          </p:cNvPr>
          <p:cNvCxnSpPr/>
          <p:nvPr/>
        </p:nvCxnSpPr>
        <p:spPr bwMode="auto">
          <a:xfrm flipV="1">
            <a:off x="4157329" y="3903108"/>
            <a:ext cx="0" cy="4346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2A40DA9-D832-B074-C63D-C0584D22D950}"/>
              </a:ext>
            </a:extLst>
          </p:cNvPr>
          <p:cNvCxnSpPr/>
          <p:nvPr/>
        </p:nvCxnSpPr>
        <p:spPr bwMode="auto">
          <a:xfrm flipH="1">
            <a:off x="4260111" y="4281380"/>
            <a:ext cx="1417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8771C2A-7DC4-3132-5EE5-242223F8891A}"/>
              </a:ext>
            </a:extLst>
          </p:cNvPr>
          <p:cNvCxnSpPr>
            <a:cxnSpLocks/>
          </p:cNvCxnSpPr>
          <p:nvPr/>
        </p:nvCxnSpPr>
        <p:spPr bwMode="auto">
          <a:xfrm>
            <a:off x="4018496" y="4281380"/>
            <a:ext cx="13883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6B433A7-D27D-DDC7-E79C-5FA6CC3CE719}"/>
              </a:ext>
            </a:extLst>
          </p:cNvPr>
          <p:cNvSpPr txBox="1"/>
          <p:nvPr/>
        </p:nvSpPr>
        <p:spPr>
          <a:xfrm>
            <a:off x="3105435" y="407927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6.35mm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4050BF3-9CD6-4A32-9281-ACB686FD632A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 flipV="1">
            <a:off x="7617103" y="3269219"/>
            <a:ext cx="0" cy="49068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712BCEF-FEB0-05CE-F3D5-5F3EFACBA76E}"/>
              </a:ext>
            </a:extLst>
          </p:cNvPr>
          <p:cNvCxnSpPr>
            <a:cxnSpLocks/>
          </p:cNvCxnSpPr>
          <p:nvPr/>
        </p:nvCxnSpPr>
        <p:spPr bwMode="auto">
          <a:xfrm flipV="1">
            <a:off x="6599274" y="3269219"/>
            <a:ext cx="0" cy="2931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4E0F9C8-EE98-B051-60B9-8351B0C7C803}"/>
              </a:ext>
            </a:extLst>
          </p:cNvPr>
          <p:cNvCxnSpPr/>
          <p:nvPr/>
        </p:nvCxnSpPr>
        <p:spPr bwMode="auto">
          <a:xfrm>
            <a:off x="6599274" y="3347187"/>
            <a:ext cx="101782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07AAF91-8683-AC14-6C7A-10A4C4611014}"/>
              </a:ext>
            </a:extLst>
          </p:cNvPr>
          <p:cNvSpPr txBox="1"/>
          <p:nvPr/>
        </p:nvSpPr>
        <p:spPr>
          <a:xfrm>
            <a:off x="6618871" y="306531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38.1mm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AF026A-BF16-3A39-F312-BEA71F363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633" y="986516"/>
            <a:ext cx="2391109" cy="8097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1BC25E3-BB93-3353-27CD-D40081494406}"/>
              </a:ext>
            </a:extLst>
          </p:cNvPr>
          <p:cNvSpPr/>
          <p:nvPr/>
        </p:nvSpPr>
        <p:spPr bwMode="auto">
          <a:xfrm>
            <a:off x="7637098" y="1162345"/>
            <a:ext cx="768348" cy="514351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5996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A1315-B81B-7343-A802-A0E03EFB2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149" y="967574"/>
            <a:ext cx="8587702" cy="1725454"/>
          </a:xfrm>
        </p:spPr>
        <p:txBody>
          <a:bodyPr>
            <a:noAutofit/>
          </a:bodyPr>
          <a:lstStyle/>
          <a:p>
            <a:r>
              <a:rPr lang="en-US" dirty="0"/>
              <a:t>3D printed materials were utilized to achieve the complex geometry</a:t>
            </a:r>
          </a:p>
          <a:p>
            <a:endParaRPr lang="en-US" dirty="0"/>
          </a:p>
          <a:p>
            <a:r>
              <a:rPr lang="en-US" dirty="0"/>
              <a:t>Since the nose cone was made from 3D printed materials, simulations were done to ensure it could withstand aerothermal heating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12702E-0536-19D4-D374-45FDAA8CF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82433" y="128541"/>
            <a:ext cx="1394214" cy="6782894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DCA5AE-E3F5-3BB4-4268-FAC597783299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18</a:t>
            </a:fld>
            <a:endParaRPr lang="en-US" sz="105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6B32DB-A460-0AD4-2812-508DB34DB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Nose Cone – Materials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AA3386-38D7-39C5-E743-CC232811C0A5}"/>
              </a:ext>
            </a:extLst>
          </p:cNvPr>
          <p:cNvCxnSpPr>
            <a:cxnSpLocks/>
          </p:cNvCxnSpPr>
          <p:nvPr/>
        </p:nvCxnSpPr>
        <p:spPr bwMode="auto">
          <a:xfrm flipV="1">
            <a:off x="8167888" y="2632177"/>
            <a:ext cx="0" cy="8583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7C353-8D06-CEAA-835F-9EF9B3A9E8EE}"/>
              </a:ext>
            </a:extLst>
          </p:cNvPr>
          <p:cNvCxnSpPr>
            <a:cxnSpLocks/>
          </p:cNvCxnSpPr>
          <p:nvPr/>
        </p:nvCxnSpPr>
        <p:spPr bwMode="auto">
          <a:xfrm flipV="1">
            <a:off x="1432089" y="2632177"/>
            <a:ext cx="0" cy="2190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387D84-5FF9-1B2E-BAB0-FAD1F2A3FF1F}"/>
              </a:ext>
            </a:extLst>
          </p:cNvPr>
          <p:cNvCxnSpPr>
            <a:cxnSpLocks/>
          </p:cNvCxnSpPr>
          <p:nvPr/>
        </p:nvCxnSpPr>
        <p:spPr bwMode="auto">
          <a:xfrm>
            <a:off x="1432089" y="2717691"/>
            <a:ext cx="673579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4EAEA37-32DF-1AE0-B6DB-2ADC3397E905}"/>
              </a:ext>
            </a:extLst>
          </p:cNvPr>
          <p:cNvSpPr txBox="1"/>
          <p:nvPr/>
        </p:nvSpPr>
        <p:spPr>
          <a:xfrm>
            <a:off x="4022034" y="2433443"/>
            <a:ext cx="94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28.3cm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11431E-D794-D6AC-E039-89921BC1B678}"/>
              </a:ext>
            </a:extLst>
          </p:cNvPr>
          <p:cNvCxnSpPr>
            <a:cxnSpLocks/>
          </p:cNvCxnSpPr>
          <p:nvPr/>
        </p:nvCxnSpPr>
        <p:spPr bwMode="auto">
          <a:xfrm flipH="1">
            <a:off x="1124358" y="2865409"/>
            <a:ext cx="2779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CAB770-CCA7-9AD8-38C6-228CA3F6B2BB}"/>
              </a:ext>
            </a:extLst>
          </p:cNvPr>
          <p:cNvCxnSpPr>
            <a:cxnSpLocks/>
          </p:cNvCxnSpPr>
          <p:nvPr/>
        </p:nvCxnSpPr>
        <p:spPr bwMode="auto">
          <a:xfrm flipH="1">
            <a:off x="1110181" y="4149998"/>
            <a:ext cx="2779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C22A910-5631-0308-7DD6-A6110EE0AB3A}"/>
              </a:ext>
            </a:extLst>
          </p:cNvPr>
          <p:cNvCxnSpPr>
            <a:cxnSpLocks/>
          </p:cNvCxnSpPr>
          <p:nvPr/>
        </p:nvCxnSpPr>
        <p:spPr bwMode="auto">
          <a:xfrm>
            <a:off x="1209418" y="2865409"/>
            <a:ext cx="0" cy="12845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02D8C4C-5BCF-3B7C-73F9-4AD75BD2C439}"/>
              </a:ext>
            </a:extLst>
          </p:cNvPr>
          <p:cNvSpPr txBox="1"/>
          <p:nvPr/>
        </p:nvSpPr>
        <p:spPr>
          <a:xfrm>
            <a:off x="357473" y="3335322"/>
            <a:ext cx="94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5.41cm</a:t>
            </a:r>
          </a:p>
        </p:txBody>
      </p:sp>
    </p:spTree>
    <p:extLst>
      <p:ext uri="{BB962C8B-B14F-4D97-AF65-F5344CB8AC3E}">
        <p14:creationId xmlns:p14="http://schemas.microsoft.com/office/powerpoint/2010/main" val="4291307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6514E-AEDF-825F-1867-2B89BE346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615" y="937657"/>
            <a:ext cx="4389198" cy="3732816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Altimeter</a:t>
            </a:r>
          </a:p>
          <a:p>
            <a:pPr lvl="1"/>
            <a:r>
              <a:rPr lang="en-US" sz="1700" dirty="0"/>
              <a:t>Handle Mach speeds</a:t>
            </a:r>
          </a:p>
          <a:p>
            <a:pPr lvl="1"/>
            <a:r>
              <a:rPr lang="en-US" sz="1700" dirty="0"/>
              <a:t>Dual Deploy for fast recovery</a:t>
            </a:r>
          </a:p>
          <a:p>
            <a:pPr lvl="1"/>
            <a:endParaRPr lang="en-US" sz="1700" dirty="0"/>
          </a:p>
          <a:p>
            <a:r>
              <a:rPr lang="en-US" sz="1900" dirty="0"/>
              <a:t>GPS</a:t>
            </a:r>
          </a:p>
          <a:p>
            <a:pPr lvl="1"/>
            <a:r>
              <a:rPr lang="en-US" sz="1700" dirty="0"/>
              <a:t>Functional at high speeds and altitude</a:t>
            </a:r>
          </a:p>
          <a:p>
            <a:pPr lvl="1"/>
            <a:r>
              <a:rPr lang="en-US" sz="1700" dirty="0"/>
              <a:t>Transmit far to account for drift</a:t>
            </a:r>
          </a:p>
          <a:p>
            <a:pPr lvl="1"/>
            <a:endParaRPr lang="en-US" sz="1700" dirty="0"/>
          </a:p>
          <a:p>
            <a:r>
              <a:rPr lang="en-US" sz="1900" dirty="0"/>
              <a:t>Battery</a:t>
            </a:r>
          </a:p>
          <a:p>
            <a:pPr lvl="1"/>
            <a:r>
              <a:rPr lang="en-US" sz="1700" dirty="0"/>
              <a:t>9V with 1,000 </a:t>
            </a:r>
            <a:r>
              <a:rPr lang="en-US" sz="1700" dirty="0" err="1"/>
              <a:t>mAh</a:t>
            </a:r>
            <a:endParaRPr lang="en-US" sz="1700" dirty="0"/>
          </a:p>
          <a:p>
            <a:pPr lvl="1"/>
            <a:r>
              <a:rPr lang="en-US" sz="1700" dirty="0"/>
              <a:t>2 batteries for power redundancy</a:t>
            </a:r>
          </a:p>
          <a:p>
            <a:pPr lvl="1"/>
            <a:r>
              <a:rPr lang="en-US" sz="1700" dirty="0"/>
              <a:t>Separation prevented shorting of electronics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C01BAD-93E8-D33F-33B5-28086FDE5F07}"/>
              </a:ext>
            </a:extLst>
          </p:cNvPr>
          <p:cNvSpPr txBox="1"/>
          <p:nvPr/>
        </p:nvSpPr>
        <p:spPr>
          <a:xfrm>
            <a:off x="4578637" y="1256614"/>
            <a:ext cx="4762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PerfectFlite</a:t>
            </a:r>
            <a:r>
              <a:rPr lang="en-US" b="1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b="1" dirty="0" err="1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Stratologger</a:t>
            </a:r>
            <a:r>
              <a:rPr lang="en-US" b="1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SL100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BD80C5-CF94-7142-59C7-40B366996C6C}"/>
              </a:ext>
            </a:extLst>
          </p:cNvPr>
          <p:cNvSpPr txBox="1"/>
          <p:nvPr/>
        </p:nvSpPr>
        <p:spPr>
          <a:xfrm>
            <a:off x="5291726" y="2670310"/>
            <a:ext cx="310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Altus </a:t>
            </a:r>
            <a:r>
              <a:rPr lang="en-US" b="1" dirty="0" err="1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Metrum</a:t>
            </a:r>
            <a:r>
              <a:rPr lang="en-US" b="1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b="1" dirty="0" err="1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TeleGPS</a:t>
            </a:r>
            <a:endParaRPr lang="en-US" b="1" dirty="0"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DA3840-0057-17D7-B5D2-2CDC1921D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714" y="1680158"/>
            <a:ext cx="2927801" cy="937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C45BEC-875A-0FF3-C9A2-3AB6B7736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627" y="3039642"/>
            <a:ext cx="1823974" cy="121361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A45AB66-0B20-F962-78D5-D497AE9D18F9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19</a:t>
            </a:fld>
            <a:endParaRPr lang="en-US" sz="105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86289E-44D4-FD52-6581-6C3947DD7F95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Electronics</a:t>
            </a:r>
            <a:endParaRPr lang="en-US" sz="2400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12102D-C07F-7A33-C3CB-1068AE3CF4AA}"/>
              </a:ext>
            </a:extLst>
          </p:cNvPr>
          <p:cNvSpPr txBox="1"/>
          <p:nvPr/>
        </p:nvSpPr>
        <p:spPr>
          <a:xfrm>
            <a:off x="8305136" y="2253038"/>
            <a:ext cx="429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[11]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01E81-AEF7-308D-F78F-9CBCC2676C89}"/>
              </a:ext>
            </a:extLst>
          </p:cNvPr>
          <p:cNvSpPr txBox="1"/>
          <p:nvPr/>
        </p:nvSpPr>
        <p:spPr>
          <a:xfrm>
            <a:off x="7697880" y="4053319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[12]</a:t>
            </a:r>
          </a:p>
        </p:txBody>
      </p:sp>
    </p:spTree>
    <p:extLst>
      <p:ext uri="{BB962C8B-B14F-4D97-AF65-F5344CB8AC3E}">
        <p14:creationId xmlns:p14="http://schemas.microsoft.com/office/powerpoint/2010/main" val="3421825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2400" b="1" kern="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Amatuer</a:t>
            </a:r>
            <a:r>
              <a:rPr lang="en-US" sz="24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Rocketry – What is it?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23B95-B8BC-B211-9318-220B64B3C874}"/>
              </a:ext>
            </a:extLst>
          </p:cNvPr>
          <p:cNvSpPr txBox="1"/>
          <p:nvPr/>
        </p:nvSpPr>
        <p:spPr>
          <a:xfrm>
            <a:off x="266306" y="1274619"/>
            <a:ext cx="4871224" cy="3101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ea typeface="Verdana" panose="020B0604030504040204" pitchFamily="34" charset="0"/>
              </a:rPr>
              <a:t>A hobby where the user designs, builds, and launches a rocket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B3A7F"/>
              </a:buClr>
              <a:buFont typeface="Wingdings" panose="05000000000000000000" pitchFamily="2" charset="2"/>
              <a:buChar char="Ø"/>
            </a:pPr>
            <a:endParaRPr lang="en-US" sz="1200" dirty="0">
              <a:latin typeface="+mj-lt"/>
              <a:ea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ea typeface="Verdana" panose="020B0604030504040204" pitchFamily="34" charset="0"/>
              </a:rPr>
              <a:t>Of those rockets one may fly it for either proof of concept, certification, or a test flight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B3A7F"/>
              </a:buClr>
              <a:buFont typeface="Wingdings" panose="05000000000000000000" pitchFamily="2" charset="2"/>
              <a:buChar char="Ø"/>
            </a:pPr>
            <a:endParaRPr lang="en-US" sz="1200" dirty="0">
              <a:latin typeface="+mj-lt"/>
              <a:ea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ea typeface="Verdana" panose="020B0604030504040204" pitchFamily="34" charset="0"/>
              </a:rPr>
              <a:t>2 main certification Organizations in the U.S.A</a:t>
            </a:r>
          </a:p>
        </p:txBody>
      </p:sp>
      <p:pic>
        <p:nvPicPr>
          <p:cNvPr id="10" name="Picture 6" descr="High-power rocketry - Wikipedia">
            <a:extLst>
              <a:ext uri="{FF2B5EF4-FFF2-40B4-BE49-F238E27FC236}">
                <a16:creationId xmlns:a16="http://schemas.microsoft.com/office/drawing/2014/main" id="{84CD90AF-6D22-6938-67CA-A27314363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7447" y="829004"/>
            <a:ext cx="2806330" cy="368043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2326113-5FC2-EC24-3194-D25737357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</p:spPr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DB612-8F2C-5B7F-A278-5469E180DA8F}"/>
              </a:ext>
            </a:extLst>
          </p:cNvPr>
          <p:cNvSpPr txBox="1"/>
          <p:nvPr/>
        </p:nvSpPr>
        <p:spPr>
          <a:xfrm>
            <a:off x="8187506" y="4237464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591959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69291-798B-08D9-7631-786ADAC59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6141" y="928119"/>
            <a:ext cx="6483072" cy="948129"/>
          </a:xfrm>
        </p:spPr>
        <p:txBody>
          <a:bodyPr numCol="2">
            <a:norm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Mounted on a plate, which slid into the avionics bay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Electronics mounted with battery terminals facing away from each other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F12C49-7492-2068-98B3-6E307DD9B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308" y="2103331"/>
            <a:ext cx="5700015" cy="241227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57E8F3C-C632-65BB-536D-2E46DC117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/>
          <a:p>
            <a:r>
              <a:rPr lang="en-US" sz="2400" b="1" kern="0" dirty="0">
                <a:solidFill>
                  <a:schemeClr val="bg1"/>
                </a:solidFill>
              </a:rPr>
              <a:t>Avionics Sled – Mounting Positions</a:t>
            </a:r>
            <a:endParaRPr lang="en-US" sz="240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A94F9B5-2FF9-AA43-28DF-60E107B63BE7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20</a:t>
            </a:fld>
            <a:endParaRPr lang="en-US" sz="105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FAC399-1A48-47AC-9B82-31CBB705B0C2}"/>
              </a:ext>
            </a:extLst>
          </p:cNvPr>
          <p:cNvCxnSpPr/>
          <p:nvPr/>
        </p:nvCxnSpPr>
        <p:spPr bwMode="auto">
          <a:xfrm flipV="1">
            <a:off x="1703896" y="1956472"/>
            <a:ext cx="0" cy="1869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01A541-51FB-B53A-41BD-C4170FAD1173}"/>
              </a:ext>
            </a:extLst>
          </p:cNvPr>
          <p:cNvCxnSpPr/>
          <p:nvPr/>
        </p:nvCxnSpPr>
        <p:spPr bwMode="auto">
          <a:xfrm flipV="1">
            <a:off x="7265324" y="1956472"/>
            <a:ext cx="0" cy="1869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142038-E668-2CDE-6A53-E47F1ACA8997}"/>
              </a:ext>
            </a:extLst>
          </p:cNvPr>
          <p:cNvCxnSpPr/>
          <p:nvPr/>
        </p:nvCxnSpPr>
        <p:spPr bwMode="auto">
          <a:xfrm>
            <a:off x="1703896" y="2026812"/>
            <a:ext cx="55614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AB26436-FCD0-3472-AA38-A6E0619E207C}"/>
              </a:ext>
            </a:extLst>
          </p:cNvPr>
          <p:cNvSpPr txBox="1"/>
          <p:nvPr/>
        </p:nvSpPr>
        <p:spPr>
          <a:xfrm>
            <a:off x="4013969" y="174293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12.2cm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DC7DD-5051-7B39-407B-93D49FCEFFBE}"/>
              </a:ext>
            </a:extLst>
          </p:cNvPr>
          <p:cNvCxnSpPr>
            <a:cxnSpLocks/>
          </p:cNvCxnSpPr>
          <p:nvPr/>
        </p:nvCxnSpPr>
        <p:spPr bwMode="auto">
          <a:xfrm flipH="1">
            <a:off x="1162633" y="2164494"/>
            <a:ext cx="51312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4D7A1F-9D81-2EFA-693C-B408D920AD0D}"/>
              </a:ext>
            </a:extLst>
          </p:cNvPr>
          <p:cNvCxnSpPr>
            <a:cxnSpLocks/>
          </p:cNvCxnSpPr>
          <p:nvPr/>
        </p:nvCxnSpPr>
        <p:spPr bwMode="auto">
          <a:xfrm flipH="1">
            <a:off x="1162633" y="4462217"/>
            <a:ext cx="51312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0B85E0-D04F-D51B-C961-FD0187040267}"/>
              </a:ext>
            </a:extLst>
          </p:cNvPr>
          <p:cNvCxnSpPr/>
          <p:nvPr/>
        </p:nvCxnSpPr>
        <p:spPr bwMode="auto">
          <a:xfrm>
            <a:off x="1216561" y="2160607"/>
            <a:ext cx="0" cy="22977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41D36D4-9401-6777-CE70-C43D3B898045}"/>
              </a:ext>
            </a:extLst>
          </p:cNvPr>
          <p:cNvSpPr txBox="1"/>
          <p:nvPr/>
        </p:nvSpPr>
        <p:spPr>
          <a:xfrm>
            <a:off x="685800" y="404895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5cm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AA67AA-DC3D-3E19-328C-909F67C5CEDF}"/>
              </a:ext>
            </a:extLst>
          </p:cNvPr>
          <p:cNvCxnSpPr/>
          <p:nvPr/>
        </p:nvCxnSpPr>
        <p:spPr bwMode="auto">
          <a:xfrm>
            <a:off x="3476425" y="3857753"/>
            <a:ext cx="0" cy="808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0DB831-388C-D47C-5092-FE411006261A}"/>
              </a:ext>
            </a:extLst>
          </p:cNvPr>
          <p:cNvCxnSpPr/>
          <p:nvPr/>
        </p:nvCxnSpPr>
        <p:spPr bwMode="auto">
          <a:xfrm>
            <a:off x="6653379" y="3857753"/>
            <a:ext cx="0" cy="808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76AF08B-29FE-38F8-D17A-B0EACCD633DD}"/>
              </a:ext>
            </a:extLst>
          </p:cNvPr>
          <p:cNvCxnSpPr/>
          <p:nvPr/>
        </p:nvCxnSpPr>
        <p:spPr bwMode="auto">
          <a:xfrm>
            <a:off x="3476425" y="4589271"/>
            <a:ext cx="317695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1283221-C558-D672-1818-1ACD11E197D2}"/>
              </a:ext>
            </a:extLst>
          </p:cNvPr>
          <p:cNvSpPr txBox="1"/>
          <p:nvPr/>
        </p:nvSpPr>
        <p:spPr>
          <a:xfrm>
            <a:off x="4594261" y="451560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6.98cm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5D397F-B452-6624-A8AA-F870EA2564C9}"/>
              </a:ext>
            </a:extLst>
          </p:cNvPr>
          <p:cNvCxnSpPr/>
          <p:nvPr/>
        </p:nvCxnSpPr>
        <p:spPr bwMode="auto">
          <a:xfrm>
            <a:off x="6702616" y="2774541"/>
            <a:ext cx="19225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5A5532-F561-53C7-FB7A-B9D94A5F7EE6}"/>
              </a:ext>
            </a:extLst>
          </p:cNvPr>
          <p:cNvCxnSpPr/>
          <p:nvPr/>
        </p:nvCxnSpPr>
        <p:spPr bwMode="auto">
          <a:xfrm>
            <a:off x="6702616" y="3820239"/>
            <a:ext cx="19225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402B2BC-87D2-00D2-8D24-25A5BE91090E}"/>
              </a:ext>
            </a:extLst>
          </p:cNvPr>
          <p:cNvCxnSpPr/>
          <p:nvPr/>
        </p:nvCxnSpPr>
        <p:spPr bwMode="auto">
          <a:xfrm>
            <a:off x="6831568" y="2774541"/>
            <a:ext cx="0" cy="10456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D0CC315-41FE-1A97-DAE2-F154A0EBE62D}"/>
              </a:ext>
            </a:extLst>
          </p:cNvPr>
          <p:cNvSpPr txBox="1"/>
          <p:nvPr/>
        </p:nvSpPr>
        <p:spPr>
          <a:xfrm>
            <a:off x="6751854" y="311272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2.29cm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860B29-8A03-8F99-3C30-35410BF08C65}"/>
              </a:ext>
            </a:extLst>
          </p:cNvPr>
          <p:cNvCxnSpPr/>
          <p:nvPr/>
        </p:nvCxnSpPr>
        <p:spPr bwMode="auto">
          <a:xfrm>
            <a:off x="2147028" y="4233617"/>
            <a:ext cx="0" cy="4044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589613B-C9EC-81CF-A0FB-099B85560BA5}"/>
              </a:ext>
            </a:extLst>
          </p:cNvPr>
          <p:cNvCxnSpPr/>
          <p:nvPr/>
        </p:nvCxnSpPr>
        <p:spPr bwMode="auto">
          <a:xfrm>
            <a:off x="3312302" y="4233617"/>
            <a:ext cx="0" cy="4044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5582109-EA59-2C70-32F6-F69ED605716C}"/>
              </a:ext>
            </a:extLst>
          </p:cNvPr>
          <p:cNvCxnSpPr/>
          <p:nvPr/>
        </p:nvCxnSpPr>
        <p:spPr bwMode="auto">
          <a:xfrm>
            <a:off x="2147028" y="4546621"/>
            <a:ext cx="116527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421A6B5-E570-310D-A82E-CF8AD129F492}"/>
              </a:ext>
            </a:extLst>
          </p:cNvPr>
          <p:cNvSpPr txBox="1"/>
          <p:nvPr/>
        </p:nvSpPr>
        <p:spPr>
          <a:xfrm>
            <a:off x="2259024" y="447340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2.54cm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C943E35-B35E-31C1-18F4-A0C93B4378E8}"/>
              </a:ext>
            </a:extLst>
          </p:cNvPr>
          <p:cNvCxnSpPr/>
          <p:nvPr/>
        </p:nvCxnSpPr>
        <p:spPr bwMode="auto">
          <a:xfrm flipH="1">
            <a:off x="1971181" y="2458018"/>
            <a:ext cx="15474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1363BB0-0279-D3C9-4A65-446435560A7E}"/>
              </a:ext>
            </a:extLst>
          </p:cNvPr>
          <p:cNvCxnSpPr/>
          <p:nvPr/>
        </p:nvCxnSpPr>
        <p:spPr bwMode="auto">
          <a:xfrm flipH="1">
            <a:off x="1971181" y="4203137"/>
            <a:ext cx="15474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7C4D4AC-318C-3450-31B0-A128939C9CE9}"/>
              </a:ext>
            </a:extLst>
          </p:cNvPr>
          <p:cNvCxnSpPr/>
          <p:nvPr/>
        </p:nvCxnSpPr>
        <p:spPr bwMode="auto">
          <a:xfrm>
            <a:off x="2018806" y="2458018"/>
            <a:ext cx="0" cy="17451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6BFF571-4A58-BB44-0826-C26F8289F3D1}"/>
              </a:ext>
            </a:extLst>
          </p:cNvPr>
          <p:cNvSpPr txBox="1"/>
          <p:nvPr/>
        </p:nvSpPr>
        <p:spPr>
          <a:xfrm>
            <a:off x="1162633" y="306733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3.81cm</a:t>
            </a:r>
          </a:p>
        </p:txBody>
      </p:sp>
    </p:spTree>
    <p:extLst>
      <p:ext uri="{BB962C8B-B14F-4D97-AF65-F5344CB8AC3E}">
        <p14:creationId xmlns:p14="http://schemas.microsoft.com/office/powerpoint/2010/main" val="2544639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8EE4C-CEA4-F3A6-64F1-9D869CB8A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308" y="2437536"/>
            <a:ext cx="8107383" cy="1896518"/>
          </a:xfrm>
        </p:spPr>
        <p:txBody>
          <a:bodyPr numCol="2">
            <a:normAutofit lnSpcReduction="10000"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Main concern was Ejection charge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All Kevlar was chosen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Mounted to the Avionics and Nose Cone bulkheads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Made use of Quick Links at all connection points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Swivels for parachutes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Determined strength from deployment at terminal velocity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 Sheet chute and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Tarc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chute were chosen for the recovery system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7A254FB-200C-B050-FAE9-6E008037946E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21</a:t>
            </a:fld>
            <a:endParaRPr lang="en-US" sz="105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90B914-15C3-FF43-A42F-FA3C9FEA54B6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Recovery System</a:t>
            </a:r>
            <a:endParaRPr lang="en-US" sz="2400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C5D799-BD52-BEEC-3FB5-BC02D83CD76D}"/>
              </a:ext>
            </a:extLst>
          </p:cNvPr>
          <p:cNvSpPr/>
          <p:nvPr/>
        </p:nvSpPr>
        <p:spPr bwMode="auto">
          <a:xfrm>
            <a:off x="3909497" y="1637520"/>
            <a:ext cx="745588" cy="32355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961A62-5919-1F72-4706-DA03D261C709}"/>
              </a:ext>
            </a:extLst>
          </p:cNvPr>
          <p:cNvSpPr/>
          <p:nvPr/>
        </p:nvSpPr>
        <p:spPr bwMode="auto">
          <a:xfrm>
            <a:off x="4213274" y="1586770"/>
            <a:ext cx="176726" cy="41870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8E65FC-6455-893C-B159-3BA6524849A8}"/>
              </a:ext>
            </a:extLst>
          </p:cNvPr>
          <p:cNvCxnSpPr>
            <a:cxnSpLocks/>
            <a:stCxn id="7" idx="3"/>
            <a:endCxn id="1026" idx="2"/>
          </p:cNvCxnSpPr>
          <p:nvPr/>
        </p:nvCxnSpPr>
        <p:spPr bwMode="auto">
          <a:xfrm flipV="1">
            <a:off x="4655085" y="1783864"/>
            <a:ext cx="748665" cy="15435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6" name="Picture 2" descr="Parachute - Free sports icons">
            <a:extLst>
              <a:ext uri="{FF2B5EF4-FFF2-40B4-BE49-F238E27FC236}">
                <a16:creationId xmlns:a16="http://schemas.microsoft.com/office/drawing/2014/main" id="{1C3FD82D-1A3B-1B09-4352-4B5814D6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575" y="1269514"/>
            <a:ext cx="5143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6BD39B6-B5D6-D9A1-772A-CA7529307840}"/>
              </a:ext>
            </a:extLst>
          </p:cNvPr>
          <p:cNvSpPr/>
          <p:nvPr/>
        </p:nvSpPr>
        <p:spPr bwMode="auto">
          <a:xfrm>
            <a:off x="5403750" y="1785141"/>
            <a:ext cx="1863725" cy="193712"/>
          </a:xfrm>
          <a:custGeom>
            <a:avLst/>
            <a:gdLst>
              <a:gd name="connsiteX0" fmla="*/ 0 w 1863725"/>
              <a:gd name="connsiteY0" fmla="*/ 0 h 193712"/>
              <a:gd name="connsiteX1" fmla="*/ 850900 w 1863725"/>
              <a:gd name="connsiteY1" fmla="*/ 193675 h 193712"/>
              <a:gd name="connsiteX2" fmla="*/ 1863725 w 1863725"/>
              <a:gd name="connsiteY2" fmla="*/ 15875 h 19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3725" h="193712">
                <a:moveTo>
                  <a:pt x="0" y="0"/>
                </a:moveTo>
                <a:cubicBezTo>
                  <a:pt x="270139" y="95514"/>
                  <a:pt x="540279" y="191029"/>
                  <a:pt x="850900" y="193675"/>
                </a:cubicBezTo>
                <a:cubicBezTo>
                  <a:pt x="1161521" y="196321"/>
                  <a:pt x="1674283" y="58738"/>
                  <a:pt x="1863725" y="15875"/>
                </a:cubicBezTo>
              </a:path>
            </a:pathLst>
          </a:cu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61B658-8719-6CE5-8064-E371E2F83862}"/>
              </a:ext>
            </a:extLst>
          </p:cNvPr>
          <p:cNvCxnSpPr>
            <a:stCxn id="17" idx="2"/>
            <a:endCxn id="17" idx="2"/>
          </p:cNvCxnSpPr>
          <p:nvPr/>
        </p:nvCxnSpPr>
        <p:spPr bwMode="auto">
          <a:xfrm>
            <a:off x="7267475" y="1801016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A7E49B-9B0F-A828-34C1-381BD918BD8C}"/>
              </a:ext>
            </a:extLst>
          </p:cNvPr>
          <p:cNvCxnSpPr/>
          <p:nvPr/>
        </p:nvCxnSpPr>
        <p:spPr bwMode="auto">
          <a:xfrm flipH="1" flipV="1">
            <a:off x="6829425" y="1743075"/>
            <a:ext cx="438050" cy="56223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DD6A368-6024-08CA-6962-262727A3F2AA}"/>
              </a:ext>
            </a:extLst>
          </p:cNvPr>
          <p:cNvSpPr/>
          <p:nvPr/>
        </p:nvSpPr>
        <p:spPr bwMode="auto">
          <a:xfrm rot="5659847">
            <a:off x="6654188" y="1625209"/>
            <a:ext cx="119424" cy="22303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C7569A-2D9E-A3DE-2230-4FD38CEEC217}"/>
              </a:ext>
            </a:extLst>
          </p:cNvPr>
          <p:cNvCxnSpPr>
            <a:cxnSpLocks/>
          </p:cNvCxnSpPr>
          <p:nvPr/>
        </p:nvCxnSpPr>
        <p:spPr bwMode="auto">
          <a:xfrm flipV="1">
            <a:off x="7267475" y="1796123"/>
            <a:ext cx="752575" cy="171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D390B19-4CEF-0B71-1948-ACA510E3D6A6}"/>
              </a:ext>
            </a:extLst>
          </p:cNvPr>
          <p:cNvSpPr/>
          <p:nvPr/>
        </p:nvSpPr>
        <p:spPr bwMode="auto">
          <a:xfrm>
            <a:off x="8024050" y="1637520"/>
            <a:ext cx="1119950" cy="32355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80" charset="-128"/>
              </a:rPr>
              <a:t>Booster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36AC55-9045-B584-4205-5D94E5EAB7F1}"/>
              </a:ext>
            </a:extLst>
          </p:cNvPr>
          <p:cNvSpPr/>
          <p:nvPr/>
        </p:nvSpPr>
        <p:spPr bwMode="auto">
          <a:xfrm>
            <a:off x="0" y="1620362"/>
            <a:ext cx="1293567" cy="31009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80" charset="-128"/>
              </a:rPr>
              <a:t>Main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85EE3D0-5F1A-28EB-2B58-5A306D73E9EB}"/>
              </a:ext>
            </a:extLst>
          </p:cNvPr>
          <p:cNvCxnSpPr>
            <a:stCxn id="28" idx="3"/>
          </p:cNvCxnSpPr>
          <p:nvPr/>
        </p:nvCxnSpPr>
        <p:spPr bwMode="auto">
          <a:xfrm flipV="1">
            <a:off x="1293567" y="1668761"/>
            <a:ext cx="643183" cy="106647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2EE0D07-6D01-B716-DE3A-3E59C0C0E524}"/>
              </a:ext>
            </a:extLst>
          </p:cNvPr>
          <p:cNvSpPr/>
          <p:nvPr/>
        </p:nvSpPr>
        <p:spPr bwMode="auto">
          <a:xfrm>
            <a:off x="1282990" y="1783864"/>
            <a:ext cx="1917700" cy="268324"/>
          </a:xfrm>
          <a:custGeom>
            <a:avLst/>
            <a:gdLst>
              <a:gd name="connsiteX0" fmla="*/ 0 w 1917700"/>
              <a:gd name="connsiteY0" fmla="*/ 0 h 268324"/>
              <a:gd name="connsiteX1" fmla="*/ 965200 w 1917700"/>
              <a:gd name="connsiteY1" fmla="*/ 266700 h 268324"/>
              <a:gd name="connsiteX2" fmla="*/ 1917700 w 1917700"/>
              <a:gd name="connsiteY2" fmla="*/ 107950 h 26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7700" h="268324">
                <a:moveTo>
                  <a:pt x="0" y="0"/>
                </a:moveTo>
                <a:cubicBezTo>
                  <a:pt x="322791" y="124354"/>
                  <a:pt x="645583" y="248708"/>
                  <a:pt x="965200" y="266700"/>
                </a:cubicBezTo>
                <a:cubicBezTo>
                  <a:pt x="1284817" y="284692"/>
                  <a:pt x="1758950" y="148167"/>
                  <a:pt x="1917700" y="107950"/>
                </a:cubicBezTo>
              </a:path>
            </a:pathLst>
          </a:cu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9B21121-D6AC-FCFB-93A9-8EE674645CCC}"/>
              </a:ext>
            </a:extLst>
          </p:cNvPr>
          <p:cNvCxnSpPr>
            <a:stCxn id="7" idx="1"/>
            <a:endCxn id="33" idx="2"/>
          </p:cNvCxnSpPr>
          <p:nvPr/>
        </p:nvCxnSpPr>
        <p:spPr bwMode="auto">
          <a:xfrm flipH="1">
            <a:off x="3200690" y="1799299"/>
            <a:ext cx="708807" cy="92515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2" descr="Parachute - Free sports icons">
            <a:extLst>
              <a:ext uri="{FF2B5EF4-FFF2-40B4-BE49-F238E27FC236}">
                <a16:creationId xmlns:a16="http://schemas.microsoft.com/office/drawing/2014/main" id="{00F57F10-E294-686A-2C9C-D65ADE21C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515" y="1377464"/>
            <a:ext cx="5143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450FF756-A5C3-8160-7DAF-CFF2C3917767}"/>
              </a:ext>
            </a:extLst>
          </p:cNvPr>
          <p:cNvSpPr/>
          <p:nvPr/>
        </p:nvSpPr>
        <p:spPr bwMode="auto">
          <a:xfrm rot="16200000">
            <a:off x="1996754" y="1562110"/>
            <a:ext cx="119424" cy="22303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7202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1E623-D5D1-D94B-4F7F-DBE8D4174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flight simulation">
            <a:extLst>
              <a:ext uri="{FF2B5EF4-FFF2-40B4-BE49-F238E27FC236}">
                <a16:creationId xmlns:a16="http://schemas.microsoft.com/office/drawing/2014/main" id="{83FCD463-CAEC-BAC3-B6A2-AA43126AA6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r="3142" b="2859"/>
          <a:stretch/>
        </p:blipFill>
        <p:spPr>
          <a:xfrm>
            <a:off x="2041258" y="820173"/>
            <a:ext cx="6404899" cy="3702389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A38A787-0F7D-6EE9-E402-F1B2130453D0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22</a:t>
            </a:fld>
            <a:endParaRPr lang="en-US" sz="105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E237876-872D-FF28-A364-301A2C1AD418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 err="1">
                <a:solidFill>
                  <a:schemeClr val="bg1"/>
                </a:solidFill>
              </a:rPr>
              <a:t>OpenRocket</a:t>
            </a:r>
            <a:r>
              <a:rPr lang="en-US" sz="2400" b="1" kern="0" dirty="0">
                <a:solidFill>
                  <a:schemeClr val="bg1"/>
                </a:solidFill>
              </a:rPr>
              <a:t> Flight Simulation</a:t>
            </a:r>
            <a:endParaRPr lang="en-US" sz="2400" kern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4E6840-00F4-C8B9-D432-A56ADDA547AC}"/>
              </a:ext>
            </a:extLst>
          </p:cNvPr>
          <p:cNvCxnSpPr>
            <a:cxnSpLocks/>
          </p:cNvCxnSpPr>
          <p:nvPr/>
        </p:nvCxnSpPr>
        <p:spPr bwMode="auto">
          <a:xfrm flipV="1">
            <a:off x="6648075" y="1111348"/>
            <a:ext cx="0" cy="30938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C5FC7-1D14-9AE5-2242-AD3951DF7677}"/>
              </a:ext>
            </a:extLst>
          </p:cNvPr>
          <p:cNvCxnSpPr>
            <a:cxnSpLocks/>
          </p:cNvCxnSpPr>
          <p:nvPr/>
        </p:nvCxnSpPr>
        <p:spPr bwMode="auto">
          <a:xfrm flipV="1">
            <a:off x="2932514" y="1111348"/>
            <a:ext cx="0" cy="30938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EDEE59-063E-102F-A8EF-C60A09E13D5C}"/>
              </a:ext>
            </a:extLst>
          </p:cNvPr>
          <p:cNvCxnSpPr>
            <a:cxnSpLocks/>
          </p:cNvCxnSpPr>
          <p:nvPr/>
        </p:nvCxnSpPr>
        <p:spPr bwMode="auto">
          <a:xfrm flipV="1">
            <a:off x="2553504" y="1111348"/>
            <a:ext cx="0" cy="30938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06C213B-51FD-0984-38EF-E748DC40AC13}"/>
              </a:ext>
            </a:extLst>
          </p:cNvPr>
          <p:cNvSpPr txBox="1"/>
          <p:nvPr/>
        </p:nvSpPr>
        <p:spPr>
          <a:xfrm>
            <a:off x="38681" y="1205506"/>
            <a:ext cx="217719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1B3D6C"/>
              </a:buClr>
              <a:buFont typeface="Wingdings" panose="05000000000000000000" pitchFamily="2" charset="2"/>
              <a:buChar char="Ø"/>
            </a:pPr>
            <a:r>
              <a:rPr lang="en-US" dirty="0"/>
              <a:t>Looked at:</a:t>
            </a:r>
          </a:p>
          <a:p>
            <a:pPr marL="628650" lvl="1" indent="-285750">
              <a:buClr>
                <a:srgbClr val="1B3D6C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Flight Simulation</a:t>
            </a:r>
          </a:p>
          <a:p>
            <a:pPr marL="628650" lvl="1" indent="-285750">
              <a:buClr>
                <a:srgbClr val="1B3D6C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Drag coefficient vs. Mach Number</a:t>
            </a:r>
          </a:p>
          <a:p>
            <a:pPr marL="285750" indent="-285750">
              <a:buClr>
                <a:srgbClr val="1B3D6C"/>
              </a:buClr>
              <a:buFont typeface="Wingdings" panose="05000000000000000000" pitchFamily="2" charset="2"/>
              <a:buChar char="Ø"/>
            </a:pPr>
            <a:r>
              <a:rPr lang="en-US" dirty="0"/>
              <a:t>Calculated using derivations of Barrowman’s Method</a:t>
            </a:r>
          </a:p>
        </p:txBody>
      </p:sp>
    </p:spTree>
    <p:extLst>
      <p:ext uri="{BB962C8B-B14F-4D97-AF65-F5344CB8AC3E}">
        <p14:creationId xmlns:p14="http://schemas.microsoft.com/office/powerpoint/2010/main" val="281115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3D280-294F-34E0-220B-648C24FE8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6369FE-7C1D-6C5B-652C-A4DE6B1235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56" r="6756"/>
          <a:stretch/>
        </p:blipFill>
        <p:spPr>
          <a:xfrm>
            <a:off x="687563" y="835287"/>
            <a:ext cx="6894933" cy="3965313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C000A90-4BF1-A562-B14A-08B7A72F5B0A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23</a:t>
            </a:fld>
            <a:endParaRPr lang="en-US" sz="105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6FDBD4-6580-C441-B99B-1FBAFC5211F5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Drag coefficient vs. Mach number</a:t>
            </a:r>
            <a:endParaRPr lang="en-US" sz="2400" kern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1C25C0-7EC8-1676-743A-8626E8B36142}"/>
              </a:ext>
            </a:extLst>
          </p:cNvPr>
          <p:cNvCxnSpPr>
            <a:cxnSpLocks/>
          </p:cNvCxnSpPr>
          <p:nvPr/>
        </p:nvCxnSpPr>
        <p:spPr bwMode="auto">
          <a:xfrm>
            <a:off x="4977728" y="1146517"/>
            <a:ext cx="0" cy="32144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013243-87BA-40F3-5A9B-B486472EFA41}"/>
              </a:ext>
            </a:extLst>
          </p:cNvPr>
          <p:cNvCxnSpPr>
            <a:cxnSpLocks/>
          </p:cNvCxnSpPr>
          <p:nvPr/>
        </p:nvCxnSpPr>
        <p:spPr bwMode="auto">
          <a:xfrm>
            <a:off x="5300084" y="1146517"/>
            <a:ext cx="0" cy="32144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C63C0D-3815-760B-782B-D93FEB356E38}"/>
              </a:ext>
            </a:extLst>
          </p:cNvPr>
          <p:cNvCxnSpPr>
            <a:cxnSpLocks/>
          </p:cNvCxnSpPr>
          <p:nvPr/>
        </p:nvCxnSpPr>
        <p:spPr bwMode="auto">
          <a:xfrm>
            <a:off x="7205385" y="1146517"/>
            <a:ext cx="0" cy="32144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8371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FE940-F825-6E9D-DE35-225C5EB0D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BB53B-BC83-1F87-A80F-00A27960E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907756"/>
            <a:ext cx="7005342" cy="1824704"/>
          </a:xfrm>
        </p:spPr>
        <p:txBody>
          <a:bodyPr numCol="2"/>
          <a:lstStyle/>
          <a:p>
            <a:r>
              <a:rPr lang="en-US" dirty="0"/>
              <a:t>~1.81 million elements</a:t>
            </a:r>
          </a:p>
          <a:p>
            <a:r>
              <a:rPr lang="en-US" dirty="0"/>
              <a:t>Face meshing for nose cone and fins 2 [mm]</a:t>
            </a:r>
          </a:p>
          <a:p>
            <a:r>
              <a:rPr lang="en-US" dirty="0"/>
              <a:t>Face meshing for body 4 [mm]</a:t>
            </a:r>
          </a:p>
          <a:p>
            <a:r>
              <a:rPr lang="en-US" dirty="0"/>
              <a:t>Inflation over the rocket: First layer thickness 1 [</a:t>
            </a:r>
            <a:r>
              <a:rPr lang="el-GR" dirty="0"/>
              <a:t>μ</a:t>
            </a:r>
            <a:r>
              <a:rPr lang="en-US" dirty="0"/>
              <a:t>m] and 20 layers</a:t>
            </a:r>
          </a:p>
          <a:p>
            <a:r>
              <a:rPr lang="en-US" dirty="0"/>
              <a:t>Body sizing for control volume 60 [cm]</a:t>
            </a:r>
          </a:p>
        </p:txBody>
      </p:sp>
      <p:pic>
        <p:nvPicPr>
          <p:cNvPr id="2" name="Picture 1" descr="A close-up of a grid&#10;&#10;AI-generated content may be incorrect.">
            <a:extLst>
              <a:ext uri="{FF2B5EF4-FFF2-40B4-BE49-F238E27FC236}">
                <a16:creationId xmlns:a16="http://schemas.microsoft.com/office/drawing/2014/main" id="{7C5DB158-CB63-B85E-6D91-029D6A339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996" y="860248"/>
            <a:ext cx="5854749" cy="211564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9A11A9F-E140-4D9E-960B-9F8C6123B068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24</a:t>
            </a:fld>
            <a:endParaRPr lang="en-US" sz="105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FB5754-257C-45E5-68CA-1D098BCB416F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Ansys Fluent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85137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9A113-6327-8D17-BFEA-4EDF45D4C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63496-A066-076D-D035-7F4BA661E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12097"/>
            <a:ext cx="2995723" cy="3510666"/>
          </a:xfrm>
        </p:spPr>
        <p:txBody>
          <a:bodyPr/>
          <a:lstStyle/>
          <a:p>
            <a:r>
              <a:rPr lang="en-US" dirty="0"/>
              <a:t>K-Epsilon Realizable</a:t>
            </a:r>
          </a:p>
          <a:p>
            <a:r>
              <a:rPr lang="en-US" dirty="0"/>
              <a:t>Wall roughness constant of 60 [</a:t>
            </a:r>
            <a:r>
              <a:rPr lang="el-GR" dirty="0"/>
              <a:t>μ</a:t>
            </a:r>
            <a:r>
              <a:rPr lang="en-US" dirty="0"/>
              <a:t>m]</a:t>
            </a:r>
          </a:p>
          <a:p>
            <a:r>
              <a:rPr lang="en-US" dirty="0"/>
              <a:t>Pressure Inlet calculated using Isentropic Equations</a:t>
            </a:r>
          </a:p>
          <a:p>
            <a:r>
              <a:rPr lang="en-US" dirty="0"/>
              <a:t>Assumed 101,325 [Pa] for static pressure</a:t>
            </a:r>
          </a:p>
          <a:p>
            <a:r>
              <a:rPr lang="en-US" dirty="0"/>
              <a:t>Calculated ~271,000 [Pa] for stagnation pressure</a:t>
            </a:r>
          </a:p>
          <a:p>
            <a:endParaRPr lang="en-US" sz="135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82037F-95DD-B054-282B-51B9AF3C7CAA}"/>
                  </a:ext>
                </a:extLst>
              </p:cNvPr>
              <p:cNvSpPr txBox="1"/>
              <p:nvPr/>
            </p:nvSpPr>
            <p:spPr>
              <a:xfrm>
                <a:off x="3428256" y="1189850"/>
                <a:ext cx="2917017" cy="2755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=1+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𝛾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𝑀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  <a:p>
                <a:pPr/>
                <a:endParaRPr lang="en-US" dirty="0"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  <a:p>
                <a:pPr/>
                <a:endParaRPr lang="en-US" dirty="0"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𝛾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𝛾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/(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𝛾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−1)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  <a:p>
                <a:pPr/>
                <a:endParaRPr lang="en-US" dirty="0"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  <a:p>
                <a:pPr/>
                <a:endParaRPr lang="en-US" dirty="0"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Helvetica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Helvetica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Helvetica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Helvetica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Helvetica" panose="020B0604020202020204" pitchFamily="34" charset="0"/>
                            </a:rPr>
                            <m:t>𝑜𝑝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Helvetica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Helvetica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Helvetica" panose="020B0604020202020204" pitchFamily="34" charset="0"/>
                            </a:rPr>
                            <m:t>𝑡𝑟𝑢𝑒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82037F-95DD-B054-282B-51B9AF3C7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256" y="1189850"/>
                <a:ext cx="2917017" cy="27553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A90A1D-F160-0336-3DC7-90AB60C4779F}"/>
                  </a:ext>
                </a:extLst>
              </p:cNvPr>
              <p:cNvSpPr txBox="1"/>
              <p:nvPr/>
            </p:nvSpPr>
            <p:spPr>
              <a:xfrm>
                <a:off x="6549207" y="1590857"/>
                <a:ext cx="2305118" cy="1953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200" dirty="0">
                    <a:latin typeface="Helvetica" panose="020B060402020202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= stagnation temperature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200" dirty="0">
                    <a:latin typeface="Helvetica" panose="020B060402020202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= static temperature</a:t>
                </a:r>
              </a:p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𝑀</m:t>
                    </m:r>
                  </m:oMath>
                </a14:m>
                <a:r>
                  <a:rPr lang="en-US" sz="1200" dirty="0">
                    <a:latin typeface="Helvetica" panose="020B060402020202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= Mach number</a:t>
                </a:r>
              </a:p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𝛾</m:t>
                    </m:r>
                  </m:oMath>
                </a14:m>
                <a:r>
                  <a:rPr lang="en-US" sz="1200" dirty="0">
                    <a:latin typeface="Helvetica" panose="020B060402020202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= specific heat ratio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200" dirty="0">
                    <a:latin typeface="Helvetica" panose="020B060402020202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= static density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200" dirty="0">
                    <a:latin typeface="Helvetica" panose="020B060402020202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= total density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200" dirty="0">
                    <a:latin typeface="Helvetica" panose="020B060402020202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= static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200" dirty="0">
                    <a:latin typeface="Helvetica" panose="020B060402020202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= stagnation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Helvetica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Helvetica" panose="020B0604020202020204" pitchFamily="34" charset="0"/>
                          </a:rPr>
                          <m:t>𝑜𝑝</m:t>
                        </m:r>
                      </m:sub>
                    </m:sSub>
                  </m:oMath>
                </a14:m>
                <a:r>
                  <a:rPr lang="en-US" sz="1200" dirty="0">
                    <a:latin typeface="Helvetica" panose="020B060402020202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= operating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Helvetica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Helvetica" panose="020B0604020202020204" pitchFamily="34" charset="0"/>
                          </a:rPr>
                          <m:t>𝑡𝑟𝑢𝑒</m:t>
                        </m:r>
                      </m:sub>
                    </m:sSub>
                  </m:oMath>
                </a14:m>
                <a:r>
                  <a:rPr lang="en-US" sz="1200" dirty="0">
                    <a:latin typeface="Helvetica" panose="020B060402020202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= true stagnation pressure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A90A1D-F160-0336-3DC7-90AB60C47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207" y="1590857"/>
                <a:ext cx="2305118" cy="1953292"/>
              </a:xfrm>
              <a:prstGeom prst="rect">
                <a:avLst/>
              </a:prstGeom>
              <a:blipFill>
                <a:blip r:embed="rId3"/>
                <a:stretch>
                  <a:fillRect t="-625" b="-1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903C8EA-D722-D639-8C2B-302BF17F0BBC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25</a:t>
            </a:fld>
            <a:endParaRPr lang="en-US" sz="105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09E50B-67BB-2557-951A-8D75A13C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/>
          <a:p>
            <a:r>
              <a:rPr lang="en-US" sz="2400" b="1" kern="0" dirty="0">
                <a:solidFill>
                  <a:schemeClr val="bg1"/>
                </a:solidFill>
              </a:rPr>
              <a:t>Ansys Fluent Simulation Settings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51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BA4C2-B616-959E-B644-A6E8C119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yellow object with a pointy tip&#10;&#10;AI-generated content may be incorrect.">
            <a:extLst>
              <a:ext uri="{FF2B5EF4-FFF2-40B4-BE49-F238E27FC236}">
                <a16:creationId xmlns:a16="http://schemas.microsoft.com/office/drawing/2014/main" id="{9013D539-AA7F-47DE-C541-5E46F7DA5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191" y="798434"/>
            <a:ext cx="5260390" cy="369615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72A2DC2-945A-E9C6-A882-6532B3B863C9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26</a:t>
            </a:fld>
            <a:endParaRPr lang="en-US" sz="105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104F75-9872-A90F-4690-2B038437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/>
          <a:p>
            <a:r>
              <a:rPr lang="en-US" sz="2400" b="1" kern="0" dirty="0">
                <a:solidFill>
                  <a:schemeClr val="bg1"/>
                </a:solidFill>
              </a:rPr>
              <a:t>Ansys Fluent Results – Temperature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868FC-BB4F-0BA2-435A-356A0BE622B1}"/>
              </a:ext>
            </a:extLst>
          </p:cNvPr>
          <p:cNvSpPr txBox="1"/>
          <p:nvPr/>
        </p:nvSpPr>
        <p:spPr>
          <a:xfrm>
            <a:off x="45719" y="889522"/>
            <a:ext cx="27959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B3D6C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Temperature at the tip of 158</a:t>
            </a:r>
            <a:r>
              <a:rPr lang="en-US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 </a:t>
            </a:r>
          </a:p>
          <a:p>
            <a:pPr marL="285750" indent="-285750">
              <a:buClr>
                <a:srgbClr val="1B3D6C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PA-6 CF  (Nylon Reinforced Carbon Fiber) was chosen</a:t>
            </a:r>
          </a:p>
          <a:p>
            <a:pPr marL="285750" indent="-285750">
              <a:buClr>
                <a:srgbClr val="1B3D6C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Maximum Deflection Temperature of 182</a:t>
            </a:r>
            <a:r>
              <a:rPr lang="en-US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 [10]</a:t>
            </a:r>
          </a:p>
        </p:txBody>
      </p:sp>
    </p:spTree>
    <p:extLst>
      <p:ext uri="{BB962C8B-B14F-4D97-AF65-F5344CB8AC3E}">
        <p14:creationId xmlns:p14="http://schemas.microsoft.com/office/powerpoint/2010/main" val="4097319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0A204-CB51-61BD-210A-7F7FCC52B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459F8-5DE3-DC3A-38A3-51F6AD6ED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1812"/>
            <a:ext cx="8686799" cy="1186139"/>
          </a:xfrm>
        </p:spPr>
        <p:txBody>
          <a:bodyPr numCol="2">
            <a:normAutofit/>
          </a:bodyPr>
          <a:lstStyle/>
          <a:p>
            <a:r>
              <a:rPr lang="en-US" dirty="0"/>
              <a:t>Fixed supports were used on the ends</a:t>
            </a:r>
          </a:p>
          <a:p>
            <a:r>
              <a:rPr lang="en-US" dirty="0"/>
              <a:t>Simulated 3 materials: Onyx, PA-6 CF, PLA</a:t>
            </a:r>
          </a:p>
          <a:p>
            <a:r>
              <a:rPr lang="en-US" dirty="0"/>
              <a:t>Best material shown</a:t>
            </a:r>
          </a:p>
          <a:p>
            <a:r>
              <a:rPr lang="en-US" dirty="0"/>
              <a:t>0.365 [nm] of total deformation</a:t>
            </a:r>
          </a:p>
          <a:p>
            <a:r>
              <a:rPr lang="en-US" dirty="0"/>
              <a:t>300 [N] applied load</a:t>
            </a:r>
          </a:p>
        </p:txBody>
      </p:sp>
      <p:pic>
        <p:nvPicPr>
          <p:cNvPr id="2" name="Picture 1" descr="A rainbow colored striped object&#10;&#10;AI-generated content may be incorrect.">
            <a:extLst>
              <a:ext uri="{FF2B5EF4-FFF2-40B4-BE49-F238E27FC236}">
                <a16:creationId xmlns:a16="http://schemas.microsoft.com/office/drawing/2014/main" id="{DD5469AF-1A98-546B-53DD-34B659177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22788"/>
            <a:ext cx="6366749" cy="2792087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8EB8D44-908D-9DBF-FAA6-A758B21EEB86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27</a:t>
            </a:fld>
            <a:endParaRPr lang="en-US" sz="105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CAC40D-681D-3C01-CB1E-4C452A17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/>
          <a:p>
            <a:r>
              <a:rPr lang="en-US" sz="2400" b="1" kern="0" dirty="0">
                <a:solidFill>
                  <a:schemeClr val="bg1"/>
                </a:solidFill>
              </a:rPr>
              <a:t>Ansys Static Structural – Auto scale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9155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95FCD63-EC95-B60A-9389-A1914DDC0983}"/>
              </a:ext>
            </a:extLst>
          </p:cNvPr>
          <p:cNvSpPr txBox="1"/>
          <p:nvPr/>
        </p:nvSpPr>
        <p:spPr>
          <a:xfrm>
            <a:off x="654628" y="888976"/>
            <a:ext cx="74879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 3D printed mandril was used</a:t>
            </a: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Fiberglass cloth was wrapped around it, which created the body tube</a:t>
            </a: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West System’s 105 Epoxy and 206 Hardener was utilized</a:t>
            </a: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Adhesion to the mandril was prevented with Car Wax</a:t>
            </a:r>
          </a:p>
        </p:txBody>
      </p:sp>
      <p:pic>
        <p:nvPicPr>
          <p:cNvPr id="19" name="Picture 18" descr="A white plastic wrap on a wood surface&#10;&#10;Description automatically generated">
            <a:extLst>
              <a:ext uri="{FF2B5EF4-FFF2-40B4-BE49-F238E27FC236}">
                <a16:creationId xmlns:a16="http://schemas.microsoft.com/office/drawing/2014/main" id="{CDF8157E-9498-5CFF-B0EE-D0C6E41CA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90401" y="-142646"/>
            <a:ext cx="1563197" cy="7834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AC0B434-D896-A387-508F-F494E8939C5F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28</a:t>
            </a:fld>
            <a:endParaRPr lang="en-US" sz="105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995F89-ECC2-C210-EB71-67D9B1ABBFE3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Manufacturing – Body tubes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871728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opsicle with a spatula&#10;&#10;AI-generated content may be incorrect.">
            <a:extLst>
              <a:ext uri="{FF2B5EF4-FFF2-40B4-BE49-F238E27FC236}">
                <a16:creationId xmlns:a16="http://schemas.microsoft.com/office/drawing/2014/main" id="{943CA914-5314-EEB6-3E00-34DC09353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345" y="1213425"/>
            <a:ext cx="1602197" cy="2598806"/>
          </a:xfrm>
          <a:prstGeom prst="rect">
            <a:avLst/>
          </a:prstGeom>
        </p:spPr>
      </p:pic>
      <p:pic>
        <p:nvPicPr>
          <p:cNvPr id="4" name="Picture 3" descr="A model of a space shuttle&#10;&#10;Description automatically generated">
            <a:extLst>
              <a:ext uri="{FF2B5EF4-FFF2-40B4-BE49-F238E27FC236}">
                <a16:creationId xmlns:a16="http://schemas.microsoft.com/office/drawing/2014/main" id="{7FAA8643-91B4-8926-BD7A-46B35EEB2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74" t="34205" r="28160" b="23128"/>
          <a:stretch/>
        </p:blipFill>
        <p:spPr>
          <a:xfrm rot="5400000">
            <a:off x="6463953" y="1685622"/>
            <a:ext cx="2598806" cy="1654412"/>
          </a:xfrm>
          <a:prstGeom prst="rect">
            <a:avLst/>
          </a:prstGeom>
        </p:spPr>
      </p:pic>
      <p:pic>
        <p:nvPicPr>
          <p:cNvPr id="6" name="Picture 5" descr="A white plastic covering on a table&#10;&#10;Description automatically generated">
            <a:extLst>
              <a:ext uri="{FF2B5EF4-FFF2-40B4-BE49-F238E27FC236}">
                <a16:creationId xmlns:a16="http://schemas.microsoft.com/office/drawing/2014/main" id="{701902DC-1A78-9032-8928-623D9093E4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21" t="20411" r="49146" b="31412"/>
          <a:stretch/>
        </p:blipFill>
        <p:spPr>
          <a:xfrm rot="5400000">
            <a:off x="4685459" y="1423954"/>
            <a:ext cx="1960774" cy="2177746"/>
          </a:xfrm>
          <a:prstGeom prst="rect">
            <a:avLst/>
          </a:prstGeom>
        </p:spPr>
      </p:pic>
      <p:pic>
        <p:nvPicPr>
          <p:cNvPr id="9" name="Picture 8" descr="A paper airplane on a white plastic surface&#10;&#10;Description automatically generated">
            <a:extLst>
              <a:ext uri="{FF2B5EF4-FFF2-40B4-BE49-F238E27FC236}">
                <a16:creationId xmlns:a16="http://schemas.microsoft.com/office/drawing/2014/main" id="{51E6CA24-CE77-4CF1-7FE5-65AE5837DD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93" t="31851" r="41974" b="21473"/>
          <a:stretch/>
        </p:blipFill>
        <p:spPr>
          <a:xfrm rot="5400000">
            <a:off x="281791" y="1482109"/>
            <a:ext cx="2598806" cy="206144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3808E41D-4E87-8D58-E79B-6240B9DAA472}"/>
              </a:ext>
            </a:extLst>
          </p:cNvPr>
          <p:cNvSpPr/>
          <p:nvPr/>
        </p:nvSpPr>
        <p:spPr bwMode="auto">
          <a:xfrm>
            <a:off x="786226" y="4011492"/>
            <a:ext cx="7571548" cy="418395"/>
          </a:xfrm>
          <a:prstGeom prst="rightArrow">
            <a:avLst>
              <a:gd name="adj1" fmla="val 50000"/>
              <a:gd name="adj2" fmla="val 102816"/>
            </a:avLst>
          </a:prstGeom>
          <a:solidFill>
            <a:srgbClr val="0B3A7F"/>
          </a:solidFill>
          <a:ln w="9525" cap="flat" cmpd="sng" algn="ctr">
            <a:solidFill>
              <a:srgbClr val="1B3D6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47E00D-ABF8-DAF7-8623-C8AE42A8D65F}"/>
              </a:ext>
            </a:extLst>
          </p:cNvPr>
          <p:cNvSpPr txBox="1"/>
          <p:nvPr/>
        </p:nvSpPr>
        <p:spPr>
          <a:xfrm>
            <a:off x="4062886" y="403292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3EAF47F-A887-BA15-C7F4-D6746C692854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29</a:t>
            </a:fld>
            <a:endParaRPr lang="en-US" sz="105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985B33-5A5C-4184-2AF4-AA4792F4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/>
          <a:p>
            <a:r>
              <a:rPr lang="en-US" sz="2400" b="1" kern="0" dirty="0">
                <a:solidFill>
                  <a:schemeClr val="bg1"/>
                </a:solidFill>
              </a:rPr>
              <a:t>Manufacturing – Fins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7534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2E74D-46D4-4FD8-9404-BD028B14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Certification Organizations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72C62-ED1E-1D9F-9F68-C6F4C9886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32" name="Picture 2" descr="National Association of Rocketry About Us - National Association of Rocketry">
            <a:extLst>
              <a:ext uri="{FF2B5EF4-FFF2-40B4-BE49-F238E27FC236}">
                <a16:creationId xmlns:a16="http://schemas.microsoft.com/office/drawing/2014/main" id="{B934B16F-BD00-6A4C-61F5-6901A5A43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61" y="909102"/>
            <a:ext cx="17780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ome - Tripoli Rocketry Association">
            <a:extLst>
              <a:ext uri="{FF2B5EF4-FFF2-40B4-BE49-F238E27FC236}">
                <a16:creationId xmlns:a16="http://schemas.microsoft.com/office/drawing/2014/main" id="{C1F97DC2-978E-081D-87C7-6F134A39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794" y="2687102"/>
            <a:ext cx="3403483" cy="169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31D7960-E7F8-5A6D-F8BB-A607BFF9A8B4}"/>
              </a:ext>
            </a:extLst>
          </p:cNvPr>
          <p:cNvSpPr txBox="1"/>
          <p:nvPr/>
        </p:nvSpPr>
        <p:spPr>
          <a:xfrm>
            <a:off x="-278434" y="1443053"/>
            <a:ext cx="4144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+mn-cs"/>
              </a:rPr>
              <a:t>Holds Certification Program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+mn-cs"/>
              </a:rPr>
              <a:t>Largest and oldest program in the world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+mj-lt"/>
              <a:ea typeface="Verdana" panose="020B0604030504040204" pitchFamily="34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110C54-CD6D-97F9-BB33-87135DB66EB9}"/>
              </a:ext>
            </a:extLst>
          </p:cNvPr>
          <p:cNvSpPr txBox="1"/>
          <p:nvPr/>
        </p:nvSpPr>
        <p:spPr>
          <a:xfrm>
            <a:off x="133723" y="981388"/>
            <a:ext cx="5953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+mj-lt"/>
                <a:ea typeface="Verdana" panose="020B0604030504040204" pitchFamily="34" charset="0"/>
                <a:cs typeface="+mn-cs"/>
              </a:rPr>
              <a:t>National Association of Rocketry (NAR)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A82C28-DDE6-1056-13FF-A40E8A191484}"/>
              </a:ext>
            </a:extLst>
          </p:cNvPr>
          <p:cNvSpPr txBox="1"/>
          <p:nvPr/>
        </p:nvSpPr>
        <p:spPr>
          <a:xfrm>
            <a:off x="133723" y="2815548"/>
            <a:ext cx="5250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+mj-lt"/>
                <a:ea typeface="Verdana" panose="020B0604030504040204" pitchFamily="34" charset="0"/>
                <a:cs typeface="+mn-cs"/>
              </a:rPr>
              <a:t>Tripoli Rocketry Association (TRA)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152F96-05E3-324A-C481-F46ED462B2A0}"/>
              </a:ext>
            </a:extLst>
          </p:cNvPr>
          <p:cNvSpPr txBox="1"/>
          <p:nvPr/>
        </p:nvSpPr>
        <p:spPr>
          <a:xfrm>
            <a:off x="228600" y="3270180"/>
            <a:ext cx="4884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Verdana" panose="020B0604030504040204" pitchFamily="34" charset="0"/>
                <a:cs typeface="+mn-cs"/>
              </a:rPr>
              <a:t>Holds Certification Program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Verdana" panose="020B0604030504040204" pitchFamily="34" charset="0"/>
                <a:cs typeface="+mn-cs"/>
              </a:rPr>
              <a:t>Allows for experimental motors to be flown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FE73B-3370-BE35-1848-D3DAF7E89E5B}"/>
              </a:ext>
            </a:extLst>
          </p:cNvPr>
          <p:cNvSpPr txBox="1"/>
          <p:nvPr/>
        </p:nvSpPr>
        <p:spPr>
          <a:xfrm>
            <a:off x="7786468" y="2436894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[2]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458E3-D44D-325D-3194-D0B3DE8BEE86}"/>
              </a:ext>
            </a:extLst>
          </p:cNvPr>
          <p:cNvSpPr txBox="1"/>
          <p:nvPr/>
        </p:nvSpPr>
        <p:spPr>
          <a:xfrm>
            <a:off x="8559212" y="4106527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3826140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art in the grass&#10;&#10;Description automatically generated">
            <a:extLst>
              <a:ext uri="{FF2B5EF4-FFF2-40B4-BE49-F238E27FC236}">
                <a16:creationId xmlns:a16="http://schemas.microsoft.com/office/drawing/2014/main" id="{8AC5C36E-8DCE-5FCE-9078-F1342C1C14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6874" b="34678"/>
          <a:stretch/>
        </p:blipFill>
        <p:spPr>
          <a:xfrm>
            <a:off x="1893840" y="2038826"/>
            <a:ext cx="5356317" cy="1142846"/>
          </a:xfrm>
        </p:spPr>
      </p:pic>
      <p:pic>
        <p:nvPicPr>
          <p:cNvPr id="15" name="Picture 14" descr="A person with a saw and a chain saw&#10;&#10;Description automatically generated with medium confidence">
            <a:extLst>
              <a:ext uri="{FF2B5EF4-FFF2-40B4-BE49-F238E27FC236}">
                <a16:creationId xmlns:a16="http://schemas.microsoft.com/office/drawing/2014/main" id="{DB540D1F-DE86-6708-7014-8355F27026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705" b="40400"/>
          <a:stretch/>
        </p:blipFill>
        <p:spPr>
          <a:xfrm>
            <a:off x="1142998" y="3181672"/>
            <a:ext cx="6858000" cy="12290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8B9EDF-E8A5-48E5-F2C0-9B74856E60E1}"/>
              </a:ext>
            </a:extLst>
          </p:cNvPr>
          <p:cNvSpPr txBox="1"/>
          <p:nvPr/>
        </p:nvSpPr>
        <p:spPr>
          <a:xfrm>
            <a:off x="403913" y="906160"/>
            <a:ext cx="8219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B3D6C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Pressurized Triple Seven was used</a:t>
            </a:r>
          </a:p>
          <a:p>
            <a:pPr marL="285750" indent="-285750">
              <a:buClr>
                <a:srgbClr val="1B3D6C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Ejection charges were assembled using a pressurized tube</a:t>
            </a:r>
          </a:p>
          <a:p>
            <a:pPr marL="285750" indent="-285750">
              <a:buClr>
                <a:srgbClr val="1B3D6C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Used 20 Grains of Triple Seven on both sides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B3BCE-D6AD-EC64-6CA5-E4DC24778339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30</a:t>
            </a:fld>
            <a:endParaRPr lang="en-US" sz="105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10F96B-8374-07FE-6897-C1C633DFA2F1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Testing – Ejection tests</a:t>
            </a:r>
            <a:endParaRPr lang="en-US" sz="2400" kern="0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BCCF03B-E4A7-D53A-B2D6-C54B66CC8706}"/>
              </a:ext>
            </a:extLst>
          </p:cNvPr>
          <p:cNvSpPr/>
          <p:nvPr/>
        </p:nvSpPr>
        <p:spPr bwMode="auto">
          <a:xfrm rot="4246597">
            <a:off x="4592740" y="1976171"/>
            <a:ext cx="492369" cy="860281"/>
          </a:xfrm>
          <a:prstGeom prst="downArrow">
            <a:avLst>
              <a:gd name="adj1" fmla="val 53514"/>
              <a:gd name="adj2" fmla="val 6671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9B6763-2CF5-23ED-56B8-6FBEE8E826A2}"/>
              </a:ext>
            </a:extLst>
          </p:cNvPr>
          <p:cNvSpPr txBox="1"/>
          <p:nvPr/>
        </p:nvSpPr>
        <p:spPr>
          <a:xfrm>
            <a:off x="5189728" y="2049006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Drogue Parachute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EEDB672-BB10-B5B2-AB87-CCCE86017A25}"/>
              </a:ext>
            </a:extLst>
          </p:cNvPr>
          <p:cNvSpPr/>
          <p:nvPr/>
        </p:nvSpPr>
        <p:spPr bwMode="auto">
          <a:xfrm rot="6869279">
            <a:off x="2599818" y="3247846"/>
            <a:ext cx="492369" cy="860281"/>
          </a:xfrm>
          <a:prstGeom prst="downArrow">
            <a:avLst>
              <a:gd name="adj1" fmla="val 53514"/>
              <a:gd name="adj2" fmla="val 6671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05EE76-F3DD-A090-80D4-A1DA5312A7D2}"/>
              </a:ext>
            </a:extLst>
          </p:cNvPr>
          <p:cNvSpPr txBox="1"/>
          <p:nvPr/>
        </p:nvSpPr>
        <p:spPr>
          <a:xfrm>
            <a:off x="3175788" y="367798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Main Parachute</a:t>
            </a:r>
          </a:p>
        </p:txBody>
      </p:sp>
    </p:spTree>
    <p:extLst>
      <p:ext uri="{BB962C8B-B14F-4D97-AF65-F5344CB8AC3E}">
        <p14:creationId xmlns:p14="http://schemas.microsoft.com/office/powerpoint/2010/main" val="3361543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89B74-EE62-97D9-632E-D51432C32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260" y="847433"/>
            <a:ext cx="4253740" cy="3592831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motor was assembled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Included greasing the forward and aft closures and the smoke charge insulation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Screwing the threaded forward closure to the case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Attaching the forward seal disk to the phenolic liner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6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Sliding in the</a:t>
            </a: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liner with the grains inside into the case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Screwing aft closure to the case</a:t>
            </a:r>
            <a:endParaRPr lang="en-US" sz="1600" b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Ejection charges were assembled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b="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Orbiter</a:t>
            </a:r>
            <a:r>
              <a:rPr lang="en-US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was placed on the pad</a:t>
            </a:r>
          </a:p>
        </p:txBody>
      </p:sp>
      <p:pic>
        <p:nvPicPr>
          <p:cNvPr id="13" name="Content Placeholder 12" descr="A person holding a pole&#10;&#10;Description automatically generated with medium confidence">
            <a:extLst>
              <a:ext uri="{FF2B5EF4-FFF2-40B4-BE49-F238E27FC236}">
                <a16:creationId xmlns:a16="http://schemas.microsoft.com/office/drawing/2014/main" id="{39FB7F57-64CB-E29F-C2D6-26F543FC0A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5057485" y="1296537"/>
            <a:ext cx="3592830" cy="26946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9DC36-8D5D-F7B1-03F7-84BB3B5A1740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31</a:t>
            </a:fld>
            <a:endParaRPr lang="en-US" sz="105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8E3F7E-61A3-DD0C-AB6E-DE26D0CD5FF1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Preflight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638295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ng shot of a plane&#10;&#10;Description automatically generated">
            <a:extLst>
              <a:ext uri="{FF2B5EF4-FFF2-40B4-BE49-F238E27FC236}">
                <a16:creationId xmlns:a16="http://schemas.microsoft.com/office/drawing/2014/main" id="{4899D542-D42D-B49F-C33F-6E8D54323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744" y="1248489"/>
            <a:ext cx="2216546" cy="355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991541-ACCA-7880-BE65-5E01770B296A}"/>
              </a:ext>
            </a:extLst>
          </p:cNvPr>
          <p:cNvSpPr txBox="1"/>
          <p:nvPr/>
        </p:nvSpPr>
        <p:spPr>
          <a:xfrm>
            <a:off x="916137" y="1247313"/>
            <a:ext cx="2966723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 max altitude of 2876 [m] was achieved</a:t>
            </a: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 maximum speed of 142 [m/s] was reached</a:t>
            </a: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Signal was lost from the GPS during boost and during descent at 349 [m]</a:t>
            </a: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endParaRPr lang="en-US" sz="135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3DFB588-EFB5-2CC6-4FC9-B056589AEE1E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32</a:t>
            </a:fld>
            <a:endParaRPr lang="en-US" sz="105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8B4C68-D492-9618-7A1E-91BB212B0C51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Flight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839463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E8D59EEE-C322-385E-2881-2C292D32A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71" b="33753"/>
          <a:stretch/>
        </p:blipFill>
        <p:spPr>
          <a:xfrm>
            <a:off x="5574054" y="804954"/>
            <a:ext cx="2873595" cy="369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DE9CE5-D70F-97B2-A44C-0B4D05EE006A}"/>
              </a:ext>
            </a:extLst>
          </p:cNvPr>
          <p:cNvSpPr txBox="1"/>
          <p:nvPr/>
        </p:nvSpPr>
        <p:spPr>
          <a:xfrm>
            <a:off x="318260" y="1346955"/>
            <a:ext cx="4583151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Failure was contributed to recovery system failure and GPS tracking</a:t>
            </a: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An event had occurred visually and from the data</a:t>
            </a: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No part of the rocket was ever recovered due to the errors</a:t>
            </a:r>
          </a:p>
          <a:p>
            <a:pPr marL="285750" indent="-285750">
              <a:buClr>
                <a:srgbClr val="0B3A7F"/>
              </a:buClr>
              <a:buFont typeface="Wingdings" panose="05000000000000000000" pitchFamily="2" charset="2"/>
              <a:buChar char="Ø"/>
            </a:pPr>
            <a:endParaRPr lang="en-US" sz="135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023FFBC-E496-CC7B-1D20-093E85D0CFF3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33</a:t>
            </a:fld>
            <a:endParaRPr lang="en-US" sz="105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C208C6-08D0-CCB1-0282-F49548BB7190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Post Flight Analysis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001438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BFE37-2FF0-ACAE-4BF2-A8A1F275C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052" y="1012096"/>
            <a:ext cx="7509896" cy="36170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While the rocket itself was not a success the project is a success</a:t>
            </a:r>
          </a:p>
          <a:p>
            <a:endParaRPr lang="en-US" dirty="0"/>
          </a:p>
          <a:p>
            <a:r>
              <a:rPr lang="en-US" dirty="0"/>
              <a:t>It pushed the bounds of conventional amateur rocketry</a:t>
            </a:r>
          </a:p>
          <a:p>
            <a:endParaRPr lang="en-US" dirty="0"/>
          </a:p>
          <a:p>
            <a:r>
              <a:rPr lang="en-US" dirty="0"/>
              <a:t>Explored new and alternative methods</a:t>
            </a:r>
          </a:p>
          <a:p>
            <a:endParaRPr lang="en-US" dirty="0"/>
          </a:p>
          <a:p>
            <a:r>
              <a:rPr lang="en-US" dirty="0"/>
              <a:t>Future steps towards improvement include:</a:t>
            </a:r>
          </a:p>
          <a:p>
            <a:pPr lvl="1"/>
            <a:r>
              <a:rPr lang="en-US" sz="1600" dirty="0"/>
              <a:t>Refined Manufacturing of body tubes</a:t>
            </a:r>
          </a:p>
          <a:p>
            <a:pPr lvl="1"/>
            <a:r>
              <a:rPr lang="en-US" sz="1600" dirty="0"/>
              <a:t>Improved testing methods for preflight on GPS</a:t>
            </a:r>
          </a:p>
          <a:p>
            <a:pPr lvl="1"/>
            <a:r>
              <a:rPr lang="en-US" sz="1600" dirty="0"/>
              <a:t>Improved design on the parachute bags</a:t>
            </a:r>
          </a:p>
          <a:p>
            <a:pPr lvl="1"/>
            <a:endParaRPr lang="en-US" sz="1600" dirty="0"/>
          </a:p>
          <a:p>
            <a:r>
              <a:rPr lang="en-US" dirty="0"/>
              <a:t>Create an efficient and better design</a:t>
            </a:r>
          </a:p>
          <a:p>
            <a:pPr marL="0" indent="0">
              <a:buNone/>
            </a:pPr>
            <a:endParaRPr lang="en-US" sz="135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D7A5792-2265-2182-027C-76810D5F74BF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34</a:t>
            </a:fld>
            <a:endParaRPr lang="en-US" sz="105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19BE26-BC72-98E3-E317-502791A4A297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Conclusion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462378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492-714C-008D-CE05-AC814B96D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6EDF0-95F0-800C-06A0-DBC0EDD45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9150"/>
            <a:ext cx="8686800" cy="386539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[1] </a:t>
            </a:r>
            <a:r>
              <a:rPr lang="en-US" sz="1400" dirty="0">
                <a:hlinkClick r:id="rId2"/>
              </a:rPr>
              <a:t>https://www.nar.org/content.aspx?page_id=0&amp;club_id=114127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[2] </a:t>
            </a:r>
            <a:r>
              <a:rPr lang="en-US" sz="1400" dirty="0">
                <a:hlinkClick r:id="rId3"/>
              </a:rPr>
              <a:t>https://freebiesupply.com/logos/nar-logo/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/>
              <a:t>[3] </a:t>
            </a:r>
            <a:r>
              <a:rPr lang="en-US" sz="1400" dirty="0">
                <a:hlinkClick r:id="rId4"/>
              </a:rPr>
              <a:t>https://en.wikipedia.org/wiki/Tripoli_Rocketry_Association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/>
              <a:t>[4] </a:t>
            </a:r>
            <a:r>
              <a:rPr lang="en-US" sz="1400" dirty="0">
                <a:hlinkClick r:id="rId5"/>
              </a:rPr>
              <a:t>https://www.ecfr.gov/current/title-14/chapter-I/subchapter-F/part-101#sp14.2.101.c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[5] </a:t>
            </a:r>
            <a:r>
              <a:rPr lang="en-US" sz="1400" dirty="0">
                <a:hlinkClick r:id="rId6"/>
              </a:rPr>
              <a:t>https://www.nar.org/content.aspx?page_id=22&amp;club_id=114127&amp;module_id=669238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[6] </a:t>
            </a:r>
            <a:r>
              <a:rPr lang="en-US" sz="1400" dirty="0">
                <a:hlinkClick r:id="rId7"/>
              </a:rPr>
              <a:t>https://www.madcowrocketry.com/4-5-carbon-fiber-airframe/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/>
              <a:t>[7]</a:t>
            </a:r>
            <a:r>
              <a:rPr lang="en-US" sz="1400" dirty="0">
                <a:hlinkClick r:id="rId8"/>
              </a:rPr>
              <a:t>https://www.apogeerockets.com/Building_Supplies/Body_Tubes/Fiberglass_Tubes/4in_G12_Fiberglass_Filament_Wound_Tube_48in_Long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/>
              <a:t>[8] </a:t>
            </a:r>
            <a:r>
              <a:rPr lang="en-US" sz="1400" dirty="0">
                <a:hlinkClick r:id="rId9"/>
              </a:rPr>
              <a:t>https://www.istockphoto.com/photos/cardboard-tube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[9] </a:t>
            </a:r>
            <a:r>
              <a:rPr lang="en-US" sz="1400" dirty="0">
                <a:hlinkClick r:id="rId10"/>
              </a:rPr>
              <a:t>https://www.homedepot.com/p/Wellco-6-oz-39-3-in-x-12-ft-Woven-Fiberglass-Cloth-for-Boat-RC-Plane-Auto-Surfboard-Tub-Pool-Repair-FC12393200/326891078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/>
              <a:t>[10] </a:t>
            </a:r>
            <a:r>
              <a:rPr lang="en-US" sz="1400" dirty="0">
                <a:hlinkClick r:id="rId11"/>
              </a:rPr>
              <a:t>https://www.nakka-rocketry.net/RD_nosecone.html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/>
              <a:t>[11] </a:t>
            </a:r>
            <a:r>
              <a:rPr lang="en-US" sz="1400" dirty="0">
                <a:hlinkClick r:id="rId12"/>
              </a:rPr>
              <a:t>http://www.perfectflite.com/Downloads/StratoLogger%20manual.pdf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/>
              <a:t>[12] </a:t>
            </a:r>
            <a:r>
              <a:rPr lang="en-US" sz="1400" dirty="0">
                <a:hlinkClick r:id="rId13"/>
              </a:rPr>
              <a:t>https://altusmetrum.org/TeleGPS/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/>
              <a:t>[13] ANSYS Fluent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155B8-F03A-9EBD-1CFB-B4F8E95E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04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622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C3FD0EA-050E-F1D0-620D-B806CDC80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Barrowman’s Method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8A05EC80-6DE7-314A-ED71-2E77C0B0F1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941070"/>
                <a:ext cx="8686800" cy="3363648"/>
              </a:xfrm>
            </p:spPr>
            <p:txBody>
              <a:bodyPr/>
              <a:lstStyle/>
              <a:p>
                <a:r>
                  <a:rPr lang="en-US" sz="1800" dirty="0"/>
                  <a:t>Equation that calculates the center of pressure</a:t>
                </a:r>
              </a:p>
              <a:p>
                <a:endParaRPr lang="en-US" sz="18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/>
                  <a:t> 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num>
                                      <m:den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ad>
                              <m:radPr>
                                <m:degHide m:val="on"/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𝐹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sz="1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𝑇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en-US" sz="1800" dirty="0"/>
                  <a:t> 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8A05EC80-6DE7-314A-ED71-2E77C0B0F1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41070"/>
                <a:ext cx="8686800" cy="3363648"/>
              </a:xfrm>
              <a:blipFill>
                <a:blip r:embed="rId2"/>
                <a:stretch>
                  <a:fillRect l="-491" t="-906"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850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02D4D-E8CD-6B62-8C19-162AA3137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Ejection Charge Assembly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051AE-3A5A-8982-CDDB-70AE8DFD1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C4BA12-C013-97D3-CB6F-F45C73A367FB}"/>
              </a:ext>
            </a:extLst>
          </p:cNvPr>
          <p:cNvSpPr/>
          <p:nvPr/>
        </p:nvSpPr>
        <p:spPr bwMode="auto">
          <a:xfrm>
            <a:off x="2982351" y="2176536"/>
            <a:ext cx="3467686" cy="5143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80" charset="-128"/>
              </a:rPr>
              <a:t>Pressurized Tube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B1B568-5933-3DD1-C43A-FE6D07DF1893}"/>
              </a:ext>
            </a:extLst>
          </p:cNvPr>
          <p:cNvSpPr/>
          <p:nvPr/>
        </p:nvSpPr>
        <p:spPr bwMode="auto">
          <a:xfrm>
            <a:off x="6808763" y="2236104"/>
            <a:ext cx="344658" cy="39521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87117D0-2214-5DFA-E2B8-CCEAFAD0A91B}"/>
              </a:ext>
            </a:extLst>
          </p:cNvPr>
          <p:cNvSpPr/>
          <p:nvPr/>
        </p:nvSpPr>
        <p:spPr bwMode="auto">
          <a:xfrm rot="7817016">
            <a:off x="7061982" y="1737360"/>
            <a:ext cx="520504" cy="330591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8DB93E-3C0B-3577-CC8E-86FC9DC987C0}"/>
              </a:ext>
            </a:extLst>
          </p:cNvPr>
          <p:cNvSpPr txBox="1"/>
          <p:nvPr/>
        </p:nvSpPr>
        <p:spPr>
          <a:xfrm>
            <a:off x="7153421" y="1345826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 Glue plug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3DDCAD-537F-D7A2-0E72-240B6A07716A}"/>
              </a:ext>
            </a:extLst>
          </p:cNvPr>
          <p:cNvSpPr/>
          <p:nvPr/>
        </p:nvSpPr>
        <p:spPr bwMode="auto">
          <a:xfrm>
            <a:off x="1505565" y="2236104"/>
            <a:ext cx="344658" cy="39521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95725D2-569E-09BF-2BD4-F38FAD92BD51}"/>
              </a:ext>
            </a:extLst>
          </p:cNvPr>
          <p:cNvSpPr/>
          <p:nvPr/>
        </p:nvSpPr>
        <p:spPr bwMode="auto">
          <a:xfrm rot="7817016">
            <a:off x="1758784" y="1737360"/>
            <a:ext cx="520504" cy="330591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3A9DD1-3B22-7192-838C-82FF13F4CA29}"/>
              </a:ext>
            </a:extLst>
          </p:cNvPr>
          <p:cNvSpPr txBox="1"/>
          <p:nvPr/>
        </p:nvSpPr>
        <p:spPr>
          <a:xfrm>
            <a:off x="1850223" y="1345826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 Glue plug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079CF53-4684-3978-6B95-9E0B7911B280}"/>
              </a:ext>
            </a:extLst>
          </p:cNvPr>
          <p:cNvSpPr/>
          <p:nvPr/>
        </p:nvSpPr>
        <p:spPr bwMode="auto">
          <a:xfrm>
            <a:off x="2278055" y="2482109"/>
            <a:ext cx="542517" cy="1344303"/>
          </a:xfrm>
          <a:custGeom>
            <a:avLst/>
            <a:gdLst>
              <a:gd name="connsiteX0" fmla="*/ 542517 w 542517"/>
              <a:gd name="connsiteY0" fmla="*/ 71177 h 1344303"/>
              <a:gd name="connsiteX1" fmla="*/ 7945 w 542517"/>
              <a:gd name="connsiteY1" fmla="*/ 43042 h 1344303"/>
              <a:gd name="connsiteX2" fmla="*/ 240062 w 542517"/>
              <a:gd name="connsiteY2" fmla="*/ 577614 h 1344303"/>
              <a:gd name="connsiteX3" fmla="*/ 486247 w 542517"/>
              <a:gd name="connsiteY3" fmla="*/ 1344303 h 134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517" h="1344303">
                <a:moveTo>
                  <a:pt x="542517" y="71177"/>
                </a:moveTo>
                <a:cubicBezTo>
                  <a:pt x="300435" y="14906"/>
                  <a:pt x="58354" y="-41364"/>
                  <a:pt x="7945" y="43042"/>
                </a:cubicBezTo>
                <a:cubicBezTo>
                  <a:pt x="-42464" y="127448"/>
                  <a:pt x="160345" y="360737"/>
                  <a:pt x="240062" y="577614"/>
                </a:cubicBezTo>
                <a:cubicBezTo>
                  <a:pt x="319779" y="794491"/>
                  <a:pt x="460456" y="1160251"/>
                  <a:pt x="486247" y="1344303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FB8AAC3-83C6-470C-7DF4-A7B99B36CF5D}"/>
              </a:ext>
            </a:extLst>
          </p:cNvPr>
          <p:cNvSpPr/>
          <p:nvPr/>
        </p:nvSpPr>
        <p:spPr bwMode="auto">
          <a:xfrm rot="19791701">
            <a:off x="1944249" y="3050205"/>
            <a:ext cx="542517" cy="39521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0991C8-428C-F909-C4E1-4C4E6481725A}"/>
              </a:ext>
            </a:extLst>
          </p:cNvPr>
          <p:cNvSpPr/>
          <p:nvPr/>
        </p:nvSpPr>
        <p:spPr bwMode="auto">
          <a:xfrm rot="963044">
            <a:off x="2811333" y="2528225"/>
            <a:ext cx="161779" cy="8964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1908BA-79BF-156D-16EB-617664C68635}"/>
              </a:ext>
            </a:extLst>
          </p:cNvPr>
          <p:cNvSpPr txBox="1"/>
          <p:nvPr/>
        </p:nvSpPr>
        <p:spPr>
          <a:xfrm>
            <a:off x="1052105" y="324781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Ematch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49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44010-BA85-2F74-A3E4-8CD7E1650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Ansys Supplemental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42023-A105-43D0-7729-D38EACF89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 Volume size</a:t>
            </a:r>
          </a:p>
          <a:p>
            <a:pPr lvl="1"/>
            <a:r>
              <a:rPr lang="en-US" dirty="0"/>
              <a:t>4[m] x 4[m] x 10.5[m]</a:t>
            </a:r>
          </a:p>
          <a:p>
            <a:r>
              <a:rPr lang="en-US" dirty="0"/>
              <a:t>Static Structural Materials</a:t>
            </a:r>
          </a:p>
          <a:p>
            <a:pPr lvl="1"/>
            <a:r>
              <a:rPr lang="en-US" dirty="0"/>
              <a:t>PLA – Polylactic acid</a:t>
            </a:r>
          </a:p>
          <a:p>
            <a:pPr lvl="1"/>
            <a:r>
              <a:rPr lang="en-US" dirty="0"/>
              <a:t>Onyx – Carbon fiber filled nylon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DE099-0227-29AB-5AA8-D17F6345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13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584BF-A473-A090-2B3B-687148F5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81" y="1264788"/>
            <a:ext cx="4438898" cy="1451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Level 1 (L1)</a:t>
            </a:r>
            <a:endParaRPr lang="en-US" sz="2400" b="1" dirty="0"/>
          </a:p>
          <a:p>
            <a:r>
              <a:rPr lang="en-US" dirty="0"/>
              <a:t>Must use a H or I motor</a:t>
            </a:r>
          </a:p>
          <a:p>
            <a:r>
              <a:rPr lang="en-US" dirty="0"/>
              <a:t>More than 80 N average thrust</a:t>
            </a:r>
          </a:p>
          <a:p>
            <a:r>
              <a:rPr lang="en-US" dirty="0"/>
              <a:t>Single motor of 160.01 [N*s]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67E66F-5F04-7699-D16E-821DC4040F1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2981" y="2785982"/>
            <a:ext cx="3398215" cy="1917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Level 2 (L2)</a:t>
            </a:r>
            <a:endParaRPr lang="en-US" sz="2400" b="1" dirty="0"/>
          </a:p>
          <a:p>
            <a:r>
              <a:rPr lang="en-US" dirty="0"/>
              <a:t>Must have an L1</a:t>
            </a:r>
          </a:p>
          <a:p>
            <a:r>
              <a:rPr lang="en-US" dirty="0"/>
              <a:t>Must use a J, K, or L motor</a:t>
            </a:r>
          </a:p>
          <a:p>
            <a:r>
              <a:rPr lang="en-US" dirty="0"/>
              <a:t>No more than 5120.00 [N*s]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8513E-3696-E518-E380-6BE56F6BC6D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572000" y="1479075"/>
            <a:ext cx="4091604" cy="2613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tx1"/>
                </a:solidFill>
                <a:latin typeface="+mj-lt"/>
              </a:rPr>
              <a:t>Level 3 (L3)</a:t>
            </a:r>
            <a:endParaRPr lang="en-US" sz="2600" b="1" dirty="0"/>
          </a:p>
          <a:p>
            <a:r>
              <a:rPr lang="en-US" dirty="0"/>
              <a:t>Must have an L2</a:t>
            </a:r>
          </a:p>
          <a:p>
            <a:r>
              <a:rPr lang="en-US" dirty="0"/>
              <a:t>Must use a M, N, or O motor</a:t>
            </a:r>
          </a:p>
          <a:p>
            <a:r>
              <a:rPr lang="en-US" dirty="0"/>
              <a:t>Must have experience in L2 capable launches</a:t>
            </a:r>
          </a:p>
          <a:p>
            <a:r>
              <a:rPr lang="en-US" dirty="0"/>
              <a:t>Submit a design to L3 certification committee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47388D-518C-93C8-62C4-15E2782F2428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4</a:t>
            </a:fld>
            <a:endParaRPr lang="en-US" sz="105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0BF175-846A-1C98-A2A7-CB69FDE9AE68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Certification Levels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75192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EF8F389-748F-1EB0-EDAC-8B8F5E73C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31163" y="920930"/>
            <a:ext cx="7081674" cy="3781194"/>
          </a:xfrm>
        </p:spPr>
        <p:txBody>
          <a:bodyPr>
            <a:noAutofit/>
          </a:bodyPr>
          <a:lstStyle/>
          <a:p>
            <a:r>
              <a:rPr lang="en-US" dirty="0"/>
              <a:t>Weighs more than 1.5 [kg] including propellant</a:t>
            </a:r>
          </a:p>
          <a:p>
            <a:endParaRPr lang="en-US" dirty="0"/>
          </a:p>
          <a:p>
            <a:r>
              <a:rPr lang="en-US" dirty="0"/>
              <a:t>Not launch with 5/10ths coverage prevailing</a:t>
            </a:r>
          </a:p>
          <a:p>
            <a:endParaRPr lang="en-US" dirty="0"/>
          </a:p>
          <a:p>
            <a:r>
              <a:rPr lang="en-US" dirty="0"/>
              <a:t>Not into any cloud</a:t>
            </a:r>
          </a:p>
          <a:p>
            <a:endParaRPr lang="en-US" dirty="0"/>
          </a:p>
          <a:p>
            <a:r>
              <a:rPr lang="en-US" dirty="0"/>
              <a:t>Not within 9.62 [km] of an airport</a:t>
            </a:r>
          </a:p>
          <a:p>
            <a:endParaRPr lang="en-US" dirty="0"/>
          </a:p>
          <a:p>
            <a:r>
              <a:rPr lang="en-US" dirty="0"/>
              <a:t>No prior authorization from FAA in controlled airspace (COA)</a:t>
            </a:r>
          </a:p>
          <a:p>
            <a:endParaRPr lang="en-US" dirty="0"/>
          </a:p>
          <a:p>
            <a:r>
              <a:rPr lang="en-US" dirty="0"/>
              <a:t>Must be 18 years or older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150CF44-0BD3-D634-298D-7561550DC890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5</a:t>
            </a:fld>
            <a:endParaRPr lang="en-US" sz="105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544227-BEA1-4949-666A-0593599FA0C5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FAA Regulations – Class 2 Amateur Rocketry</a:t>
            </a:r>
            <a:endParaRPr lang="en-US" sz="2400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ADF34-09A7-4D5D-7916-7E1BF69B5BC2}"/>
              </a:ext>
            </a:extLst>
          </p:cNvPr>
          <p:cNvSpPr txBox="1"/>
          <p:nvPr/>
        </p:nvSpPr>
        <p:spPr>
          <a:xfrm>
            <a:off x="3784765" y="694318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14 CFR 101.22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B94CF4-8092-36A4-7BCC-1C050AFDF81B}"/>
              </a:ext>
            </a:extLst>
          </p:cNvPr>
          <p:cNvSpPr txBox="1"/>
          <p:nvPr/>
        </p:nvSpPr>
        <p:spPr>
          <a:xfrm>
            <a:off x="7756649" y="175537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3603559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9F15553-BCF0-E0A1-B384-C275F8E6B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052" y="801868"/>
            <a:ext cx="7509896" cy="2876720"/>
          </a:xfrm>
        </p:spPr>
        <p:txBody>
          <a:bodyPr>
            <a:noAutofit/>
          </a:bodyPr>
          <a:lstStyle/>
          <a:p>
            <a:r>
              <a:rPr lang="en-US" dirty="0"/>
              <a:t>Shall only fly rockets within the scope of certification level</a:t>
            </a:r>
          </a:p>
          <a:p>
            <a:endParaRPr lang="en-US" dirty="0"/>
          </a:p>
          <a:p>
            <a:r>
              <a:rPr lang="en-US" dirty="0"/>
              <a:t>Shall only use paper, wood, rubber, breakable plastic, fiberglass, or when necessary ductile metal</a:t>
            </a:r>
          </a:p>
          <a:p>
            <a:endParaRPr lang="en-US" dirty="0"/>
          </a:p>
          <a:p>
            <a:r>
              <a:rPr lang="en-US" dirty="0"/>
              <a:t>Shall only use Certified Commercially made rocket motors with exceptions given by the manufacturer</a:t>
            </a:r>
          </a:p>
          <a:p>
            <a:endParaRPr lang="en-US" dirty="0"/>
          </a:p>
          <a:p>
            <a:r>
              <a:rPr lang="en-US" dirty="0"/>
              <a:t>Shall not exceed more than 40,960 [N*s] or weigh more than 1/3</a:t>
            </a:r>
            <a:r>
              <a:rPr lang="en-US" baseline="30000" dirty="0"/>
              <a:t>rd</a:t>
            </a:r>
            <a:r>
              <a:rPr lang="en-US" dirty="0"/>
              <a:t> of the certified average thrust.</a:t>
            </a:r>
          </a:p>
          <a:p>
            <a:endParaRPr lang="en-US" dirty="0"/>
          </a:p>
          <a:p>
            <a:r>
              <a:rPr lang="en-US" dirty="0"/>
              <a:t>Shall use an active recovery system that shall be able to be reused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042AC50-766E-72E2-46E8-C644FF26B8DA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6</a:t>
            </a:fld>
            <a:endParaRPr lang="en-US" sz="10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A04EEB-3D9B-1D4E-B80A-CE8823874156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NAR High Power Safety Code – Relevant Rules</a:t>
            </a:r>
            <a:endParaRPr lang="en-US" sz="2400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CAE947-BBE7-FC90-A0F3-253A7077BC47}"/>
              </a:ext>
            </a:extLst>
          </p:cNvPr>
          <p:cNvSpPr txBox="1"/>
          <p:nvPr/>
        </p:nvSpPr>
        <p:spPr>
          <a:xfrm>
            <a:off x="7856806" y="124374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[5]</a:t>
            </a:r>
          </a:p>
        </p:txBody>
      </p:sp>
    </p:spTree>
    <p:extLst>
      <p:ext uri="{BB962C8B-B14F-4D97-AF65-F5344CB8AC3E}">
        <p14:creationId xmlns:p14="http://schemas.microsoft.com/office/powerpoint/2010/main" val="2872197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42ACEA6-7237-36B7-25E2-AB2694AC18AD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7</a:t>
            </a:fld>
            <a:endParaRPr lang="en-US" sz="10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EEA3BF-F20F-D0C1-9173-0BA3BEBC3CD2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Requirements</a:t>
            </a:r>
            <a:endParaRPr lang="en-US" sz="2400" kern="0" dirty="0"/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DDDFB68-032E-2DB2-E7E6-8278FB3B7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" y="-1"/>
            <a:ext cx="9139109" cy="514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24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1A1E8D-D3E7-645E-4D31-A32AED6CC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58" y="934141"/>
            <a:ext cx="8185355" cy="14042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3C5FD3-4952-B7CD-EEFB-02FE52C869DA}"/>
              </a:ext>
            </a:extLst>
          </p:cNvPr>
          <p:cNvSpPr/>
          <p:nvPr/>
        </p:nvSpPr>
        <p:spPr>
          <a:xfrm>
            <a:off x="7176490" y="934141"/>
            <a:ext cx="1348323" cy="1404206"/>
          </a:xfrm>
          <a:prstGeom prst="rect">
            <a:avLst/>
          </a:prstGeom>
          <a:noFill/>
          <a:ln w="38100">
            <a:solidFill>
              <a:srgbClr val="0B3A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15E761-30FD-1DA9-D8CF-F8D5164901F2}"/>
              </a:ext>
            </a:extLst>
          </p:cNvPr>
          <p:cNvSpPr/>
          <p:nvPr/>
        </p:nvSpPr>
        <p:spPr>
          <a:xfrm>
            <a:off x="7176490" y="1584126"/>
            <a:ext cx="1348323" cy="579915"/>
          </a:xfrm>
          <a:prstGeom prst="rect">
            <a:avLst/>
          </a:prstGeom>
          <a:noFill/>
          <a:ln w="38100">
            <a:solidFill>
              <a:srgbClr val="0B3A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noFill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BC6588-032B-5FE8-5DC4-08CB9C6C02FE}"/>
              </a:ext>
            </a:extLst>
          </p:cNvPr>
          <p:cNvSpPr/>
          <p:nvPr/>
        </p:nvSpPr>
        <p:spPr>
          <a:xfrm>
            <a:off x="2517084" y="1570678"/>
            <a:ext cx="3281083" cy="579915"/>
          </a:xfrm>
          <a:prstGeom prst="rect">
            <a:avLst/>
          </a:prstGeom>
          <a:noFill/>
          <a:ln w="38100">
            <a:solidFill>
              <a:srgbClr val="0B3A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noFill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83A705B-03BE-AFBA-A5A5-4D3F3BC2A279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8</a:t>
            </a:fld>
            <a:endParaRPr lang="en-US" sz="105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232254-311E-9186-07B3-00CBB66DF3CA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Conventional vs. Unconventional</a:t>
            </a:r>
            <a:endParaRPr lang="en-US" sz="2400" kern="0" dirty="0">
              <a:solidFill>
                <a:schemeClr val="bg1"/>
              </a:solidFill>
            </a:endParaRPr>
          </a:p>
        </p:txBody>
      </p:sp>
      <p:pic>
        <p:nvPicPr>
          <p:cNvPr id="4" name="Picture 3" descr="A red rectangle with black lines and black text&#10;&#10;AI-generated content may be incorrect.">
            <a:extLst>
              <a:ext uri="{FF2B5EF4-FFF2-40B4-BE49-F238E27FC236}">
                <a16:creationId xmlns:a16="http://schemas.microsoft.com/office/drawing/2014/main" id="{A267705C-3266-51B6-5159-CE867E079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7" y="2787130"/>
            <a:ext cx="7735205" cy="9941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CB7FE2-9895-BED7-CD56-834A9EAC130B}"/>
              </a:ext>
            </a:extLst>
          </p:cNvPr>
          <p:cNvSpPr/>
          <p:nvPr/>
        </p:nvSpPr>
        <p:spPr>
          <a:xfrm>
            <a:off x="5936456" y="3166939"/>
            <a:ext cx="2444020" cy="528638"/>
          </a:xfrm>
          <a:prstGeom prst="rect">
            <a:avLst/>
          </a:prstGeom>
          <a:noFill/>
          <a:ln w="38100">
            <a:solidFill>
              <a:srgbClr val="0B3A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4E3268-FAAD-D4F3-9182-E47206E52970}"/>
              </a:ext>
            </a:extLst>
          </p:cNvPr>
          <p:cNvSpPr/>
          <p:nvPr/>
        </p:nvSpPr>
        <p:spPr>
          <a:xfrm>
            <a:off x="7065168" y="2787130"/>
            <a:ext cx="1410152" cy="994172"/>
          </a:xfrm>
          <a:prstGeom prst="rect">
            <a:avLst/>
          </a:prstGeom>
          <a:noFill/>
          <a:ln w="38100">
            <a:solidFill>
              <a:srgbClr val="0B3A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F809E0-1949-B0BF-B4AC-5521170D3ECB}"/>
              </a:ext>
            </a:extLst>
          </p:cNvPr>
          <p:cNvSpPr/>
          <p:nvPr/>
        </p:nvSpPr>
        <p:spPr>
          <a:xfrm>
            <a:off x="2615350" y="3166939"/>
            <a:ext cx="3199662" cy="528638"/>
          </a:xfrm>
          <a:prstGeom prst="rect">
            <a:avLst/>
          </a:prstGeom>
          <a:noFill/>
          <a:ln w="38100">
            <a:solidFill>
              <a:srgbClr val="0B3A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8373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5" grpId="0" animBg="1"/>
      <p:bldP spid="5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rectangle with black lines and black text&#10;&#10;AI-generated content may be incorrect.">
            <a:extLst>
              <a:ext uri="{FF2B5EF4-FFF2-40B4-BE49-F238E27FC236}">
                <a16:creationId xmlns:a16="http://schemas.microsoft.com/office/drawing/2014/main" id="{2B5267F6-D50E-5AD2-3AA5-94C20578A0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1" y="2009632"/>
            <a:ext cx="7735205" cy="9941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1BC3CB-9B12-14FD-24E7-65AB282C0AEC}"/>
              </a:ext>
            </a:extLst>
          </p:cNvPr>
          <p:cNvCxnSpPr>
            <a:cxnSpLocks/>
          </p:cNvCxnSpPr>
          <p:nvPr/>
        </p:nvCxnSpPr>
        <p:spPr>
          <a:xfrm>
            <a:off x="528264" y="2689480"/>
            <a:ext cx="0" cy="5445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5FE7AE-D464-E814-D149-474C96E4E867}"/>
              </a:ext>
            </a:extLst>
          </p:cNvPr>
          <p:cNvCxnSpPr>
            <a:cxnSpLocks/>
          </p:cNvCxnSpPr>
          <p:nvPr/>
        </p:nvCxnSpPr>
        <p:spPr>
          <a:xfrm>
            <a:off x="8169153" y="2839080"/>
            <a:ext cx="0" cy="394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0D0C63-54C7-4D24-8061-D92C8026CC81}"/>
              </a:ext>
            </a:extLst>
          </p:cNvPr>
          <p:cNvCxnSpPr>
            <a:cxnSpLocks/>
          </p:cNvCxnSpPr>
          <p:nvPr/>
        </p:nvCxnSpPr>
        <p:spPr>
          <a:xfrm flipV="1">
            <a:off x="528264" y="3139956"/>
            <a:ext cx="7634165" cy="1344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0ECD843-6D0F-0464-63AF-7527086E0189}"/>
              </a:ext>
            </a:extLst>
          </p:cNvPr>
          <p:cNvSpPr txBox="1"/>
          <p:nvPr/>
        </p:nvSpPr>
        <p:spPr>
          <a:xfrm>
            <a:off x="3941019" y="3070616"/>
            <a:ext cx="82586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ea typeface="Verdana" panose="020B0604030504040204" pitchFamily="34" charset="0"/>
              </a:rPr>
              <a:t>1.63m</a:t>
            </a:r>
            <a:endParaRPr lang="en-US" sz="1600" dirty="0">
              <a:latin typeface="+mj-lt"/>
              <a:ea typeface="Verdana" panose="020B060403050404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1A5EFD-9464-EC2E-4272-29A35C655403}"/>
              </a:ext>
            </a:extLst>
          </p:cNvPr>
          <p:cNvCxnSpPr/>
          <p:nvPr/>
        </p:nvCxnSpPr>
        <p:spPr>
          <a:xfrm>
            <a:off x="8112407" y="2506718"/>
            <a:ext cx="2823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E8FFBB-30B5-529B-63D3-E8BEBF687800}"/>
              </a:ext>
            </a:extLst>
          </p:cNvPr>
          <p:cNvCxnSpPr/>
          <p:nvPr/>
        </p:nvCxnSpPr>
        <p:spPr>
          <a:xfrm>
            <a:off x="8120704" y="2802554"/>
            <a:ext cx="2823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FE0A8F-9B75-46BB-C1FE-FCFF830DD56B}"/>
              </a:ext>
            </a:extLst>
          </p:cNvPr>
          <p:cNvCxnSpPr>
            <a:cxnSpLocks/>
          </p:cNvCxnSpPr>
          <p:nvPr/>
        </p:nvCxnSpPr>
        <p:spPr>
          <a:xfrm>
            <a:off x="8331235" y="2506718"/>
            <a:ext cx="0" cy="29583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B2967A0-569C-B0A3-1CBD-347977CCEA14}"/>
              </a:ext>
            </a:extLst>
          </p:cNvPr>
          <p:cNvSpPr txBox="1"/>
          <p:nvPr/>
        </p:nvSpPr>
        <p:spPr>
          <a:xfrm>
            <a:off x="8112407" y="220241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ea typeface="Verdana" panose="020B0604030504040204" pitchFamily="34" charset="0"/>
              </a:rPr>
              <a:t>58.4mm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31A1B3D-D755-A361-E3C2-8B7A0D5C909D}"/>
              </a:ext>
            </a:extLst>
          </p:cNvPr>
          <p:cNvSpPr txBox="1">
            <a:spLocks/>
          </p:cNvSpPr>
          <p:nvPr/>
        </p:nvSpPr>
        <p:spPr>
          <a:xfrm>
            <a:off x="228600" y="4629150"/>
            <a:ext cx="914400" cy="171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fld id="{B586D440-F702-449A-AAC2-9ACFF17038B8}" type="slidenum">
              <a:rPr lang="en-US" sz="1050" smtClean="0"/>
              <a:pPr>
                <a:defRPr/>
              </a:pPr>
              <a:t>9</a:t>
            </a:fld>
            <a:endParaRPr lang="en-US" sz="10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9B9D546-6F42-4028-EAA2-5871D6B6DAB8}"/>
              </a:ext>
            </a:extLst>
          </p:cNvPr>
          <p:cNvSpPr txBox="1">
            <a:spLocks/>
          </p:cNvSpPr>
          <p:nvPr/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System Overview</a:t>
            </a:r>
            <a:endParaRPr lang="en-US" sz="2400" kern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22F553-30AC-AB84-2AED-0FCF32E7DC6C}"/>
              </a:ext>
            </a:extLst>
          </p:cNvPr>
          <p:cNvCxnSpPr>
            <a:cxnSpLocks/>
          </p:cNvCxnSpPr>
          <p:nvPr/>
        </p:nvCxnSpPr>
        <p:spPr bwMode="auto">
          <a:xfrm flipV="1">
            <a:off x="5162843" y="2314135"/>
            <a:ext cx="0" cy="2768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9BF2AE-F162-A0DD-CE08-F4A097132575}"/>
              </a:ext>
            </a:extLst>
          </p:cNvPr>
          <p:cNvCxnSpPr>
            <a:cxnSpLocks/>
          </p:cNvCxnSpPr>
          <p:nvPr/>
        </p:nvCxnSpPr>
        <p:spPr bwMode="auto">
          <a:xfrm flipV="1">
            <a:off x="6736080" y="2314135"/>
            <a:ext cx="0" cy="2847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85632B-54D2-59B6-C067-C478A5382A1A}"/>
              </a:ext>
            </a:extLst>
          </p:cNvPr>
          <p:cNvCxnSpPr/>
          <p:nvPr/>
        </p:nvCxnSpPr>
        <p:spPr bwMode="auto">
          <a:xfrm>
            <a:off x="5162843" y="2378268"/>
            <a:ext cx="157323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D2CB2FF-4486-F78B-AD8E-1C0FA40D591D}"/>
              </a:ext>
            </a:extLst>
          </p:cNvPr>
          <p:cNvSpPr txBox="1"/>
          <p:nvPr/>
        </p:nvSpPr>
        <p:spPr>
          <a:xfrm>
            <a:off x="5260812" y="209234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4.93 caliber</a:t>
            </a:r>
          </a:p>
        </p:txBody>
      </p:sp>
    </p:spTree>
    <p:extLst>
      <p:ext uri="{BB962C8B-B14F-4D97-AF65-F5344CB8AC3E}">
        <p14:creationId xmlns:p14="http://schemas.microsoft.com/office/powerpoint/2010/main" val="221874916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ithout blue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B14FA739404C4C88339245665DF4E3" ma:contentTypeVersion="8" ma:contentTypeDescription="Create a new document." ma:contentTypeScope="" ma:versionID="247aaf519e14abf9f372e3ee9ed11828">
  <xsd:schema xmlns:xsd="http://www.w3.org/2001/XMLSchema" xmlns:xs="http://www.w3.org/2001/XMLSchema" xmlns:p="http://schemas.microsoft.com/office/2006/metadata/properties" xmlns:ns2="db962d0c-5ba1-488e-9617-42eb96731c2f" xmlns:ns3="8840c030-5dde-41b3-9ddd-06e8e0ef51bc" targetNamespace="http://schemas.microsoft.com/office/2006/metadata/properties" ma:root="true" ma:fieldsID="ee35eff953b650d5914e462e8b155702" ns2:_="" ns3:_="">
    <xsd:import namespace="db962d0c-5ba1-488e-9617-42eb96731c2f"/>
    <xsd:import namespace="8840c030-5dde-41b3-9ddd-06e8e0ef51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962d0c-5ba1-488e-9617-42eb96731c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40c030-5dde-41b3-9ddd-06e8e0ef51b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F3348E-F4F4-4BE8-8083-AA7D450E2F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14BE1A-A2C4-4862-8AD0-8BDC37D6A979}">
  <ds:schemaRefs>
    <ds:schemaRef ds:uri="8840c030-5dde-41b3-9ddd-06e8e0ef51bc"/>
    <ds:schemaRef ds:uri="db962d0c-5ba1-488e-9617-42eb96731c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CFA4D1A-00BC-4F46-AA03-FF605C51BE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962d0c-5ba1-488e-9617-42eb96731c2f"/>
    <ds:schemaRef ds:uri="8840c030-5dde-41b3-9ddd-06e8e0ef51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18854</TotalTime>
  <Words>1766</Words>
  <Application>Microsoft Office PowerPoint</Application>
  <PresentationFormat>On-screen Show (16:9)</PresentationFormat>
  <Paragraphs>418</Paragraphs>
  <Slides>39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Cambria Math</vt:lpstr>
      <vt:lpstr>Helvetica</vt:lpstr>
      <vt:lpstr>Times</vt:lpstr>
      <vt:lpstr>Wingdings</vt:lpstr>
      <vt:lpstr>Blank Presentation</vt:lpstr>
      <vt:lpstr>Without blue banner</vt:lpstr>
      <vt:lpstr>PowerPoint Presentation</vt:lpstr>
      <vt:lpstr>PowerPoint Presentation</vt:lpstr>
      <vt:lpstr>Certification Organizations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Motor</vt:lpstr>
      <vt:lpstr>PowerPoint Presentation</vt:lpstr>
      <vt:lpstr>Airframe</vt:lpstr>
      <vt:lpstr>Airframe - Fins</vt:lpstr>
      <vt:lpstr>PowerPoint Presentation</vt:lpstr>
      <vt:lpstr>PowerPoint Presentation</vt:lpstr>
      <vt:lpstr>Nose Cone – Shoulder </vt:lpstr>
      <vt:lpstr>Nose Cone – Materials</vt:lpstr>
      <vt:lpstr>PowerPoint Presentation</vt:lpstr>
      <vt:lpstr>Avionics Sled – Mounting Positions</vt:lpstr>
      <vt:lpstr>PowerPoint Presentation</vt:lpstr>
      <vt:lpstr>PowerPoint Presentation</vt:lpstr>
      <vt:lpstr>PowerPoint Presentation</vt:lpstr>
      <vt:lpstr>PowerPoint Presentation</vt:lpstr>
      <vt:lpstr>Ansys Fluent Simulation Settings</vt:lpstr>
      <vt:lpstr>Ansys Fluent Results – Temperature</vt:lpstr>
      <vt:lpstr>Ansys Static Structural – Auto scale</vt:lpstr>
      <vt:lpstr>PowerPoint Presentation</vt:lpstr>
      <vt:lpstr>Manufacturing – Fins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  <vt:lpstr>Barrowman’s Method</vt:lpstr>
      <vt:lpstr>Ejection Charge Assembly</vt:lpstr>
      <vt:lpstr>Ansys Supplemental Information</vt:lpstr>
    </vt:vector>
  </TitlesOfParts>
  <Company>Bill Seymore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Seymore</dc:creator>
  <cp:lastModifiedBy>Yash Malik</cp:lastModifiedBy>
  <cp:revision>44</cp:revision>
  <cp:lastPrinted>2018-09-25T14:02:34Z</cp:lastPrinted>
  <dcterms:modified xsi:type="dcterms:W3CDTF">2025-04-02T21:41:00Z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0x010100E8B14FA739404C4C88339245665DF4E3</vt:lpwstr>
  </property>
</Properties>
</file>