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5B0B393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8_42FCC1B9.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2_49CE7E33.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sldIdLst>
    <p:sldId id="256" r:id="rId5"/>
    <p:sldId id="277" r:id="rId6"/>
    <p:sldId id="257" r:id="rId7"/>
    <p:sldId id="258" r:id="rId8"/>
    <p:sldId id="260" r:id="rId9"/>
    <p:sldId id="262" r:id="rId10"/>
    <p:sldId id="266" r:id="rId11"/>
    <p:sldId id="282" r:id="rId12"/>
    <p:sldId id="263" r:id="rId13"/>
    <p:sldId id="268" r:id="rId14"/>
    <p:sldId id="267" r:id="rId15"/>
    <p:sldId id="279" r:id="rId16"/>
    <p:sldId id="278" r:id="rId17"/>
    <p:sldId id="283" r:id="rId18"/>
    <p:sldId id="264" r:id="rId19"/>
    <p:sldId id="280" r:id="rId20"/>
    <p:sldId id="265" r:id="rId21"/>
    <p:sldId id="273" r:id="rId22"/>
    <p:sldId id="274" r:id="rId23"/>
    <p:sldId id="275" r:id="rId24"/>
    <p:sldId id="276" r:id="rId25"/>
    <p:sldId id="269" r:id="rId26"/>
    <p:sldId id="281" r:id="rId27"/>
  </p:sldIdLst>
  <p:sldSz cx="12192000" cy="6858000"/>
  <p:notesSz cx="6858000" cy="9144000"/>
  <p:embeddedFontLst>
    <p:embeddedFont>
      <p:font typeface="Cambria Math" panose="02040503050406030204" pitchFamily="18" charset="0"/>
      <p:regular r:id="rId29"/>
    </p:embeddedFont>
    <p:embeddedFont>
      <p:font typeface="Grandview" panose="020B0604020202020204" charset="0"/>
      <p:regular r:id="rId30"/>
      <p:bold r:id="rId31"/>
      <p:italic r:id="rId32"/>
      <p:boldItalic r:id="rId33"/>
    </p:embeddedFont>
    <p:embeddedFont>
      <p:font typeface="Jura SemiBold"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6E97CF-1F11-4A49-9962-3BBDD7E4FA50}">
          <p14:sldIdLst>
            <p14:sldId id="256"/>
            <p14:sldId id="277"/>
            <p14:sldId id="257"/>
            <p14:sldId id="258"/>
            <p14:sldId id="260"/>
            <p14:sldId id="262"/>
            <p14:sldId id="266"/>
            <p14:sldId id="282"/>
            <p14:sldId id="263"/>
            <p14:sldId id="268"/>
            <p14:sldId id="267"/>
            <p14:sldId id="279"/>
            <p14:sldId id="278"/>
            <p14:sldId id="283"/>
            <p14:sldId id="264"/>
            <p14:sldId id="280"/>
            <p14:sldId id="265"/>
            <p14:sldId id="273"/>
            <p14:sldId id="274"/>
            <p14:sldId id="275"/>
            <p14:sldId id="276"/>
            <p14:sldId id="269"/>
            <p14:sldId id="2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6A02D1-2C17-344E-CE93-D51997F8F6C8}" name="Deiros, Maximo A" initials="DM" userId="S::mdeiros3@gatech.edu::a149c0ea-f907-4c70-bc58-c5f2de41bf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A5A5A5"/>
    <a:srgbClr val="CCCCCC"/>
    <a:srgbClr val="19191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E1592E-6CB3-4A47-BF2F-DCCAB03073BB}" v="5353" dt="2025-04-02T16:32:35.790"/>
    <p1510:client id="{FF6D77D5-28CE-41DA-A62F-434EC0CF631C}" v="1222" dt="2025-04-03T02:11:39.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82" autoAdjust="0"/>
  </p:normalViewPr>
  <p:slideViewPr>
    <p:cSldViewPr snapToGrid="0">
      <p:cViewPr>
        <p:scale>
          <a:sx n="77" d="100"/>
          <a:sy n="77" d="100"/>
        </p:scale>
        <p:origin x="18" y="1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1_5B0B3934.xml><?xml version="1.0" encoding="utf-8"?>
<p188:cmLst xmlns:a="http://schemas.openxmlformats.org/drawingml/2006/main" xmlns:r="http://schemas.openxmlformats.org/officeDocument/2006/relationships" xmlns:p188="http://schemas.microsoft.com/office/powerpoint/2018/8/main">
  <p188:cm id="{0EC06B2E-0D82-4041-A799-C82DD1540430}" authorId="{576A02D1-2C17-344E-CE93-D51997F8F6C8}" created="2025-03-26T16:14:16.421">
    <pc:sldMkLst xmlns:pc="http://schemas.microsoft.com/office/powerpoint/2013/main/command">
      <pc:docMk/>
      <pc:sldMk cId="1527462196" sldId="257"/>
    </pc:sldMkLst>
    <p188:txBody>
      <a:bodyPr/>
      <a:lstStyle/>
      <a:p>
        <a:r>
          <a:rPr lang="en-US"/>
          <a:t>this needs to be condensed</a:t>
        </a:r>
      </a:p>
    </p188:txBody>
  </p188:cm>
</p188:cmLst>
</file>

<file path=ppt/comments/modernComment_108_42FCC1B9.xml><?xml version="1.0" encoding="utf-8"?>
<p188:cmLst xmlns:a="http://schemas.openxmlformats.org/drawingml/2006/main" xmlns:r="http://schemas.openxmlformats.org/officeDocument/2006/relationships" xmlns:p188="http://schemas.microsoft.com/office/powerpoint/2018/8/main">
  <p188:cm id="{049323E1-0B92-4245-ACB8-63283012CA0F}" authorId="{576A02D1-2C17-344E-CE93-D51997F8F6C8}" created="2025-04-02T14:31:40.161">
    <ac:txMkLst xmlns:ac="http://schemas.microsoft.com/office/drawing/2013/main/command">
      <pc:docMk xmlns:pc="http://schemas.microsoft.com/office/powerpoint/2013/main/command"/>
      <pc:sldMk xmlns:pc="http://schemas.microsoft.com/office/powerpoint/2013/main/command" cId="1123860921" sldId="264"/>
      <ac:spMk id="3" creationId="{833437E1-A8DA-A9E6-B65A-B9675642423B}"/>
      <ac:txMk cp="35" len="9">
        <ac:context len="101" hash="2855152414"/>
      </ac:txMk>
    </ac:txMkLst>
    <p188:pos x="8028963" y="141593"/>
    <p188:txBody>
      <a:bodyPr/>
      <a:lstStyle/>
      <a:p>
        <a:r>
          <a:rPr lang="en-US"/>
          <a:t>Need to define</a:t>
        </a:r>
      </a:p>
    </p188:txBody>
  </p188:cm>
</p188:cmLst>
</file>

<file path=ppt/comments/modernComment_112_49CE7E33.xml><?xml version="1.0" encoding="utf-8"?>
<p188:cmLst xmlns:a="http://schemas.openxmlformats.org/drawingml/2006/main" xmlns:r="http://schemas.openxmlformats.org/officeDocument/2006/relationships" xmlns:p188="http://schemas.microsoft.com/office/powerpoint/2018/8/main">
  <p188:cm id="{080D49E3-9516-4295-AC83-0144DA068D94}" authorId="{576A02D1-2C17-344E-CE93-D51997F8F6C8}" status="resolved" created="2025-03-26T16:11:20.885" complete="100000">
    <ac:deMkLst xmlns:ac="http://schemas.microsoft.com/office/drawing/2013/main/command">
      <pc:docMk xmlns:pc="http://schemas.microsoft.com/office/powerpoint/2013/main/command"/>
      <pc:sldMk xmlns:pc="http://schemas.microsoft.com/office/powerpoint/2013/main/command" cId="1238269491" sldId="274"/>
      <ac:picMk id="21" creationId="{34E5ED44-5EE2-6308-2B36-8F04889748C8}"/>
    </ac:deMkLst>
    <p188:txBody>
      <a:bodyPr/>
      <a:lstStyle/>
      <a:p>
        <a:r>
          <a:rPr lang="en-US"/>
          <a:t>add source</a:t>
        </a:r>
      </a:p>
    </p188:txBody>
  </p188:cm>
  <p188:cm id="{C4D4FAB3-B4F9-4EC4-AEAC-819D419A719C}" authorId="{576A02D1-2C17-344E-CE93-D51997F8F6C8}" created="2025-04-01T22:10:16.754">
    <ac:deMkLst xmlns:ac="http://schemas.microsoft.com/office/drawing/2013/main/command">
      <pc:docMk xmlns:pc="http://schemas.microsoft.com/office/powerpoint/2013/main/command"/>
      <pc:sldMk xmlns:pc="http://schemas.microsoft.com/office/powerpoint/2013/main/command" cId="1238269491" sldId="274"/>
      <ac:picMk id="21" creationId="{34E5ED44-5EE2-6308-2B36-8F04889748C8}"/>
    </ac:deMkLst>
    <p188:txBody>
      <a:bodyPr/>
      <a:lstStyle/>
      <a:p>
        <a:r>
          <a:rPr lang="en-US"/>
          <a:t>Honestly since this isnt in our paper maybe we should not include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6814D-83B6-4091-989B-5715784C288A}"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BAA48-91EA-4431-9E2A-A15058C7A99D}" type="slidenum">
              <a:rPr lang="en-US" smtClean="0"/>
              <a:t>‹#›</a:t>
            </a:fld>
            <a:endParaRPr lang="en-US"/>
          </a:p>
        </p:txBody>
      </p:sp>
    </p:spTree>
    <p:extLst>
      <p:ext uri="{BB962C8B-B14F-4D97-AF65-F5344CB8AC3E}">
        <p14:creationId xmlns:p14="http://schemas.microsoft.com/office/powerpoint/2010/main" val="4182141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holding record for highest launched and recovered. Max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2</a:t>
            </a:fld>
            <a:endParaRPr lang="en-US"/>
          </a:p>
        </p:txBody>
      </p:sp>
    </p:spTree>
    <p:extLst>
      <p:ext uri="{BB962C8B-B14F-4D97-AF65-F5344CB8AC3E}">
        <p14:creationId xmlns:p14="http://schemas.microsoft.com/office/powerpoint/2010/main" val="246620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obstacle to be encountered in the </a:t>
            </a:r>
            <a:r>
              <a:rPr lang="en-US" dirty="0" err="1"/>
              <a:t>pressurant</a:t>
            </a:r>
            <a:r>
              <a:rPr lang="en-US" dirty="0"/>
              <a:t> system was regulator droop. Our large pressure regulator, PR-REG, steps down the system pressure from that of our nitrogen k-bottles – which start their life at ~2300 </a:t>
            </a:r>
            <a:r>
              <a:rPr lang="en-US" dirty="0" err="1"/>
              <a:t>psig</a:t>
            </a:r>
            <a:r>
              <a:rPr lang="en-US" dirty="0"/>
              <a:t> – to around 1000 </a:t>
            </a:r>
            <a:r>
              <a:rPr lang="en-US" dirty="0" err="1"/>
              <a:t>psig</a:t>
            </a:r>
            <a:r>
              <a:rPr lang="en-US" dirty="0"/>
              <a:t>, maintaining the bang-bang inlet pressures to that pressure as well. This is shown in the plot to the left, where the blue line, PRPT1, is placed just before PR-REG, and the green line, PRPT2, is placed just after it. Now, these pressures aren’t as constant as we’d like them to be – these dips are what’s called droop. Droop is a drop in a regulator’s outlet pressure due to an increase in flow rate. In the case of this </a:t>
            </a:r>
            <a:r>
              <a:rPr lang="en-US" dirty="0" err="1"/>
              <a:t>pressurant</a:t>
            </a:r>
            <a:r>
              <a:rPr lang="en-US" dirty="0"/>
              <a:t> system, droop occurs when the bang-bangs open and suddenly flow </a:t>
            </a:r>
            <a:r>
              <a:rPr lang="en-US" dirty="0" err="1"/>
              <a:t>pressurant</a:t>
            </a:r>
            <a:r>
              <a:rPr lang="en-US" dirty="0"/>
              <a:t> into the tank. This drop in upstream pressure will decrease </a:t>
            </a:r>
            <a:r>
              <a:rPr lang="en-US" dirty="0" err="1"/>
              <a:t>pressurant</a:t>
            </a:r>
            <a:r>
              <a:rPr lang="en-US" dirty="0"/>
              <a:t> mass flow rate. The plot on the right shows a fairly constant droop across a small range of mass flow rates; for a larger range, this will begin to scale nonlinearly. For this larger range of mass flow rates, the bang-bang valves will be able to vary their duty cycle to appropriately pressurize the tanks, but if the nitrogen supply pressure drops too low, the minimum </a:t>
            </a:r>
            <a:r>
              <a:rPr lang="en-US" dirty="0" err="1"/>
              <a:t>pressurant</a:t>
            </a:r>
            <a:r>
              <a:rPr lang="en-US" dirty="0"/>
              <a:t> flow rate may not be achievable.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Note that droop scales non-linearly with flow rate, but is relatively constant for small ranges of flow rate</a:t>
            </a:r>
          </a:p>
        </p:txBody>
      </p:sp>
      <p:sp>
        <p:nvSpPr>
          <p:cNvPr id="4" name="Slide Number Placeholder 3"/>
          <p:cNvSpPr>
            <a:spLocks noGrp="1"/>
          </p:cNvSpPr>
          <p:nvPr>
            <p:ph type="sldNum" sz="quarter" idx="5"/>
          </p:nvPr>
        </p:nvSpPr>
        <p:spPr/>
        <p:txBody>
          <a:bodyPr/>
          <a:lstStyle/>
          <a:p>
            <a:fld id="{A06BAA48-91EA-4431-9E2A-A15058C7A99D}" type="slidenum">
              <a:rPr lang="en-US" smtClean="0"/>
              <a:t>15</a:t>
            </a:fld>
            <a:endParaRPr lang="en-US"/>
          </a:p>
        </p:txBody>
      </p:sp>
    </p:spTree>
    <p:extLst>
      <p:ext uri="{BB962C8B-B14F-4D97-AF65-F5344CB8AC3E}">
        <p14:creationId xmlns:p14="http://schemas.microsoft.com/office/powerpoint/2010/main" val="2826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other major obstacle encountered in the </a:t>
            </a:r>
            <a:r>
              <a:rPr lang="en-US" dirty="0" err="1"/>
              <a:t>pressurant</a:t>
            </a:r>
            <a:r>
              <a:rPr lang="en-US" dirty="0"/>
              <a:t> system was LOX tank ullage collapse. To maintain tank pressure, the incoming </a:t>
            </a:r>
            <a:r>
              <a:rPr lang="en-US" dirty="0" err="1"/>
              <a:t>pressurant</a:t>
            </a:r>
            <a:r>
              <a:rPr lang="en-US" dirty="0"/>
              <a:t> gas must replace the volume of the outgoing propellant – the volumetric flow rates must be equal. In cryogenic tanks, the significant difference in temperature between the incoming </a:t>
            </a:r>
            <a:r>
              <a:rPr lang="en-US" dirty="0" err="1"/>
              <a:t>pressurant</a:t>
            </a:r>
            <a:r>
              <a:rPr lang="en-US" dirty="0"/>
              <a:t> gas and the stored cryogenic propellant will incur significant heat transfer from the </a:t>
            </a:r>
            <a:r>
              <a:rPr lang="en-US" dirty="0" err="1"/>
              <a:t>pressurant</a:t>
            </a:r>
            <a:r>
              <a:rPr lang="en-US" dirty="0"/>
              <a:t> to the propellant. The </a:t>
            </a:r>
            <a:r>
              <a:rPr lang="en-US" dirty="0" err="1"/>
              <a:t>pressurant</a:t>
            </a:r>
            <a:r>
              <a:rPr lang="en-US" dirty="0"/>
              <a:t> will get colder and therefore denser – lowering volumetric flow rate, so more </a:t>
            </a:r>
            <a:r>
              <a:rPr lang="en-US" dirty="0" err="1"/>
              <a:t>pressurant</a:t>
            </a:r>
            <a:r>
              <a:rPr lang="en-US" dirty="0"/>
              <a:t> gas mass is needed to pressurize the cryogenic tank. To calculate the following collapse factor, we take the actual </a:t>
            </a:r>
            <a:r>
              <a:rPr lang="en-US" dirty="0" err="1"/>
              <a:t>pressurant</a:t>
            </a:r>
            <a:r>
              <a:rPr lang="en-US" dirty="0"/>
              <a:t> mass flow rate and divide it by the theoretical </a:t>
            </a:r>
            <a:r>
              <a:rPr lang="en-US" dirty="0" err="1"/>
              <a:t>pressurant</a:t>
            </a:r>
            <a:r>
              <a:rPr lang="en-US" dirty="0"/>
              <a:t> mass flow rate – that is, if we don’t account for the change in density.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should be noted that colder LOX is more dense, so its own volumetric flow rate decreases. While it will cool the propellant more, increasing collapse factor, the theoretical gas needed to replace the outgoing volume decreases more substantially, reducing the </a:t>
            </a:r>
            <a:r>
              <a:rPr lang="en-US" dirty="0" err="1"/>
              <a:t>pressurant</a:t>
            </a:r>
            <a:r>
              <a:rPr lang="en-US" dirty="0"/>
              <a:t> gas needed. Therefore, colder LOX makes for a more efficient </a:t>
            </a:r>
            <a:r>
              <a:rPr lang="en-US" dirty="0" err="1"/>
              <a:t>pressurant</a:t>
            </a:r>
            <a:r>
              <a:rPr lang="en-US" dirty="0"/>
              <a: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HETS fills LOX from cryogenic dewars in a variety of pressures, which we can use to condition the propellant. Low pressure LOX is colder and denser, so, because of the aforementioned, low pressure dewars are desirable. If only high-pressure dewars are available, there are two solutions: the dewar can be vented down to a lower pressure; or we can wait, the warm LOX will boil off and the remaining liquid will cool down.</a:t>
            </a:r>
            <a:br>
              <a:rPr lang="en-US" dirty="0"/>
            </a:br>
            <a:br>
              <a:rPr lang="en-US" dirty="0"/>
            </a:br>
            <a:r>
              <a:rPr lang="en-US" dirty="0"/>
              <a:t>*explain how we calculated it</a:t>
            </a:r>
          </a:p>
        </p:txBody>
      </p:sp>
      <p:sp>
        <p:nvSpPr>
          <p:cNvPr id="4" name="Slide Number Placeholder 3"/>
          <p:cNvSpPr>
            <a:spLocks noGrp="1"/>
          </p:cNvSpPr>
          <p:nvPr>
            <p:ph type="sldNum" sz="quarter" idx="5"/>
          </p:nvPr>
        </p:nvSpPr>
        <p:spPr/>
        <p:txBody>
          <a:bodyPr/>
          <a:lstStyle/>
          <a:p>
            <a:fld id="{A06BAA48-91EA-4431-9E2A-A15058C7A99D}" type="slidenum">
              <a:rPr lang="en-US" smtClean="0"/>
              <a:t>16</a:t>
            </a:fld>
            <a:endParaRPr lang="en-US"/>
          </a:p>
        </p:txBody>
      </p:sp>
    </p:spTree>
    <p:extLst>
      <p:ext uri="{BB962C8B-B14F-4D97-AF65-F5344CB8AC3E}">
        <p14:creationId xmlns:p14="http://schemas.microsoft.com/office/powerpoint/2010/main" val="222060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Jonatan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17</a:t>
            </a:fld>
            <a:endParaRPr lang="en-US"/>
          </a:p>
        </p:txBody>
      </p:sp>
    </p:spTree>
    <p:extLst>
      <p:ext uri="{BB962C8B-B14F-4D97-AF65-F5344CB8AC3E}">
        <p14:creationId xmlns:p14="http://schemas.microsoft.com/office/powerpoint/2010/main" val="303774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Jonatan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18</a:t>
            </a:fld>
            <a:endParaRPr lang="en-US"/>
          </a:p>
        </p:txBody>
      </p:sp>
    </p:spTree>
    <p:extLst>
      <p:ext uri="{BB962C8B-B14F-4D97-AF65-F5344CB8AC3E}">
        <p14:creationId xmlns:p14="http://schemas.microsoft.com/office/powerpoint/2010/main" val="1416960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Jonatan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19</a:t>
            </a:fld>
            <a:endParaRPr lang="en-US"/>
          </a:p>
        </p:txBody>
      </p:sp>
    </p:spTree>
    <p:extLst>
      <p:ext uri="{BB962C8B-B14F-4D97-AF65-F5344CB8AC3E}">
        <p14:creationId xmlns:p14="http://schemas.microsoft.com/office/powerpoint/2010/main" val="221649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Jonatan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20</a:t>
            </a:fld>
            <a:endParaRPr lang="en-US"/>
          </a:p>
        </p:txBody>
      </p:sp>
    </p:spTree>
    <p:extLst>
      <p:ext uri="{BB962C8B-B14F-4D97-AF65-F5344CB8AC3E}">
        <p14:creationId xmlns:p14="http://schemas.microsoft.com/office/powerpoint/2010/main" val="401721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Jonatan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21</a:t>
            </a:fld>
            <a:endParaRPr lang="en-US"/>
          </a:p>
        </p:txBody>
      </p:sp>
    </p:spTree>
    <p:extLst>
      <p:ext uri="{BB962C8B-B14F-4D97-AF65-F5344CB8AC3E}">
        <p14:creationId xmlns:p14="http://schemas.microsoft.com/office/powerpoint/2010/main" val="13419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22</a:t>
            </a:fld>
            <a:endParaRPr lang="en-US"/>
          </a:p>
        </p:txBody>
      </p:sp>
    </p:spTree>
    <p:extLst>
      <p:ext uri="{BB962C8B-B14F-4D97-AF65-F5344CB8AC3E}">
        <p14:creationId xmlns:p14="http://schemas.microsoft.com/office/powerpoint/2010/main" val="3507305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AA48-91EA-4431-9E2A-A15058C7A99D}" type="slidenum">
              <a:rPr lang="en-US" smtClean="0"/>
              <a:t>23</a:t>
            </a:fld>
            <a:endParaRPr lang="en-US"/>
          </a:p>
        </p:txBody>
      </p:sp>
    </p:spTree>
    <p:extLst>
      <p:ext uri="{BB962C8B-B14F-4D97-AF65-F5344CB8AC3E}">
        <p14:creationId xmlns:p14="http://schemas.microsoft.com/office/powerpoint/2010/main" val="409135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presents</a:t>
            </a:r>
          </a:p>
        </p:txBody>
      </p:sp>
      <p:sp>
        <p:nvSpPr>
          <p:cNvPr id="4" name="Slide Number Placeholder 3"/>
          <p:cNvSpPr>
            <a:spLocks noGrp="1"/>
          </p:cNvSpPr>
          <p:nvPr>
            <p:ph type="sldNum" sz="quarter" idx="5"/>
          </p:nvPr>
        </p:nvSpPr>
        <p:spPr/>
        <p:txBody>
          <a:bodyPr/>
          <a:lstStyle/>
          <a:p>
            <a:fld id="{A06BAA48-91EA-4431-9E2A-A15058C7A99D}" type="slidenum">
              <a:rPr lang="en-US" smtClean="0"/>
              <a:t>4</a:t>
            </a:fld>
            <a:endParaRPr lang="en-US"/>
          </a:p>
        </p:txBody>
      </p:sp>
    </p:spTree>
    <p:extLst>
      <p:ext uri="{BB962C8B-B14F-4D97-AF65-F5344CB8AC3E}">
        <p14:creationId xmlns:p14="http://schemas.microsoft.com/office/powerpoint/2010/main" val="396266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a:t>
            </a:r>
          </a:p>
        </p:txBody>
      </p:sp>
      <p:sp>
        <p:nvSpPr>
          <p:cNvPr id="4" name="Slide Number Placeholder 3"/>
          <p:cNvSpPr>
            <a:spLocks noGrp="1"/>
          </p:cNvSpPr>
          <p:nvPr>
            <p:ph type="sldNum" sz="quarter" idx="5"/>
          </p:nvPr>
        </p:nvSpPr>
        <p:spPr/>
        <p:txBody>
          <a:bodyPr/>
          <a:lstStyle/>
          <a:p>
            <a:fld id="{A06BAA48-91EA-4431-9E2A-A15058C7A99D}" type="slidenum">
              <a:rPr lang="en-US" smtClean="0"/>
              <a:t>5</a:t>
            </a:fld>
            <a:endParaRPr lang="en-US"/>
          </a:p>
        </p:txBody>
      </p:sp>
    </p:spTree>
    <p:extLst>
      <p:ext uri="{BB962C8B-B14F-4D97-AF65-F5344CB8AC3E}">
        <p14:creationId xmlns:p14="http://schemas.microsoft.com/office/powerpoint/2010/main" val="366156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fld id="{A06BAA48-91EA-4431-9E2A-A15058C7A99D}" type="slidenum">
              <a:rPr lang="en-US" smtClean="0"/>
              <a:t>6</a:t>
            </a:fld>
            <a:endParaRPr lang="en-US"/>
          </a:p>
        </p:txBody>
      </p:sp>
    </p:spTree>
    <p:extLst>
      <p:ext uri="{BB962C8B-B14F-4D97-AF65-F5344CB8AC3E}">
        <p14:creationId xmlns:p14="http://schemas.microsoft.com/office/powerpoint/2010/main" val="231704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fld id="{A06BAA48-91EA-4431-9E2A-A15058C7A99D}" type="slidenum">
              <a:rPr lang="en-US" smtClean="0"/>
              <a:t>7</a:t>
            </a:fld>
            <a:endParaRPr lang="en-US"/>
          </a:p>
        </p:txBody>
      </p:sp>
    </p:spTree>
    <p:extLst>
      <p:ext uri="{BB962C8B-B14F-4D97-AF65-F5344CB8AC3E}">
        <p14:creationId xmlns:p14="http://schemas.microsoft.com/office/powerpoint/2010/main" val="276822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9651A-D8AD-64E0-C411-43C205FAB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3BFEB-6BCD-9235-07F4-6B297F00B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35D9B-9598-9D1C-C42B-596FB8961AF6}"/>
              </a:ext>
            </a:extLst>
          </p:cNvPr>
          <p:cNvSpPr>
            <a:spLocks noGrp="1"/>
          </p:cNvSpPr>
          <p:nvPr>
            <p:ph type="body" idx="1"/>
          </p:nvPr>
        </p:nvSpPr>
        <p:spPr/>
        <p:txBody>
          <a:bodyPr/>
          <a:lstStyle/>
          <a:p>
            <a:r>
              <a:rPr lang="en-US" dirty="0"/>
              <a:t>Max</a:t>
            </a:r>
          </a:p>
        </p:txBody>
      </p:sp>
      <p:sp>
        <p:nvSpPr>
          <p:cNvPr id="4" name="Slide Number Placeholder 3">
            <a:extLst>
              <a:ext uri="{FF2B5EF4-FFF2-40B4-BE49-F238E27FC236}">
                <a16:creationId xmlns:a16="http://schemas.microsoft.com/office/drawing/2014/main" id="{4D5F0C50-1B5A-3D47-665F-8200333C3011}"/>
              </a:ext>
            </a:extLst>
          </p:cNvPr>
          <p:cNvSpPr>
            <a:spLocks noGrp="1"/>
          </p:cNvSpPr>
          <p:nvPr>
            <p:ph type="sldNum" sz="quarter" idx="5"/>
          </p:nvPr>
        </p:nvSpPr>
        <p:spPr/>
        <p:txBody>
          <a:bodyPr/>
          <a:lstStyle/>
          <a:p>
            <a:fld id="{A06BAA48-91EA-4431-9E2A-A15058C7A99D}" type="slidenum">
              <a:rPr lang="en-US" smtClean="0"/>
              <a:t>8</a:t>
            </a:fld>
            <a:endParaRPr lang="en-US"/>
          </a:p>
        </p:txBody>
      </p:sp>
    </p:spTree>
    <p:extLst>
      <p:ext uri="{BB962C8B-B14F-4D97-AF65-F5344CB8AC3E}">
        <p14:creationId xmlns:p14="http://schemas.microsoft.com/office/powerpoint/2010/main" val="302647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AA48-91EA-4431-9E2A-A15058C7A99D}" type="slidenum">
              <a:rPr lang="en-US" smtClean="0"/>
              <a:t>9</a:t>
            </a:fld>
            <a:endParaRPr lang="en-US"/>
          </a:p>
        </p:txBody>
      </p:sp>
    </p:spTree>
    <p:extLst>
      <p:ext uri="{BB962C8B-B14F-4D97-AF65-F5344CB8AC3E}">
        <p14:creationId xmlns:p14="http://schemas.microsoft.com/office/powerpoint/2010/main" val="377680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AA48-91EA-4431-9E2A-A15058C7A99D}" type="slidenum">
              <a:rPr lang="en-US" smtClean="0"/>
              <a:t>10</a:t>
            </a:fld>
            <a:endParaRPr lang="en-US"/>
          </a:p>
        </p:txBody>
      </p:sp>
    </p:spTree>
    <p:extLst>
      <p:ext uri="{BB962C8B-B14F-4D97-AF65-F5344CB8AC3E}">
        <p14:creationId xmlns:p14="http://schemas.microsoft.com/office/powerpoint/2010/main" val="205928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F587-FEC5-BE5D-09EE-E68A923F0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BCEE1-D3D3-CDAA-346F-001FE380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AFC6E-790C-32AA-DB66-BC9C6AA11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Possible intro to </a:t>
            </a:r>
            <a:r>
              <a:rPr lang="en-US" i="1" dirty="0" err="1"/>
              <a:t>pressurant</a:t>
            </a:r>
            <a:r>
              <a:rPr lang="en-US" i="1" dirty="0"/>
              <a:t> system.</a:t>
            </a:r>
            <a:r>
              <a:rPr lang="en-US" dirty="0"/>
              <a:t> In our </a:t>
            </a:r>
            <a:r>
              <a:rPr lang="en-US" dirty="0" err="1"/>
              <a:t>pressurant</a:t>
            </a:r>
            <a:r>
              <a:rPr lang="en-US" dirty="0"/>
              <a:t> system, the primary goal is to minimize the amount of </a:t>
            </a:r>
            <a:r>
              <a:rPr lang="en-US" dirty="0" err="1"/>
              <a:t>pressurant</a:t>
            </a:r>
            <a:r>
              <a:rPr lang="en-US" dirty="0"/>
              <a:t> gas that we use. Gas supply is limited and overuse is going to increase the cost of operation. </a:t>
            </a:r>
            <a:r>
              <a:rPr lang="en-US" i="1" dirty="0"/>
              <a:t>GFS passive regulation?</a:t>
            </a:r>
            <a:r>
              <a:rPr lang="en-US" i="0" dirty="0"/>
              <a:t> To best maintain tank pressure, fast-acting pressure-piloted solenoid valves – “bang-bangs” – are used for an active tank pressurization control system. These bang-bang valves are either Boolean 1 or Boolean 0 – on or off, completely open or completely closed – and can be autonomously controlled via a programmable sequence. During a fire, when the tank pressure drops below 10 psi of the target value, the sequence will command the bang-bang valves open until tank pressure is 10 psi above the target value, at which point they close. This is what’s visualized in the plots. This active system has allowed us to control tank pressurization without issue over the course of the past year.</a:t>
            </a:r>
            <a:endParaRPr lang="en-US" dirty="0"/>
          </a:p>
        </p:txBody>
      </p:sp>
      <p:sp>
        <p:nvSpPr>
          <p:cNvPr id="4" name="Slide Number Placeholder 3">
            <a:extLst>
              <a:ext uri="{FF2B5EF4-FFF2-40B4-BE49-F238E27FC236}">
                <a16:creationId xmlns:a16="http://schemas.microsoft.com/office/drawing/2014/main" id="{E0D4CF93-A484-E300-7B6F-C46BE6CAB5AE}"/>
              </a:ext>
            </a:extLst>
          </p:cNvPr>
          <p:cNvSpPr>
            <a:spLocks noGrp="1"/>
          </p:cNvSpPr>
          <p:nvPr>
            <p:ph type="sldNum" sz="quarter" idx="5"/>
          </p:nvPr>
        </p:nvSpPr>
        <p:spPr/>
        <p:txBody>
          <a:bodyPr/>
          <a:lstStyle/>
          <a:p>
            <a:fld id="{A06BAA48-91EA-4431-9E2A-A15058C7A99D}" type="slidenum">
              <a:rPr lang="en-US" smtClean="0"/>
              <a:t>14</a:t>
            </a:fld>
            <a:endParaRPr lang="en-US"/>
          </a:p>
        </p:txBody>
      </p:sp>
    </p:spTree>
    <p:extLst>
      <p:ext uri="{BB962C8B-B14F-4D97-AF65-F5344CB8AC3E}">
        <p14:creationId xmlns:p14="http://schemas.microsoft.com/office/powerpoint/2010/main" val="257965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79BE-8132-456B-E9C4-16F6BB729A4F}"/>
              </a:ext>
            </a:extLst>
          </p:cNvPr>
          <p:cNvSpPr>
            <a:spLocks noGrp="1"/>
          </p:cNvSpPr>
          <p:nvPr>
            <p:ph type="ctrTitle" hasCustomPrompt="1"/>
          </p:nvPr>
        </p:nvSpPr>
        <p:spPr>
          <a:xfrm>
            <a:off x="1524000" y="1122363"/>
            <a:ext cx="9144000" cy="2387600"/>
          </a:xfrm>
        </p:spPr>
        <p:txBody>
          <a:bodyPr anchor="b"/>
          <a:lstStyle>
            <a:lvl1pPr algn="l">
              <a:defRPr sz="6000">
                <a:solidFill>
                  <a:schemeClr val="tx1"/>
                </a:solidFill>
                <a:effectLst/>
              </a:defRPr>
            </a:lvl1pPr>
          </a:lstStyle>
          <a:p>
            <a:r>
              <a:rPr lang="en-US"/>
              <a:t>Click to edit master title style</a:t>
            </a:r>
          </a:p>
        </p:txBody>
      </p:sp>
      <p:sp>
        <p:nvSpPr>
          <p:cNvPr id="3" name="Subtitle 2">
            <a:extLst>
              <a:ext uri="{FF2B5EF4-FFF2-40B4-BE49-F238E27FC236}">
                <a16:creationId xmlns:a16="http://schemas.microsoft.com/office/drawing/2014/main" id="{49968A81-DF2A-0775-37D8-F913493B0353}"/>
              </a:ext>
            </a:extLst>
          </p:cNvPr>
          <p:cNvSpPr>
            <a:spLocks noGrp="1"/>
          </p:cNvSpPr>
          <p:nvPr>
            <p:ph type="subTitle" idx="1"/>
          </p:nvPr>
        </p:nvSpPr>
        <p:spPr>
          <a:xfrm>
            <a:off x="1524000" y="3602038"/>
            <a:ext cx="9144000" cy="1655762"/>
          </a:xfrm>
        </p:spPr>
        <p:txBody>
          <a:bodyPr/>
          <a:lstStyle>
            <a:lvl1pPr marL="0" indent="0" algn="l">
              <a:buNone/>
              <a:defRPr sz="2400" b="1">
                <a:solidFill>
                  <a:schemeClr val="accent1"/>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737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rations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C7B9AB07-180A-1A4B-C1F6-2098534DF50F}"/>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8" name="Slide Number Placeholder 5">
            <a:extLst>
              <a:ext uri="{FF2B5EF4-FFF2-40B4-BE49-F238E27FC236}">
                <a16:creationId xmlns:a16="http://schemas.microsoft.com/office/drawing/2014/main" id="{C48496AD-D43C-A309-E394-C9FD92E3CEB1}"/>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141390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pulsion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1B4F92-3B66-DF9F-2EC3-BCB9A37D0CFF}"/>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4" name="Text Placeholder 6">
            <a:extLst>
              <a:ext uri="{FF2B5EF4-FFF2-40B4-BE49-F238E27FC236}">
                <a16:creationId xmlns:a16="http://schemas.microsoft.com/office/drawing/2014/main" id="{F125BBB9-69F1-298B-6887-D66DEB69AC95}"/>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259919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pulsion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F6937354-BD01-52D6-0568-F896F7E77C67}"/>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8" name="Slide Number Placeholder 5">
            <a:extLst>
              <a:ext uri="{FF2B5EF4-FFF2-40B4-BE49-F238E27FC236}">
                <a16:creationId xmlns:a16="http://schemas.microsoft.com/office/drawing/2014/main" id="{6E3AC691-8A42-60FD-27C1-58DC4598D552}"/>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1562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uctures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1B4F92-3B66-DF9F-2EC3-BCB9A37D0CFF}"/>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4" name="Text Placeholder 6">
            <a:extLst>
              <a:ext uri="{FF2B5EF4-FFF2-40B4-BE49-F238E27FC236}">
                <a16:creationId xmlns:a16="http://schemas.microsoft.com/office/drawing/2014/main" id="{3FB8BF72-02B4-E89C-DCDF-6143A11BD271}"/>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218994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ructures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71362944-98A6-C803-8D69-F0355CD157FD}"/>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8" name="Slide Number Placeholder 5">
            <a:extLst>
              <a:ext uri="{FF2B5EF4-FFF2-40B4-BE49-F238E27FC236}">
                <a16:creationId xmlns:a16="http://schemas.microsoft.com/office/drawing/2014/main" id="{E7F04B9B-E349-B4B4-957A-CB97269CB7B5}"/>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2612906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97C0-4752-AD26-53F2-56EF21064AB0}"/>
              </a:ext>
            </a:extLst>
          </p:cNvPr>
          <p:cNvSpPr>
            <a:spLocks noGrp="1"/>
          </p:cNvSpPr>
          <p:nvPr>
            <p:ph type="title" hasCustomPrompt="1"/>
          </p:nvPr>
        </p:nvSpPr>
        <p:spPr>
          <a:xfrm>
            <a:off x="831850" y="1709738"/>
            <a:ext cx="10515600" cy="2852737"/>
          </a:xfrm>
        </p:spPr>
        <p:txBody>
          <a:bodyPr anchor="b"/>
          <a:lstStyle>
            <a:lvl1pPr>
              <a:defRPr sz="60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41EF0310-E176-F347-2D7D-7C1C81EA435F}"/>
              </a:ext>
            </a:extLst>
          </p:cNvPr>
          <p:cNvSpPr>
            <a:spLocks noGrp="1"/>
          </p:cNvSpPr>
          <p:nvPr>
            <p:ph type="body" idx="1"/>
          </p:nvPr>
        </p:nvSpPr>
        <p:spPr>
          <a:xfrm>
            <a:off x="831850" y="4589463"/>
            <a:ext cx="10515600" cy="1500187"/>
          </a:xfrm>
        </p:spPr>
        <p:txBody>
          <a:bodyPr/>
          <a:lstStyle>
            <a:lvl1pPr marL="0" indent="0">
              <a:buNone/>
              <a:defRPr sz="2400" b="1">
                <a:solidFill>
                  <a:schemeClr val="tx1">
                    <a:tint val="82000"/>
                  </a:schemeClr>
                </a:solidFill>
                <a:effectLst/>
                <a:latin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839433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97C0-4752-AD26-53F2-56EF21064AB0}"/>
              </a:ext>
            </a:extLst>
          </p:cNvPr>
          <p:cNvSpPr>
            <a:spLocks noGrp="1"/>
          </p:cNvSpPr>
          <p:nvPr>
            <p:ph type="title" hasCustomPrompt="1"/>
          </p:nvPr>
        </p:nvSpPr>
        <p:spPr>
          <a:xfrm>
            <a:off x="831850" y="1709738"/>
            <a:ext cx="10515600" cy="2852737"/>
          </a:xfrm>
        </p:spPr>
        <p:txBody>
          <a:bodyPr anchor="b"/>
          <a:lstStyle>
            <a:lvl1pPr>
              <a:defRPr sz="6000">
                <a:solidFill>
                  <a:schemeClr val="bg1"/>
                </a:solidFill>
                <a:effectLst/>
              </a:defRPr>
            </a:lvl1pPr>
          </a:lstStyle>
          <a:p>
            <a:r>
              <a:rPr lang="en-US"/>
              <a:t>Click to edit master title style</a:t>
            </a:r>
          </a:p>
        </p:txBody>
      </p:sp>
      <p:sp>
        <p:nvSpPr>
          <p:cNvPr id="3" name="Text Placeholder 2">
            <a:extLst>
              <a:ext uri="{FF2B5EF4-FFF2-40B4-BE49-F238E27FC236}">
                <a16:creationId xmlns:a16="http://schemas.microsoft.com/office/drawing/2014/main" id="{41EF0310-E176-F347-2D7D-7C1C81EA435F}"/>
              </a:ext>
            </a:extLst>
          </p:cNvPr>
          <p:cNvSpPr>
            <a:spLocks noGrp="1"/>
          </p:cNvSpPr>
          <p:nvPr>
            <p:ph type="body" idx="1"/>
          </p:nvPr>
        </p:nvSpPr>
        <p:spPr>
          <a:xfrm>
            <a:off x="831850" y="4589463"/>
            <a:ext cx="10515600" cy="1500187"/>
          </a:xfrm>
        </p:spPr>
        <p:txBody>
          <a:bodyPr/>
          <a:lstStyle>
            <a:lvl1pPr marL="0" indent="0">
              <a:buNone/>
              <a:defRPr sz="2400" b="1">
                <a:solidFill>
                  <a:schemeClr val="tx1">
                    <a:tint val="82000"/>
                  </a:schemeClr>
                </a:solidFill>
                <a:effectLst/>
                <a:latin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02005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4BF4-40F3-5E33-AC84-FE47A038311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DC8D3-CA83-D880-B5CE-FDB1F3CEF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789E8-2ADA-171F-EEA8-1EE6CD846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9A4C60F-EEE5-AE15-3400-AAF0D48C0C56}"/>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5" name="Text Placeholder 6">
            <a:extLst>
              <a:ext uri="{FF2B5EF4-FFF2-40B4-BE49-F238E27FC236}">
                <a16:creationId xmlns:a16="http://schemas.microsoft.com/office/drawing/2014/main" id="{187428EF-50D8-B4EE-F5F9-97C807799330}"/>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1583768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4BF4-40F3-5E33-AC84-FE47A038311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66DC8D3-CA83-D880-B5CE-FDB1F3CEFC4B}"/>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789E8-2ADA-171F-EEA8-1EE6CD84681A}"/>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A0DED069-2CF9-D974-9042-FBB02D56E6F3}"/>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9" name="Slide Number Placeholder 5">
            <a:extLst>
              <a:ext uri="{FF2B5EF4-FFF2-40B4-BE49-F238E27FC236}">
                <a16:creationId xmlns:a16="http://schemas.microsoft.com/office/drawing/2014/main" id="{ED10682D-354A-090F-4268-9E94C243FC23}"/>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2129176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0DA6F-489C-75A1-46DC-D6341879CD13}"/>
              </a:ext>
            </a:extLst>
          </p:cNvPr>
          <p:cNvSpPr>
            <a:spLocks noGrp="1"/>
          </p:cNvSpPr>
          <p:nvPr>
            <p:ph type="sldNum" sz="quarter" idx="12"/>
          </p:nvPr>
        </p:nvSpPr>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200722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79BE-8132-456B-E9C4-16F6BB729A4F}"/>
              </a:ext>
            </a:extLst>
          </p:cNvPr>
          <p:cNvSpPr>
            <a:spLocks noGrp="1"/>
          </p:cNvSpPr>
          <p:nvPr>
            <p:ph type="ctrTitle" hasCustomPrompt="1"/>
          </p:nvPr>
        </p:nvSpPr>
        <p:spPr>
          <a:xfrm>
            <a:off x="1524000" y="1122363"/>
            <a:ext cx="9144000" cy="2387600"/>
          </a:xfrm>
        </p:spPr>
        <p:txBody>
          <a:bodyPr anchor="b"/>
          <a:lstStyle>
            <a:lvl1pPr algn="l">
              <a:defRPr sz="6000">
                <a:solidFill>
                  <a:schemeClr val="bg1"/>
                </a:solidFill>
                <a:effectLst/>
              </a:defRPr>
            </a:lvl1pPr>
          </a:lstStyle>
          <a:p>
            <a:r>
              <a:rPr lang="en-US"/>
              <a:t>Click to edit master title style</a:t>
            </a:r>
          </a:p>
        </p:txBody>
      </p:sp>
      <p:sp>
        <p:nvSpPr>
          <p:cNvPr id="3" name="Subtitle 2">
            <a:extLst>
              <a:ext uri="{FF2B5EF4-FFF2-40B4-BE49-F238E27FC236}">
                <a16:creationId xmlns:a16="http://schemas.microsoft.com/office/drawing/2014/main" id="{49968A81-DF2A-0775-37D8-F913493B0353}"/>
              </a:ext>
            </a:extLst>
          </p:cNvPr>
          <p:cNvSpPr>
            <a:spLocks noGrp="1"/>
          </p:cNvSpPr>
          <p:nvPr>
            <p:ph type="subTitle" idx="1"/>
          </p:nvPr>
        </p:nvSpPr>
        <p:spPr>
          <a:xfrm>
            <a:off x="1524000" y="3602038"/>
            <a:ext cx="9144000" cy="1655762"/>
          </a:xfrm>
        </p:spPr>
        <p:txBody>
          <a:bodyPr/>
          <a:lstStyle>
            <a:lvl1pPr marL="0" indent="0" algn="l">
              <a:buNone/>
              <a:defRPr sz="2400" b="1" i="0">
                <a:solidFill>
                  <a:schemeClr val="accent1"/>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37914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F08FD8C-0D7F-4BF3-2649-6CBB9334E934}"/>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209020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ank Ligh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8BA06F-273B-7024-1946-FF04F1B07455}"/>
              </a:ext>
            </a:extLst>
          </p:cNvPr>
          <p:cNvSpPr>
            <a:spLocks noGrp="1"/>
          </p:cNvSpPr>
          <p:nvPr>
            <p:ph type="sldNum" sz="quarter" idx="10"/>
          </p:nvPr>
        </p:nvSpPr>
        <p:spPr/>
        <p:txBody>
          <a:bodyPr/>
          <a:lstStyle/>
          <a:p>
            <a:fld id="{D15DA780-C10F-4A90-9301-4FE92990845E}" type="slidenum">
              <a:rPr lang="en-US" smtClean="0"/>
              <a:pPr/>
              <a:t>‹#›</a:t>
            </a:fld>
            <a:endParaRPr lang="en-US"/>
          </a:p>
        </p:txBody>
      </p:sp>
    </p:spTree>
    <p:extLst>
      <p:ext uri="{BB962C8B-B14F-4D97-AF65-F5344CB8AC3E}">
        <p14:creationId xmlns:p14="http://schemas.microsoft.com/office/powerpoint/2010/main" val="30751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ank Dark">
    <p:bg>
      <p:bgPr>
        <a:solidFill>
          <a:srgbClr val="191919"/>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1F8E27C-41F2-7A0A-33C6-996ED378D187}"/>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418509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effectLst/>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D21AB604-E8CA-CF00-1811-CADFD3A61148}"/>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4" name="Slide Number Placeholder 5">
            <a:extLst>
              <a:ext uri="{FF2B5EF4-FFF2-40B4-BE49-F238E27FC236}">
                <a16:creationId xmlns:a16="http://schemas.microsoft.com/office/drawing/2014/main" id="{2EECC6BC-502E-83B9-510E-8E589BF9AD3B}"/>
              </a:ext>
            </a:extLst>
          </p:cNvPr>
          <p:cNvSpPr>
            <a:spLocks noGrp="1"/>
          </p:cNvSpPr>
          <p:nvPr>
            <p:ph type="sldNum" sz="quarter" idx="4"/>
          </p:nvPr>
        </p:nvSpPr>
        <p:spPr>
          <a:xfrm>
            <a:off x="0" y="6636544"/>
            <a:ext cx="2743200" cy="221456"/>
          </a:xfrm>
          <a:prstGeom prst="rect">
            <a:avLst/>
          </a:prstGeom>
        </p:spPr>
        <p:txBody>
          <a:bodyPr vert="horz" lIns="91440" tIns="45720" rIns="91440" bIns="45720" rtlCol="0" anchor="ctr"/>
          <a:lstStyle>
            <a:lvl1pPr algn="l">
              <a:defRPr sz="1050">
                <a:solidFill>
                  <a:schemeClr val="tx1">
                    <a:tint val="82000"/>
                  </a:schemeClr>
                </a:solidFill>
              </a:defRPr>
            </a:lvl1pPr>
          </a:lstStyle>
          <a:p>
            <a:fld id="{D15DA780-C10F-4A90-9301-4FE92990845E}" type="slidenum">
              <a:rPr lang="en-US" smtClean="0"/>
              <a:pPr/>
              <a:t>‹#›</a:t>
            </a:fld>
            <a:endParaRPr lang="en-US"/>
          </a:p>
        </p:txBody>
      </p:sp>
    </p:spTree>
    <p:extLst>
      <p:ext uri="{BB962C8B-B14F-4D97-AF65-F5344CB8AC3E}">
        <p14:creationId xmlns:p14="http://schemas.microsoft.com/office/powerpoint/2010/main" val="427125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18C3D53F-CE89-26F8-6A8F-61A6D9FE0E94}"/>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8" name="Slide Number Placeholder 5">
            <a:extLst>
              <a:ext uri="{FF2B5EF4-FFF2-40B4-BE49-F238E27FC236}">
                <a16:creationId xmlns:a16="http://schemas.microsoft.com/office/drawing/2014/main" id="{073B4D36-1366-C400-8618-57357CD89C32}"/>
              </a:ext>
            </a:extLst>
          </p:cNvPr>
          <p:cNvSpPr>
            <a:spLocks noGrp="1"/>
          </p:cNvSpPr>
          <p:nvPr>
            <p:ph type="sldNum" sz="quarter" idx="4"/>
          </p:nvPr>
        </p:nvSpPr>
        <p:spPr>
          <a:xfrm>
            <a:off x="0" y="6636544"/>
            <a:ext cx="2743200" cy="221456"/>
          </a:xfrm>
          <a:prstGeom prst="rect">
            <a:avLst/>
          </a:prstGeom>
        </p:spPr>
        <p:txBody>
          <a:bodyPr vert="horz" lIns="91440" tIns="45720" rIns="91440" bIns="45720" rtlCol="0" anchor="ctr"/>
          <a:lstStyle>
            <a:lvl1pPr algn="l">
              <a:defRPr sz="1050">
                <a:solidFill>
                  <a:schemeClr val="tx1">
                    <a:tint val="82000"/>
                  </a:schemeClr>
                </a:solidFill>
              </a:defRPr>
            </a:lvl1pPr>
          </a:lstStyle>
          <a:p>
            <a:fld id="{D15DA780-C10F-4A90-9301-4FE92990845E}" type="slidenum">
              <a:rPr lang="en-US" smtClean="0"/>
              <a:pPr/>
              <a:t>‹#›</a:t>
            </a:fld>
            <a:endParaRPr lang="en-US"/>
          </a:p>
        </p:txBody>
      </p:sp>
    </p:spTree>
    <p:extLst>
      <p:ext uri="{BB962C8B-B14F-4D97-AF65-F5344CB8AC3E}">
        <p14:creationId xmlns:p14="http://schemas.microsoft.com/office/powerpoint/2010/main" val="66548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ionics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1B4F92-3B66-DF9F-2EC3-BCB9A37D0CFF}"/>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4" name="Text Placeholder 6">
            <a:extLst>
              <a:ext uri="{FF2B5EF4-FFF2-40B4-BE49-F238E27FC236}">
                <a16:creationId xmlns:a16="http://schemas.microsoft.com/office/drawing/2014/main" id="{FDF2DD1B-A104-32FA-C4C3-105663188082}"/>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224816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ionics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4EE51E3A-FB71-5766-1EEF-F94B9399E753}"/>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9" name="Slide Number Placeholder 5">
            <a:extLst>
              <a:ext uri="{FF2B5EF4-FFF2-40B4-BE49-F238E27FC236}">
                <a16:creationId xmlns:a16="http://schemas.microsoft.com/office/drawing/2014/main" id="{41D0675F-EFA6-CB77-5DD7-40809A6ECD04}"/>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381637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light Dynamics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1B4F92-3B66-DF9F-2EC3-BCB9A37D0CFF}"/>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4" name="Text Placeholder 6">
            <a:extLst>
              <a:ext uri="{FF2B5EF4-FFF2-40B4-BE49-F238E27FC236}">
                <a16:creationId xmlns:a16="http://schemas.microsoft.com/office/drawing/2014/main" id="{14854D80-9400-9B0A-FED7-1B2C131020A9}"/>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370603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light Dynamics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CA57436F-C87D-C0D6-89DC-C69398C4155D}"/>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
        <p:nvSpPr>
          <p:cNvPr id="8" name="Slide Number Placeholder 5">
            <a:extLst>
              <a:ext uri="{FF2B5EF4-FFF2-40B4-BE49-F238E27FC236}">
                <a16:creationId xmlns:a16="http://schemas.microsoft.com/office/drawing/2014/main" id="{1A187A60-EEEC-793E-D670-596528605790}"/>
              </a:ext>
            </a:extLst>
          </p:cNvPr>
          <p:cNvSpPr>
            <a:spLocks noGrp="1"/>
          </p:cNvSpPr>
          <p:nvPr>
            <p:ph type="sldNum" sz="quarter" idx="12"/>
          </p:nvPr>
        </p:nvSpPr>
        <p:spPr>
          <a:xfrm>
            <a:off x="0" y="6636544"/>
            <a:ext cx="2743200" cy="221456"/>
          </a:xfrm>
        </p:spPr>
        <p:txBody>
          <a:bodyPr/>
          <a:lstStyle/>
          <a:p>
            <a:fld id="{D15DA780-C10F-4A90-9301-4FE92990845E}" type="slidenum">
              <a:rPr lang="en-US" smtClean="0"/>
              <a:t>‹#›</a:t>
            </a:fld>
            <a:endParaRPr lang="en-US"/>
          </a:p>
        </p:txBody>
      </p:sp>
    </p:spTree>
    <p:extLst>
      <p:ext uri="{BB962C8B-B14F-4D97-AF65-F5344CB8AC3E}">
        <p14:creationId xmlns:p14="http://schemas.microsoft.com/office/powerpoint/2010/main" val="3056893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rations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DCC-F437-4BF2-3A3B-B75EDF79A52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0055-0092-3980-F841-BC8976F4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1B4F92-3B66-DF9F-2EC3-BCB9A37D0CFF}"/>
              </a:ext>
            </a:extLst>
          </p:cNvPr>
          <p:cNvSpPr>
            <a:spLocks noGrp="1"/>
          </p:cNvSpPr>
          <p:nvPr>
            <p:ph type="sldNum" sz="quarter" idx="12"/>
          </p:nvPr>
        </p:nvSpPr>
        <p:spPr/>
        <p:txBody>
          <a:bodyPr/>
          <a:lstStyle/>
          <a:p>
            <a:fld id="{D15DA780-C10F-4A90-9301-4FE92990845E}" type="slidenum">
              <a:rPr lang="en-US" smtClean="0"/>
              <a:t>‹#›</a:t>
            </a:fld>
            <a:endParaRPr lang="en-US"/>
          </a:p>
        </p:txBody>
      </p:sp>
      <p:sp>
        <p:nvSpPr>
          <p:cNvPr id="4" name="Text Placeholder 6">
            <a:extLst>
              <a:ext uri="{FF2B5EF4-FFF2-40B4-BE49-F238E27FC236}">
                <a16:creationId xmlns:a16="http://schemas.microsoft.com/office/drawing/2014/main" id="{35FB6CA4-C926-FCCD-BE03-E7100ACA693D}"/>
              </a:ext>
            </a:extLst>
          </p:cNvPr>
          <p:cNvSpPr>
            <a:spLocks noGrp="1"/>
          </p:cNvSpPr>
          <p:nvPr>
            <p:ph type="body" sz="quarter" idx="13" hasCustomPrompt="1"/>
          </p:nvPr>
        </p:nvSpPr>
        <p:spPr>
          <a:xfrm>
            <a:off x="838200" y="1297496"/>
            <a:ext cx="10515600" cy="393192"/>
          </a:xfrm>
        </p:spPr>
        <p:txBody>
          <a:bodyPr anchor="b">
            <a:normAutofit/>
          </a:bodyPr>
          <a:lstStyle>
            <a:lvl1pPr marL="0" indent="0">
              <a:buNone/>
              <a:defRPr sz="2000" b="1">
                <a:solidFill>
                  <a:schemeClr val="accent1"/>
                </a:solidFill>
                <a:latin typeface="+mn-lt"/>
              </a:defRPr>
            </a:lvl1pPr>
          </a:lstStyle>
          <a:p>
            <a:pPr lvl="0"/>
            <a:r>
              <a:rPr lang="en-US"/>
              <a:t>Click to edit subtitle</a:t>
            </a:r>
          </a:p>
        </p:txBody>
      </p:sp>
    </p:spTree>
    <p:extLst>
      <p:ext uri="{BB962C8B-B14F-4D97-AF65-F5344CB8AC3E}">
        <p14:creationId xmlns:p14="http://schemas.microsoft.com/office/powerpoint/2010/main" val="343373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FABDA6-8703-AA2D-D556-EFF7D5C19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5EC09-A0B9-2A10-DB85-6408370FD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023600E-7CEE-C67B-3E81-A7EBDC731BE6}"/>
              </a:ext>
            </a:extLst>
          </p:cNvPr>
          <p:cNvSpPr>
            <a:spLocks noGrp="1"/>
          </p:cNvSpPr>
          <p:nvPr>
            <p:ph type="sldNum" sz="quarter" idx="4"/>
          </p:nvPr>
        </p:nvSpPr>
        <p:spPr>
          <a:xfrm>
            <a:off x="0" y="6636544"/>
            <a:ext cx="2743200" cy="221456"/>
          </a:xfrm>
          <a:prstGeom prst="rect">
            <a:avLst/>
          </a:prstGeom>
        </p:spPr>
        <p:txBody>
          <a:bodyPr vert="horz" lIns="91440" tIns="45720" rIns="91440" bIns="45720" rtlCol="0" anchor="ctr"/>
          <a:lstStyle>
            <a:lvl1pPr algn="l">
              <a:defRPr sz="1050">
                <a:solidFill>
                  <a:schemeClr val="tx1">
                    <a:tint val="82000"/>
                  </a:schemeClr>
                </a:solidFill>
              </a:defRPr>
            </a:lvl1pPr>
          </a:lstStyle>
          <a:p>
            <a:fld id="{D15DA780-C10F-4A90-9301-4FE92990845E}" type="slidenum">
              <a:rPr lang="en-US" smtClean="0"/>
              <a:pPr/>
              <a:t>‹#›</a:t>
            </a:fld>
            <a:endParaRPr lang="en-US"/>
          </a:p>
        </p:txBody>
      </p:sp>
    </p:spTree>
    <p:extLst>
      <p:ext uri="{BB962C8B-B14F-4D97-AF65-F5344CB8AC3E}">
        <p14:creationId xmlns:p14="http://schemas.microsoft.com/office/powerpoint/2010/main" val="429170169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59" r:id="rId5"/>
    <p:sldLayoutId id="2147483665" r:id="rId6"/>
    <p:sldLayoutId id="2147483658" r:id="rId7"/>
    <p:sldLayoutId id="2147483666" r:id="rId8"/>
    <p:sldLayoutId id="2147483660" r:id="rId9"/>
    <p:sldLayoutId id="2147483667" r:id="rId10"/>
    <p:sldLayoutId id="2147483661" r:id="rId11"/>
    <p:sldLayoutId id="2147483668" r:id="rId12"/>
    <p:sldLayoutId id="2147483662" r:id="rId13"/>
    <p:sldLayoutId id="2147483669" r:id="rId14"/>
    <p:sldLayoutId id="2147483651" r:id="rId15"/>
    <p:sldLayoutId id="2147483670" r:id="rId16"/>
    <p:sldLayoutId id="2147483652" r:id="rId17"/>
    <p:sldLayoutId id="2147483671" r:id="rId18"/>
    <p:sldLayoutId id="2147483655" r:id="rId19"/>
    <p:sldLayoutId id="2147483672" r:id="rId20"/>
    <p:sldLayoutId id="2147483673" r:id="rId21"/>
    <p:sldLayoutId id="2147483674" r:id="rId22"/>
  </p:sldLayoutIdLst>
  <p:hf hdr="0" ftr="0" dt="0"/>
  <p:txStyles>
    <p:titleStyle>
      <a:lvl1pPr algn="l" defTabSz="914400" rtl="0" eaLnBrk="1" latinLnBrk="0" hangingPunct="1">
        <a:lnSpc>
          <a:spcPct val="90000"/>
        </a:lnSpc>
        <a:spcBef>
          <a:spcPct val="0"/>
        </a:spcBef>
        <a:buNone/>
        <a:defRPr sz="4400" b="0" i="0" kern="1200">
          <a:solidFill>
            <a:schemeClr val="tx1"/>
          </a:solidFill>
          <a:effectLst/>
          <a:latin typeface="+mj-lt"/>
          <a:ea typeface="Jura" pitchFamily="2" charset="0"/>
          <a:cs typeface="Rubik SemiBold"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8_42FCC1B9.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2_49CE7E3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eucass.eu/doi/EUCASS2023-712.pdf"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microsoft.com/office/2018/10/relationships/comments" Target="../comments/modernComment_101_5B0B39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021E-E807-F1F0-6AE6-63B2BF2353C5}"/>
              </a:ext>
            </a:extLst>
          </p:cNvPr>
          <p:cNvSpPr>
            <a:spLocks noGrp="1"/>
          </p:cNvSpPr>
          <p:nvPr>
            <p:ph type="ctrTitle"/>
          </p:nvPr>
        </p:nvSpPr>
        <p:spPr>
          <a:xfrm>
            <a:off x="1524000" y="881294"/>
            <a:ext cx="9144000" cy="2387600"/>
          </a:xfrm>
        </p:spPr>
        <p:txBody>
          <a:bodyPr>
            <a:noAutofit/>
          </a:bodyPr>
          <a:lstStyle/>
          <a:p>
            <a:pPr algn="ctr"/>
            <a:r>
              <a:rPr lang="en-US" sz="4000">
                <a:ea typeface="+mj-lt"/>
                <a:cs typeface="+mj-lt"/>
              </a:rPr>
              <a:t>Experimental Analysis of a Student-Built Kerosene and Liquid Oxygen Rocket Engine Test Stand</a:t>
            </a:r>
            <a:endParaRPr lang="en-US" sz="4000"/>
          </a:p>
        </p:txBody>
      </p:sp>
      <p:sp>
        <p:nvSpPr>
          <p:cNvPr id="3" name="Subtitle 2">
            <a:extLst>
              <a:ext uri="{FF2B5EF4-FFF2-40B4-BE49-F238E27FC236}">
                <a16:creationId xmlns:a16="http://schemas.microsoft.com/office/drawing/2014/main" id="{044B35EA-2C4D-0C71-24F4-5353BD9303C4}"/>
              </a:ext>
            </a:extLst>
          </p:cNvPr>
          <p:cNvSpPr>
            <a:spLocks noGrp="1"/>
          </p:cNvSpPr>
          <p:nvPr>
            <p:ph type="subTitle" idx="1"/>
          </p:nvPr>
        </p:nvSpPr>
        <p:spPr>
          <a:xfrm>
            <a:off x="832122" y="3803056"/>
            <a:ext cx="10532429" cy="2109222"/>
          </a:xfrm>
        </p:spPr>
        <p:txBody>
          <a:bodyPr vert="horz" lIns="91440" tIns="45720" rIns="91440" bIns="45720" rtlCol="0" anchor="t">
            <a:normAutofit/>
          </a:bodyPr>
          <a:lstStyle/>
          <a:p>
            <a:pPr algn="ctr"/>
            <a:r>
              <a:rPr lang="en-US" dirty="0"/>
              <a:t>Maximo A. Deiros, Francis V. Frazier, Jonatan A. Gonzalez, Jackson C. Stahl</a:t>
            </a:r>
          </a:p>
          <a:p>
            <a:pPr algn="ctr"/>
            <a:endParaRPr lang="en-US" dirty="0"/>
          </a:p>
          <a:p>
            <a:pPr algn="ctr"/>
            <a:r>
              <a:rPr lang="en-US" dirty="0"/>
              <a:t>Yellow Jacket Space Program - Georgia Institute of Technology</a:t>
            </a:r>
          </a:p>
          <a:p>
            <a:pPr algn="ctr"/>
            <a:r>
              <a:rPr lang="en-US" dirty="0"/>
              <a:t>Region II Student Conference 2025</a:t>
            </a:r>
          </a:p>
        </p:txBody>
      </p:sp>
    </p:spTree>
    <p:extLst>
      <p:ext uri="{BB962C8B-B14F-4D97-AF65-F5344CB8AC3E}">
        <p14:creationId xmlns:p14="http://schemas.microsoft.com/office/powerpoint/2010/main" val="121740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6663D-4E01-A51D-C78D-1BBDAD307FC1}"/>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81A46D0-702D-C457-CC54-24FB97372455}"/>
              </a:ext>
            </a:extLst>
          </p:cNvPr>
          <p:cNvSpPr>
            <a:spLocks noGrp="1"/>
          </p:cNvSpPr>
          <p:nvPr>
            <p:ph idx="1"/>
          </p:nvPr>
        </p:nvSpPr>
        <p:spPr>
          <a:xfrm>
            <a:off x="838200" y="1825625"/>
            <a:ext cx="9631680" cy="4351338"/>
          </a:xfrm>
        </p:spPr>
        <p:txBody>
          <a:bodyPr vert="horz" lIns="91440" tIns="45720" rIns="91440" bIns="45720" rtlCol="0" anchor="t">
            <a:normAutofit lnSpcReduction="10000"/>
          </a:bodyPr>
          <a:lstStyle/>
          <a:p>
            <a:r>
              <a:rPr lang="en-US"/>
              <a:t>Need to ensure delivery of propellants at the correct pressures and mass flows to engine</a:t>
            </a:r>
          </a:p>
          <a:p>
            <a:r>
              <a:rPr lang="en-US"/>
              <a:t>Pressure data is collected with pressure transducers (PTs)</a:t>
            </a:r>
          </a:p>
          <a:p>
            <a:r>
              <a:rPr lang="en-US"/>
              <a:t>Mass flow rate data is collected in three ways</a:t>
            </a:r>
          </a:p>
          <a:p>
            <a:pPr lvl="1"/>
            <a:r>
              <a:rPr lang="en-US"/>
              <a:t>Flow meters (COTS turbine flow meter for fuel and custom </a:t>
            </a:r>
            <a:r>
              <a:rPr lang="en-US" err="1"/>
              <a:t>venturimeter</a:t>
            </a:r>
            <a:r>
              <a:rPr lang="en-US"/>
              <a:t> for LOX)</a:t>
            </a:r>
          </a:p>
          <a:p>
            <a:pPr lvl="1"/>
            <a:r>
              <a:rPr lang="en-US"/>
              <a:t>Calculated using previously obtained </a:t>
            </a:r>
            <a:r>
              <a:rPr lang="en-US" err="1"/>
              <a:t>CdA</a:t>
            </a:r>
            <a:r>
              <a:rPr lang="en-US"/>
              <a:t> of injector and pressure data</a:t>
            </a:r>
          </a:p>
          <a:p>
            <a:pPr lvl="1"/>
            <a:r>
              <a:rPr lang="en-US"/>
              <a:t>Calculated using previously obtained </a:t>
            </a:r>
            <a:r>
              <a:rPr lang="en-US" err="1"/>
              <a:t>CdA</a:t>
            </a:r>
            <a:r>
              <a:rPr lang="en-US"/>
              <a:t> of system and pressure data</a:t>
            </a:r>
          </a:p>
          <a:p>
            <a:pPr lvl="1"/>
            <a:endParaRPr lang="en-US"/>
          </a:p>
          <a:p>
            <a:endParaRPr lang="en-US"/>
          </a:p>
        </p:txBody>
      </p:sp>
      <p:sp>
        <p:nvSpPr>
          <p:cNvPr id="2" name="Title 1">
            <a:extLst>
              <a:ext uri="{FF2B5EF4-FFF2-40B4-BE49-F238E27FC236}">
                <a16:creationId xmlns:a16="http://schemas.microsoft.com/office/drawing/2014/main" id="{CB35F9C4-0061-FB36-6694-B7DC352C850B}"/>
              </a:ext>
            </a:extLst>
          </p:cNvPr>
          <p:cNvSpPr>
            <a:spLocks noGrp="1"/>
          </p:cNvSpPr>
          <p:nvPr>
            <p:ph type="title"/>
          </p:nvPr>
        </p:nvSpPr>
        <p:spPr>
          <a:xfrm>
            <a:off x="838199" y="365125"/>
            <a:ext cx="11039873" cy="1325563"/>
          </a:xfrm>
        </p:spPr>
        <p:txBody>
          <a:bodyPr>
            <a:normAutofit/>
          </a:bodyPr>
          <a:lstStyle/>
          <a:p>
            <a:r>
              <a:rPr lang="en-US" sz="4000">
                <a:cs typeface="Rubik SemiBold"/>
              </a:rPr>
              <a:t>Propellant Feed-System Analysis – Cont'd</a:t>
            </a:r>
            <a:endParaRPr lang="en-US" sz="4000"/>
          </a:p>
        </p:txBody>
      </p:sp>
      <p:sp>
        <p:nvSpPr>
          <p:cNvPr id="4" name="Text Placeholder 3">
            <a:extLst>
              <a:ext uri="{FF2B5EF4-FFF2-40B4-BE49-F238E27FC236}">
                <a16:creationId xmlns:a16="http://schemas.microsoft.com/office/drawing/2014/main" id="{2F977C96-E479-56D7-59E5-5486321D512B}"/>
              </a:ext>
            </a:extLst>
          </p:cNvPr>
          <p:cNvSpPr>
            <a:spLocks noGrp="1"/>
          </p:cNvSpPr>
          <p:nvPr>
            <p:ph type="body" sz="quarter" idx="13"/>
          </p:nvPr>
        </p:nvSpPr>
        <p:spPr/>
        <p:txBody>
          <a:bodyPr/>
          <a:lstStyle/>
          <a:p>
            <a:r>
              <a:rPr lang="en-US"/>
              <a:t>How consistently and precisely can HETS provide propellants to the engine?</a:t>
            </a:r>
          </a:p>
        </p:txBody>
      </p:sp>
      <p:sp>
        <p:nvSpPr>
          <p:cNvPr id="5" name="Slide Number Placeholder 4">
            <a:extLst>
              <a:ext uri="{FF2B5EF4-FFF2-40B4-BE49-F238E27FC236}">
                <a16:creationId xmlns:a16="http://schemas.microsoft.com/office/drawing/2014/main" id="{B3C3DFC3-0CC5-45DC-919F-6E639C664360}"/>
              </a:ext>
            </a:extLst>
          </p:cNvPr>
          <p:cNvSpPr>
            <a:spLocks noGrp="1"/>
          </p:cNvSpPr>
          <p:nvPr>
            <p:ph type="sldNum" sz="quarter" idx="4"/>
          </p:nvPr>
        </p:nvSpPr>
        <p:spPr/>
        <p:txBody>
          <a:bodyPr/>
          <a:lstStyle/>
          <a:p>
            <a:fld id="{D15DA780-C10F-4A90-9301-4FE92990845E}" type="slidenum">
              <a:rPr lang="en-US" smtClean="0"/>
              <a:pPr/>
              <a:t>10</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F8DB4A-E046-F215-81C6-8288C9983BE0}"/>
                  </a:ext>
                </a:extLst>
              </p:cNvPr>
              <p:cNvSpPr txBox="1"/>
              <p:nvPr/>
            </p:nvSpPr>
            <p:spPr>
              <a:xfrm>
                <a:off x="9335820" y="3068412"/>
                <a:ext cx="1802039" cy="730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𝑑</m:t>
                          </m:r>
                        </m:sub>
                      </m:sSub>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e>
                          </m:rad>
                        </m:den>
                      </m:f>
                    </m:oMath>
                  </m:oMathPara>
                </a14:m>
                <a:endParaRPr lang="en-US" dirty="0"/>
              </a:p>
            </p:txBody>
          </p:sp>
        </mc:Choice>
        <mc:Fallback xmlns="">
          <p:sp>
            <p:nvSpPr>
              <p:cNvPr id="3" name="TextBox 2">
                <a:extLst>
                  <a:ext uri="{FF2B5EF4-FFF2-40B4-BE49-F238E27FC236}">
                    <a16:creationId xmlns:a16="http://schemas.microsoft.com/office/drawing/2014/main" id="{B9F8DB4A-E046-F215-81C6-8288C9983BE0}"/>
                  </a:ext>
                </a:extLst>
              </p:cNvPr>
              <p:cNvSpPr txBox="1">
                <a:spLocks noRot="1" noChangeAspect="1" noMove="1" noResize="1" noEditPoints="1" noAdjustHandles="1" noChangeArrowheads="1" noChangeShapeType="1" noTextEdit="1"/>
              </p:cNvSpPr>
              <p:nvPr/>
            </p:nvSpPr>
            <p:spPr>
              <a:xfrm>
                <a:off x="9335820" y="3068412"/>
                <a:ext cx="1802039" cy="73013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208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473F-6ABC-0992-D7F0-9E4AD9770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F9F50-EB96-F4A5-D212-A2238B37A6BB}"/>
              </a:ext>
            </a:extLst>
          </p:cNvPr>
          <p:cNvSpPr>
            <a:spLocks noGrp="1"/>
          </p:cNvSpPr>
          <p:nvPr>
            <p:ph type="title"/>
          </p:nvPr>
        </p:nvSpPr>
        <p:spPr>
          <a:xfrm>
            <a:off x="838200" y="365125"/>
            <a:ext cx="11125200" cy="1325563"/>
          </a:xfrm>
        </p:spPr>
        <p:txBody>
          <a:bodyPr>
            <a:normAutofit/>
          </a:bodyPr>
          <a:lstStyle/>
          <a:p>
            <a:r>
              <a:rPr lang="en-US" sz="4000">
                <a:cs typeface="Rubik SemiBold"/>
              </a:rPr>
              <a:t>Propellant Feed-System Analysis – Cont'd</a:t>
            </a:r>
            <a:endParaRPr lang="en-US" sz="4000"/>
          </a:p>
        </p:txBody>
      </p:sp>
      <p:sp>
        <p:nvSpPr>
          <p:cNvPr id="4" name="Text Placeholder 3">
            <a:extLst>
              <a:ext uri="{FF2B5EF4-FFF2-40B4-BE49-F238E27FC236}">
                <a16:creationId xmlns:a16="http://schemas.microsoft.com/office/drawing/2014/main" id="{061FA63C-EEF5-0381-F4BA-5335E5EF9FB4}"/>
              </a:ext>
            </a:extLst>
          </p:cNvPr>
          <p:cNvSpPr>
            <a:spLocks noGrp="1"/>
          </p:cNvSpPr>
          <p:nvPr>
            <p:ph type="body" sz="quarter" idx="13"/>
          </p:nvPr>
        </p:nvSpPr>
        <p:spPr/>
        <p:txBody>
          <a:bodyPr/>
          <a:lstStyle/>
          <a:p>
            <a:r>
              <a:rPr lang="en-US"/>
              <a:t>How consistently and precisely can HETS provide propellants to the engine?</a:t>
            </a:r>
          </a:p>
        </p:txBody>
      </p:sp>
      <p:sp>
        <p:nvSpPr>
          <p:cNvPr id="5" name="Slide Number Placeholder 4">
            <a:extLst>
              <a:ext uri="{FF2B5EF4-FFF2-40B4-BE49-F238E27FC236}">
                <a16:creationId xmlns:a16="http://schemas.microsoft.com/office/drawing/2014/main" id="{ACF9792A-0619-7CA5-6066-B9E58BCCFA44}"/>
              </a:ext>
            </a:extLst>
          </p:cNvPr>
          <p:cNvSpPr>
            <a:spLocks noGrp="1"/>
          </p:cNvSpPr>
          <p:nvPr>
            <p:ph type="sldNum" sz="quarter" idx="4"/>
          </p:nvPr>
        </p:nvSpPr>
        <p:spPr/>
        <p:txBody>
          <a:bodyPr/>
          <a:lstStyle/>
          <a:p>
            <a:fld id="{D15DA780-C10F-4A90-9301-4FE92990845E}" type="slidenum">
              <a:rPr lang="en-US" smtClean="0"/>
              <a:pPr/>
              <a:t>11</a:t>
            </a:fld>
            <a:endParaRPr lang="en-US"/>
          </a:p>
        </p:txBody>
      </p:sp>
      <p:pic>
        <p:nvPicPr>
          <p:cNvPr id="3" name="Picture 2">
            <a:extLst>
              <a:ext uri="{FF2B5EF4-FFF2-40B4-BE49-F238E27FC236}">
                <a16:creationId xmlns:a16="http://schemas.microsoft.com/office/drawing/2014/main" id="{F30A8C3E-0EC1-60EF-6DAE-39EB3067D611}"/>
              </a:ext>
            </a:extLst>
          </p:cNvPr>
          <p:cNvPicPr>
            <a:picLocks noChangeAspect="1"/>
          </p:cNvPicPr>
          <p:nvPr/>
        </p:nvPicPr>
        <p:blipFill>
          <a:blip r:embed="rId2"/>
          <a:stretch>
            <a:fillRect/>
          </a:stretch>
        </p:blipFill>
        <p:spPr>
          <a:xfrm>
            <a:off x="6094099" y="1814775"/>
            <a:ext cx="5449995" cy="4154067"/>
          </a:xfrm>
          <a:prstGeom prst="rect">
            <a:avLst/>
          </a:prstGeom>
        </p:spPr>
      </p:pic>
      <p:pic>
        <p:nvPicPr>
          <p:cNvPr id="8" name="Picture 7">
            <a:extLst>
              <a:ext uri="{FF2B5EF4-FFF2-40B4-BE49-F238E27FC236}">
                <a16:creationId xmlns:a16="http://schemas.microsoft.com/office/drawing/2014/main" id="{5F9D8133-6B36-3A28-F899-D243AA256E82}"/>
              </a:ext>
            </a:extLst>
          </p:cNvPr>
          <p:cNvPicPr>
            <a:picLocks noChangeAspect="1"/>
          </p:cNvPicPr>
          <p:nvPr/>
        </p:nvPicPr>
        <p:blipFill>
          <a:blip r:embed="rId3"/>
          <a:stretch>
            <a:fillRect/>
          </a:stretch>
        </p:blipFill>
        <p:spPr>
          <a:xfrm>
            <a:off x="512451" y="1813841"/>
            <a:ext cx="5482488" cy="4174637"/>
          </a:xfrm>
          <a:prstGeom prst="rect">
            <a:avLst/>
          </a:prstGeom>
        </p:spPr>
      </p:pic>
    </p:spTree>
    <p:extLst>
      <p:ext uri="{BB962C8B-B14F-4D97-AF65-F5344CB8AC3E}">
        <p14:creationId xmlns:p14="http://schemas.microsoft.com/office/powerpoint/2010/main" val="1294289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CD70-7A64-2757-3569-FA95CB43C5A5}"/>
              </a:ext>
            </a:extLst>
          </p:cNvPr>
          <p:cNvSpPr>
            <a:spLocks noGrp="1"/>
          </p:cNvSpPr>
          <p:nvPr>
            <p:ph type="title"/>
          </p:nvPr>
        </p:nvSpPr>
        <p:spPr>
          <a:xfrm>
            <a:off x="838199" y="365125"/>
            <a:ext cx="11209867" cy="1325563"/>
          </a:xfrm>
        </p:spPr>
        <p:txBody>
          <a:bodyPr>
            <a:normAutofit/>
          </a:bodyPr>
          <a:lstStyle/>
          <a:p>
            <a:r>
              <a:rPr lang="en-US" sz="4000">
                <a:cs typeface="Rubik SemiBold"/>
              </a:rPr>
              <a:t>Propellant Feed-System Analysis – Cont'd</a:t>
            </a:r>
            <a:endParaRPr lang="en-US" sz="4000"/>
          </a:p>
        </p:txBody>
      </p:sp>
      <p:sp>
        <p:nvSpPr>
          <p:cNvPr id="3" name="Content Placeholder 2">
            <a:extLst>
              <a:ext uri="{FF2B5EF4-FFF2-40B4-BE49-F238E27FC236}">
                <a16:creationId xmlns:a16="http://schemas.microsoft.com/office/drawing/2014/main" id="{417A6A03-A97E-0AF6-A0BB-3890CE3AA70A}"/>
              </a:ext>
            </a:extLst>
          </p:cNvPr>
          <p:cNvSpPr>
            <a:spLocks noGrp="1"/>
          </p:cNvSpPr>
          <p:nvPr>
            <p:ph idx="1"/>
          </p:nvPr>
        </p:nvSpPr>
        <p:spPr/>
        <p:txBody>
          <a:bodyPr vert="horz" lIns="91440" tIns="45720" rIns="91440" bIns="45720" rtlCol="0" anchor="t">
            <a:normAutofit/>
          </a:bodyPr>
          <a:lstStyle/>
          <a:p>
            <a:pPr marL="0" indent="0">
              <a:buNone/>
            </a:pPr>
            <a:r>
              <a:rPr lang="en-US" dirty="0"/>
              <a:t>Potential sources of error:</a:t>
            </a:r>
          </a:p>
          <a:p>
            <a:r>
              <a:rPr lang="en-US" dirty="0"/>
              <a:t>Off-nominal pressure readings (spikes, </a:t>
            </a:r>
            <a:r>
              <a:rPr lang="en-US" dirty="0" err="1"/>
              <a:t>hardstarts</a:t>
            </a:r>
            <a:r>
              <a:rPr lang="en-US" dirty="0"/>
              <a:t>, etc.)</a:t>
            </a:r>
          </a:p>
          <a:p>
            <a:pPr lvl="1">
              <a:buFont typeface="Courier New" panose="020B0604020202020204" pitchFamily="34" charset="0"/>
              <a:buChar char="o"/>
            </a:pPr>
            <a:r>
              <a:rPr lang="en-US" dirty="0"/>
              <a:t>Affects accuracy of ṁ calculated through </a:t>
            </a:r>
            <a:r>
              <a:rPr lang="en-US" dirty="0" err="1"/>
              <a:t>CdA</a:t>
            </a:r>
            <a:endParaRPr lang="en-US" dirty="0"/>
          </a:p>
          <a:p>
            <a:r>
              <a:rPr lang="en-US" dirty="0"/>
              <a:t>Inconsistent system setup</a:t>
            </a:r>
          </a:p>
          <a:p>
            <a:pPr lvl="1">
              <a:buFont typeface="Courier New" panose="020B0604020202020204" pitchFamily="34" charset="0"/>
              <a:buChar char="o"/>
            </a:pPr>
            <a:r>
              <a:rPr lang="en-US" dirty="0"/>
              <a:t>Leads to incorrect system </a:t>
            </a:r>
            <a:r>
              <a:rPr lang="en-US" dirty="0" err="1"/>
              <a:t>CdA</a:t>
            </a:r>
            <a:r>
              <a:rPr lang="en-US" dirty="0"/>
              <a:t> being used to calculat</a:t>
            </a:r>
            <a:r>
              <a:rPr lang="en-US" dirty="0">
                <a:latin typeface="Grandview"/>
              </a:rPr>
              <a:t>e </a:t>
            </a:r>
            <a:r>
              <a:rPr lang="en-US" dirty="0">
                <a:latin typeface="Grandview"/>
                <a:ea typeface="+mn-lt"/>
                <a:cs typeface="+mn-lt"/>
              </a:rPr>
              <a:t>ṁ</a:t>
            </a:r>
          </a:p>
          <a:p>
            <a:r>
              <a:rPr lang="en-US" dirty="0"/>
              <a:t>Inconsistent fluid properties</a:t>
            </a:r>
          </a:p>
          <a:p>
            <a:pPr lvl="1">
              <a:buFont typeface="Courier New" panose="020B0604020202020204" pitchFamily="34" charset="0"/>
              <a:buChar char="o"/>
            </a:pPr>
            <a:r>
              <a:rPr lang="en-US" dirty="0"/>
              <a:t>If calibration flows are done with different fluid than propellant (e.g. water), viscosity differences can lead to different calculated </a:t>
            </a:r>
            <a:r>
              <a:rPr lang="en-US" dirty="0" err="1"/>
              <a:t>CdA</a:t>
            </a:r>
            <a:endParaRPr lang="en-US" dirty="0"/>
          </a:p>
          <a:p>
            <a:pPr lvl="1">
              <a:buFont typeface="Courier New" panose="020B0604020202020204" pitchFamily="34" charset="0"/>
              <a:buChar char="o"/>
            </a:pPr>
            <a:r>
              <a:rPr lang="en-US" dirty="0"/>
              <a:t>Variations in density due to fluid temperature (can be affected by weather) will impact data</a:t>
            </a:r>
          </a:p>
        </p:txBody>
      </p:sp>
      <p:sp>
        <p:nvSpPr>
          <p:cNvPr id="4" name="Text Placeholder 3">
            <a:extLst>
              <a:ext uri="{FF2B5EF4-FFF2-40B4-BE49-F238E27FC236}">
                <a16:creationId xmlns:a16="http://schemas.microsoft.com/office/drawing/2014/main" id="{838BCFEC-EFF3-61A4-C3EF-1E7299557979}"/>
              </a:ext>
            </a:extLst>
          </p:cNvPr>
          <p:cNvSpPr>
            <a:spLocks noGrp="1"/>
          </p:cNvSpPr>
          <p:nvPr>
            <p:ph type="body" sz="quarter" idx="13"/>
          </p:nvPr>
        </p:nvSpPr>
        <p:spPr/>
        <p:txBody>
          <a:bodyPr/>
          <a:lstStyle/>
          <a:p>
            <a:r>
              <a:rPr lang="en-US"/>
              <a:t>How consistently and precisely can HETS provide propellants to the engine?</a:t>
            </a:r>
          </a:p>
        </p:txBody>
      </p:sp>
      <p:sp>
        <p:nvSpPr>
          <p:cNvPr id="5" name="Slide Number Placeholder 4">
            <a:extLst>
              <a:ext uri="{FF2B5EF4-FFF2-40B4-BE49-F238E27FC236}">
                <a16:creationId xmlns:a16="http://schemas.microsoft.com/office/drawing/2014/main" id="{D043369C-6147-4124-8420-58C2C6ED1CE5}"/>
              </a:ext>
            </a:extLst>
          </p:cNvPr>
          <p:cNvSpPr>
            <a:spLocks noGrp="1"/>
          </p:cNvSpPr>
          <p:nvPr>
            <p:ph type="sldNum" sz="quarter" idx="4"/>
          </p:nvPr>
        </p:nvSpPr>
        <p:spPr/>
        <p:txBody>
          <a:bodyPr/>
          <a:lstStyle/>
          <a:p>
            <a:fld id="{D15DA780-C10F-4A90-9301-4FE92990845E}" type="slidenum">
              <a:rPr lang="en-US" smtClean="0"/>
              <a:pPr/>
              <a:t>12</a:t>
            </a:fld>
            <a:endParaRPr lang="en-US"/>
          </a:p>
        </p:txBody>
      </p:sp>
    </p:spTree>
    <p:extLst>
      <p:ext uri="{BB962C8B-B14F-4D97-AF65-F5344CB8AC3E}">
        <p14:creationId xmlns:p14="http://schemas.microsoft.com/office/powerpoint/2010/main" val="127142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82A8-F7C3-AAA5-5901-7495DF044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25E9B-3554-BF78-3AB0-A4FF927438B9}"/>
              </a:ext>
            </a:extLst>
          </p:cNvPr>
          <p:cNvSpPr>
            <a:spLocks noGrp="1"/>
          </p:cNvSpPr>
          <p:nvPr>
            <p:ph type="title"/>
          </p:nvPr>
        </p:nvSpPr>
        <p:spPr>
          <a:xfrm>
            <a:off x="838199" y="365125"/>
            <a:ext cx="10989733" cy="1325563"/>
          </a:xfrm>
        </p:spPr>
        <p:txBody>
          <a:bodyPr>
            <a:normAutofit/>
          </a:bodyPr>
          <a:lstStyle/>
          <a:p>
            <a:r>
              <a:rPr lang="en-US" sz="4000">
                <a:cs typeface="Rubik SemiBold"/>
              </a:rPr>
              <a:t>Propellant Feed-System Analysis – Cont'd</a:t>
            </a:r>
            <a:endParaRPr lang="en-US" sz="4000"/>
          </a:p>
        </p:txBody>
      </p:sp>
      <p:sp>
        <p:nvSpPr>
          <p:cNvPr id="4" name="Text Placeholder 3">
            <a:extLst>
              <a:ext uri="{FF2B5EF4-FFF2-40B4-BE49-F238E27FC236}">
                <a16:creationId xmlns:a16="http://schemas.microsoft.com/office/drawing/2014/main" id="{DB5B4560-66FC-1AD8-093A-6B8F26F35F91}"/>
              </a:ext>
            </a:extLst>
          </p:cNvPr>
          <p:cNvSpPr>
            <a:spLocks noGrp="1"/>
          </p:cNvSpPr>
          <p:nvPr>
            <p:ph type="body" sz="quarter" idx="13"/>
          </p:nvPr>
        </p:nvSpPr>
        <p:spPr/>
        <p:txBody>
          <a:bodyPr/>
          <a:lstStyle/>
          <a:p>
            <a:r>
              <a:rPr lang="en-US"/>
              <a:t>Improvements and Key Lessons</a:t>
            </a:r>
          </a:p>
        </p:txBody>
      </p:sp>
      <p:sp>
        <p:nvSpPr>
          <p:cNvPr id="5" name="Slide Number Placeholder 4">
            <a:extLst>
              <a:ext uri="{FF2B5EF4-FFF2-40B4-BE49-F238E27FC236}">
                <a16:creationId xmlns:a16="http://schemas.microsoft.com/office/drawing/2014/main" id="{723165A4-C757-615A-068D-10F67C9FDA6C}"/>
              </a:ext>
            </a:extLst>
          </p:cNvPr>
          <p:cNvSpPr>
            <a:spLocks noGrp="1"/>
          </p:cNvSpPr>
          <p:nvPr>
            <p:ph type="sldNum" sz="quarter" idx="4"/>
          </p:nvPr>
        </p:nvSpPr>
        <p:spPr/>
        <p:txBody>
          <a:bodyPr/>
          <a:lstStyle/>
          <a:p>
            <a:fld id="{D15DA780-C10F-4A90-9301-4FE92990845E}" type="slidenum">
              <a:rPr lang="en-US" smtClean="0"/>
              <a:pPr/>
              <a:t>13</a:t>
            </a:fld>
            <a:endParaRPr lang="en-US"/>
          </a:p>
        </p:txBody>
      </p:sp>
      <p:sp>
        <p:nvSpPr>
          <p:cNvPr id="9" name="Content Placeholder 2">
            <a:extLst>
              <a:ext uri="{FF2B5EF4-FFF2-40B4-BE49-F238E27FC236}">
                <a16:creationId xmlns:a16="http://schemas.microsoft.com/office/drawing/2014/main" id="{D0E58FE9-EF48-812C-1B12-2E3F365F68CF}"/>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t>Accurate flow-metering methods</a:t>
            </a:r>
          </a:p>
          <a:p>
            <a:pPr lvl="1"/>
            <a:r>
              <a:rPr lang="en-US" dirty="0"/>
              <a:t>Commercial-off-the-shelf (COTS) flow meters</a:t>
            </a:r>
          </a:p>
          <a:p>
            <a:r>
              <a:rPr lang="en-US" dirty="0"/>
              <a:t>Reynolds Number matching during characterization flows</a:t>
            </a:r>
          </a:p>
          <a:p>
            <a:r>
              <a:rPr lang="en-US" dirty="0"/>
              <a:t>Cold-flowing with injector</a:t>
            </a:r>
          </a:p>
          <a:p>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A83094-F73C-C951-5971-94076F013510}"/>
                  </a:ext>
                </a:extLst>
              </p:cNvPr>
              <p:cNvSpPr txBox="1"/>
              <p:nvPr/>
            </p:nvSpPr>
            <p:spPr>
              <a:xfrm>
                <a:off x="10295313" y="2623059"/>
                <a:ext cx="1596044" cy="654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Re</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𝑉𝐿</m:t>
                          </m:r>
                        </m:num>
                        <m:den>
                          <m:r>
                            <a:rPr lang="en-US" b="0" i="1" smtClean="0">
                              <a:latin typeface="Cambria Math" panose="02040503050406030204" pitchFamily="18" charset="0"/>
                              <a:ea typeface="Cambria Math" panose="02040503050406030204" pitchFamily="18" charset="0"/>
                            </a:rPr>
                            <m:t>𝜇</m:t>
                          </m:r>
                        </m:den>
                      </m:f>
                    </m:oMath>
                  </m:oMathPara>
                </a14:m>
                <a:endParaRPr lang="en-US"/>
              </a:p>
            </p:txBody>
          </p:sp>
        </mc:Choice>
        <mc:Fallback xmlns="">
          <p:sp>
            <p:nvSpPr>
              <p:cNvPr id="3" name="TextBox 2">
                <a:extLst>
                  <a:ext uri="{FF2B5EF4-FFF2-40B4-BE49-F238E27FC236}">
                    <a16:creationId xmlns:a16="http://schemas.microsoft.com/office/drawing/2014/main" id="{9EA83094-F73C-C951-5971-94076F013510}"/>
                  </a:ext>
                </a:extLst>
              </p:cNvPr>
              <p:cNvSpPr txBox="1">
                <a:spLocks noRot="1" noChangeAspect="1" noMove="1" noResize="1" noEditPoints="1" noAdjustHandles="1" noChangeArrowheads="1" noChangeShapeType="1" noTextEdit="1"/>
              </p:cNvSpPr>
              <p:nvPr/>
            </p:nvSpPr>
            <p:spPr>
              <a:xfrm>
                <a:off x="10295313" y="2623059"/>
                <a:ext cx="1596044" cy="65428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7668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AF9AC-8C84-CD1F-D7B1-3B87C87A0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2D1BE-A57A-8C89-6A8F-DB3E2A305E5A}"/>
              </a:ext>
            </a:extLst>
          </p:cNvPr>
          <p:cNvSpPr>
            <a:spLocks noGrp="1"/>
          </p:cNvSpPr>
          <p:nvPr>
            <p:ph type="title"/>
          </p:nvPr>
        </p:nvSpPr>
        <p:spPr/>
        <p:txBody>
          <a:bodyPr>
            <a:normAutofit/>
          </a:bodyPr>
          <a:lstStyle/>
          <a:p>
            <a:r>
              <a:rPr lang="en-US" sz="4000">
                <a:cs typeface="Rubik SemiBold"/>
              </a:rPr>
              <a:t>Pressurant System Analysis</a:t>
            </a:r>
            <a:endParaRPr lang="en-US" sz="4000"/>
          </a:p>
        </p:txBody>
      </p:sp>
      <p:sp>
        <p:nvSpPr>
          <p:cNvPr id="3" name="Content Placeholder 2">
            <a:extLst>
              <a:ext uri="{FF2B5EF4-FFF2-40B4-BE49-F238E27FC236}">
                <a16:creationId xmlns:a16="http://schemas.microsoft.com/office/drawing/2014/main" id="{3C438528-5597-8131-809D-DAB93A958800}"/>
              </a:ext>
            </a:extLst>
          </p:cNvPr>
          <p:cNvSpPr>
            <a:spLocks noGrp="1"/>
          </p:cNvSpPr>
          <p:nvPr>
            <p:ph idx="1"/>
          </p:nvPr>
        </p:nvSpPr>
        <p:spPr/>
        <p:txBody>
          <a:bodyPr vert="horz" lIns="91440" tIns="45720" rIns="91440" bIns="45720" rtlCol="0" anchor="t">
            <a:normAutofit/>
          </a:bodyPr>
          <a:lstStyle/>
          <a:p>
            <a:r>
              <a:rPr lang="en-US"/>
              <a:t>Pressurant gas is limited and increases cost of operation</a:t>
            </a:r>
          </a:p>
          <a:p>
            <a:pPr lvl="1"/>
            <a:r>
              <a:rPr lang="en-US"/>
              <a:t>Active tank pressurization control system with pressure-piloted “bang-bang” solenoid valves</a:t>
            </a:r>
          </a:p>
          <a:p>
            <a:endParaRPr lang="en-US"/>
          </a:p>
          <a:p>
            <a:pPr lvl="1">
              <a:buFont typeface="Courier New" panose="020B0604020202020204" pitchFamily="34" charset="0"/>
              <a:buChar char="o"/>
            </a:pPr>
            <a:endParaRPr lang="en-US"/>
          </a:p>
        </p:txBody>
      </p:sp>
      <p:sp>
        <p:nvSpPr>
          <p:cNvPr id="4" name="Text Placeholder 3">
            <a:extLst>
              <a:ext uri="{FF2B5EF4-FFF2-40B4-BE49-F238E27FC236}">
                <a16:creationId xmlns:a16="http://schemas.microsoft.com/office/drawing/2014/main" id="{CE324C45-E3B7-B369-A350-FA313A407903}"/>
              </a:ext>
            </a:extLst>
          </p:cNvPr>
          <p:cNvSpPr>
            <a:spLocks noGrp="1"/>
          </p:cNvSpPr>
          <p:nvPr>
            <p:ph type="body" sz="quarter" idx="13"/>
          </p:nvPr>
        </p:nvSpPr>
        <p:spPr/>
        <p:txBody>
          <a:bodyPr/>
          <a:lstStyle/>
          <a:p>
            <a:r>
              <a:rPr lang="en-US"/>
              <a:t>How can pressurant gas be used effectively and efficiently?</a:t>
            </a:r>
          </a:p>
        </p:txBody>
      </p:sp>
      <p:sp>
        <p:nvSpPr>
          <p:cNvPr id="5" name="Slide Number Placeholder 4">
            <a:extLst>
              <a:ext uri="{FF2B5EF4-FFF2-40B4-BE49-F238E27FC236}">
                <a16:creationId xmlns:a16="http://schemas.microsoft.com/office/drawing/2014/main" id="{DA7EB1BC-6FFE-0A17-A3D7-75378C12E2C3}"/>
              </a:ext>
            </a:extLst>
          </p:cNvPr>
          <p:cNvSpPr>
            <a:spLocks noGrp="1"/>
          </p:cNvSpPr>
          <p:nvPr>
            <p:ph type="sldNum" sz="quarter" idx="4"/>
          </p:nvPr>
        </p:nvSpPr>
        <p:spPr/>
        <p:txBody>
          <a:bodyPr/>
          <a:lstStyle/>
          <a:p>
            <a:fld id="{D15DA780-C10F-4A90-9301-4FE92990845E}" type="slidenum">
              <a:rPr lang="en-US" smtClean="0"/>
              <a:pPr/>
              <a:t>14</a:t>
            </a:fld>
            <a:endParaRPr lang="en-US"/>
          </a:p>
        </p:txBody>
      </p:sp>
      <p:pic>
        <p:nvPicPr>
          <p:cNvPr id="7" name="Picture 6">
            <a:extLst>
              <a:ext uri="{FF2B5EF4-FFF2-40B4-BE49-F238E27FC236}">
                <a16:creationId xmlns:a16="http://schemas.microsoft.com/office/drawing/2014/main" id="{BE1A4175-B72D-0458-EE38-3EBF205C54B1}"/>
              </a:ext>
            </a:extLst>
          </p:cNvPr>
          <p:cNvPicPr>
            <a:picLocks noChangeAspect="1"/>
          </p:cNvPicPr>
          <p:nvPr/>
        </p:nvPicPr>
        <p:blipFill>
          <a:blip r:embed="rId3"/>
          <a:stretch>
            <a:fillRect/>
          </a:stretch>
        </p:blipFill>
        <p:spPr>
          <a:xfrm>
            <a:off x="2058354" y="3105872"/>
            <a:ext cx="8075291" cy="3071091"/>
          </a:xfrm>
          <a:prstGeom prst="rect">
            <a:avLst/>
          </a:prstGeom>
        </p:spPr>
      </p:pic>
    </p:spTree>
    <p:extLst>
      <p:ext uri="{BB962C8B-B14F-4D97-AF65-F5344CB8AC3E}">
        <p14:creationId xmlns:p14="http://schemas.microsoft.com/office/powerpoint/2010/main" val="331659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667A09-3E95-B7B9-152B-A3D3CD098260}"/>
              </a:ext>
            </a:extLst>
          </p:cNvPr>
          <p:cNvPicPr>
            <a:picLocks noChangeAspect="1"/>
          </p:cNvPicPr>
          <p:nvPr/>
        </p:nvPicPr>
        <p:blipFill>
          <a:blip r:embed="rId4"/>
          <a:stretch>
            <a:fillRect/>
          </a:stretch>
        </p:blipFill>
        <p:spPr>
          <a:xfrm>
            <a:off x="1585488" y="2712098"/>
            <a:ext cx="9127595" cy="3464865"/>
          </a:xfrm>
          <a:prstGeom prst="rect">
            <a:avLst/>
          </a:prstGeom>
        </p:spPr>
      </p:pic>
      <p:sp>
        <p:nvSpPr>
          <p:cNvPr id="2" name="Title 1">
            <a:extLst>
              <a:ext uri="{FF2B5EF4-FFF2-40B4-BE49-F238E27FC236}">
                <a16:creationId xmlns:a16="http://schemas.microsoft.com/office/drawing/2014/main" id="{94B76EB9-F855-4787-40A8-26D2C6A459D3}"/>
              </a:ext>
            </a:extLst>
          </p:cNvPr>
          <p:cNvSpPr>
            <a:spLocks noGrp="1"/>
          </p:cNvSpPr>
          <p:nvPr>
            <p:ph type="title"/>
          </p:nvPr>
        </p:nvSpPr>
        <p:spPr/>
        <p:txBody>
          <a:bodyPr>
            <a:normAutofit/>
          </a:bodyPr>
          <a:lstStyle/>
          <a:p>
            <a:r>
              <a:rPr lang="en-US" sz="4000" dirty="0" err="1">
                <a:cs typeface="Rubik SemiBold"/>
              </a:rPr>
              <a:t>Pressurant</a:t>
            </a:r>
            <a:r>
              <a:rPr lang="en-US" sz="4000" dirty="0">
                <a:cs typeface="Rubik SemiBold"/>
              </a:rPr>
              <a:t> System Analysis – Cont’d</a:t>
            </a:r>
            <a:endParaRPr lang="en-US" sz="4000" dirty="0"/>
          </a:p>
        </p:txBody>
      </p:sp>
      <p:sp>
        <p:nvSpPr>
          <p:cNvPr id="3" name="Content Placeholder 2">
            <a:extLst>
              <a:ext uri="{FF2B5EF4-FFF2-40B4-BE49-F238E27FC236}">
                <a16:creationId xmlns:a16="http://schemas.microsoft.com/office/drawing/2014/main" id="{833437E1-A8DA-A9E6-B65A-B9675642423B}"/>
              </a:ext>
            </a:extLst>
          </p:cNvPr>
          <p:cNvSpPr>
            <a:spLocks noGrp="1"/>
          </p:cNvSpPr>
          <p:nvPr>
            <p:ph idx="1"/>
          </p:nvPr>
        </p:nvSpPr>
        <p:spPr>
          <a:xfrm>
            <a:off x="838200" y="1825625"/>
            <a:ext cx="12619892" cy="4351338"/>
          </a:xfrm>
        </p:spPr>
        <p:txBody>
          <a:bodyPr vert="horz" lIns="91440" tIns="45720" rIns="91440" bIns="45720" rtlCol="0" anchor="t">
            <a:normAutofit/>
          </a:bodyPr>
          <a:lstStyle/>
          <a:p>
            <a:r>
              <a:rPr lang="en-US" dirty="0"/>
              <a:t>Large regulator (PR-REG) maintains bang-bang inlet pressure</a:t>
            </a:r>
          </a:p>
          <a:p>
            <a:pPr lvl="1"/>
            <a:r>
              <a:rPr lang="en-US" dirty="0"/>
              <a:t>Influenced by droop when bang-bangs open</a:t>
            </a:r>
          </a:p>
        </p:txBody>
      </p:sp>
      <p:sp>
        <p:nvSpPr>
          <p:cNvPr id="4" name="Text Placeholder 3">
            <a:extLst>
              <a:ext uri="{FF2B5EF4-FFF2-40B4-BE49-F238E27FC236}">
                <a16:creationId xmlns:a16="http://schemas.microsoft.com/office/drawing/2014/main" id="{E451669E-9B4D-54E7-DACB-37378FA9D0A1}"/>
              </a:ext>
            </a:extLst>
          </p:cNvPr>
          <p:cNvSpPr>
            <a:spLocks noGrp="1"/>
          </p:cNvSpPr>
          <p:nvPr>
            <p:ph type="body" sz="quarter" idx="13"/>
          </p:nvPr>
        </p:nvSpPr>
        <p:spPr/>
        <p:txBody>
          <a:bodyPr/>
          <a:lstStyle/>
          <a:p>
            <a:r>
              <a:rPr lang="en-US"/>
              <a:t>Overcoming issues of pressure regulators</a:t>
            </a:r>
          </a:p>
        </p:txBody>
      </p:sp>
      <p:sp>
        <p:nvSpPr>
          <p:cNvPr id="5" name="Slide Number Placeholder 4">
            <a:extLst>
              <a:ext uri="{FF2B5EF4-FFF2-40B4-BE49-F238E27FC236}">
                <a16:creationId xmlns:a16="http://schemas.microsoft.com/office/drawing/2014/main" id="{5FD05689-5ABF-815F-0E55-C571065B3B55}"/>
              </a:ext>
            </a:extLst>
          </p:cNvPr>
          <p:cNvSpPr>
            <a:spLocks noGrp="1"/>
          </p:cNvSpPr>
          <p:nvPr>
            <p:ph type="sldNum" sz="quarter" idx="4"/>
          </p:nvPr>
        </p:nvSpPr>
        <p:spPr/>
        <p:txBody>
          <a:bodyPr/>
          <a:lstStyle/>
          <a:p>
            <a:fld id="{D15DA780-C10F-4A90-9301-4FE92990845E}" type="slidenum">
              <a:rPr lang="en-US" smtClean="0"/>
              <a:pPr/>
              <a:t>15</a:t>
            </a:fld>
            <a:endParaRPr lang="en-US"/>
          </a:p>
        </p:txBody>
      </p:sp>
    </p:spTree>
    <p:extLst>
      <p:ext uri="{BB962C8B-B14F-4D97-AF65-F5344CB8AC3E}">
        <p14:creationId xmlns:p14="http://schemas.microsoft.com/office/powerpoint/2010/main" val="112386092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16C5A-0361-EE4A-570F-4AE0E2DD0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090D5-DA46-F328-30AB-CB4A2EC97188}"/>
              </a:ext>
            </a:extLst>
          </p:cNvPr>
          <p:cNvSpPr>
            <a:spLocks noGrp="1"/>
          </p:cNvSpPr>
          <p:nvPr>
            <p:ph type="title"/>
          </p:nvPr>
        </p:nvSpPr>
        <p:spPr/>
        <p:txBody>
          <a:bodyPr>
            <a:normAutofit/>
          </a:bodyPr>
          <a:lstStyle/>
          <a:p>
            <a:r>
              <a:rPr lang="en-US" sz="4000">
                <a:cs typeface="Rubik SemiBold"/>
              </a:rPr>
              <a:t>Pressurant System Analysis – Cont’d</a:t>
            </a:r>
            <a:endParaRPr lang="en-US" sz="4000"/>
          </a:p>
        </p:txBody>
      </p:sp>
      <p:sp>
        <p:nvSpPr>
          <p:cNvPr id="3" name="Content Placeholder 2">
            <a:extLst>
              <a:ext uri="{FF2B5EF4-FFF2-40B4-BE49-F238E27FC236}">
                <a16:creationId xmlns:a16="http://schemas.microsoft.com/office/drawing/2014/main" id="{27877BA8-013F-308C-1899-F482C211D646}"/>
              </a:ext>
            </a:extLst>
          </p:cNvPr>
          <p:cNvSpPr>
            <a:spLocks noGrp="1"/>
          </p:cNvSpPr>
          <p:nvPr>
            <p:ph idx="1"/>
          </p:nvPr>
        </p:nvSpPr>
        <p:spPr/>
        <p:txBody>
          <a:bodyPr vert="horz" lIns="91440" tIns="45720" rIns="91440" bIns="45720" rtlCol="0" anchor="t">
            <a:normAutofit/>
          </a:bodyPr>
          <a:lstStyle/>
          <a:p>
            <a:r>
              <a:rPr lang="en-US"/>
              <a:t>Cryogenic propellant tanks experience collapse</a:t>
            </a:r>
          </a:p>
          <a:p>
            <a:pPr lvl="1"/>
            <a:r>
              <a:rPr lang="en-US"/>
              <a:t>Colder, denser LOX increases collapse factor (CF) but decreases propellant volumetric flow rate, reducing pressurant gas needed</a:t>
            </a:r>
          </a:p>
        </p:txBody>
      </p:sp>
      <p:sp>
        <p:nvSpPr>
          <p:cNvPr id="4" name="Text Placeholder 3">
            <a:extLst>
              <a:ext uri="{FF2B5EF4-FFF2-40B4-BE49-F238E27FC236}">
                <a16:creationId xmlns:a16="http://schemas.microsoft.com/office/drawing/2014/main" id="{66072E6A-9A9B-9015-77EB-D8ECAF69A6FE}"/>
              </a:ext>
            </a:extLst>
          </p:cNvPr>
          <p:cNvSpPr>
            <a:spLocks noGrp="1"/>
          </p:cNvSpPr>
          <p:nvPr>
            <p:ph type="body" sz="quarter" idx="13"/>
          </p:nvPr>
        </p:nvSpPr>
        <p:spPr/>
        <p:txBody>
          <a:bodyPr/>
          <a:lstStyle/>
          <a:p>
            <a:r>
              <a:rPr lang="en-US"/>
              <a:t>Overcoming issues of cryogenic ullage collapse</a:t>
            </a:r>
          </a:p>
        </p:txBody>
      </p:sp>
      <p:sp>
        <p:nvSpPr>
          <p:cNvPr id="5" name="Slide Number Placeholder 4">
            <a:extLst>
              <a:ext uri="{FF2B5EF4-FFF2-40B4-BE49-F238E27FC236}">
                <a16:creationId xmlns:a16="http://schemas.microsoft.com/office/drawing/2014/main" id="{25E5B9B0-AA75-8FC2-8D92-782AA0504853}"/>
              </a:ext>
            </a:extLst>
          </p:cNvPr>
          <p:cNvSpPr>
            <a:spLocks noGrp="1"/>
          </p:cNvSpPr>
          <p:nvPr>
            <p:ph type="sldNum" sz="quarter" idx="4"/>
          </p:nvPr>
        </p:nvSpPr>
        <p:spPr/>
        <p:txBody>
          <a:bodyPr/>
          <a:lstStyle/>
          <a:p>
            <a:fld id="{D15DA780-C10F-4A90-9301-4FE92990845E}" type="slidenum">
              <a:rPr lang="en-US" smtClean="0"/>
              <a:pPr/>
              <a:t>16</a:t>
            </a:fld>
            <a:endParaRPr lang="en-US"/>
          </a:p>
        </p:txBody>
      </p:sp>
      <p:pic>
        <p:nvPicPr>
          <p:cNvPr id="8" name="Picture 7">
            <a:extLst>
              <a:ext uri="{FF2B5EF4-FFF2-40B4-BE49-F238E27FC236}">
                <a16:creationId xmlns:a16="http://schemas.microsoft.com/office/drawing/2014/main" id="{1B85326F-3D19-154D-3BEC-C0422C7D364D}"/>
              </a:ext>
            </a:extLst>
          </p:cNvPr>
          <p:cNvPicPr>
            <a:picLocks noChangeAspect="1"/>
          </p:cNvPicPr>
          <p:nvPr/>
        </p:nvPicPr>
        <p:blipFill>
          <a:blip r:embed="rId3"/>
          <a:stretch>
            <a:fillRect/>
          </a:stretch>
        </p:blipFill>
        <p:spPr>
          <a:xfrm>
            <a:off x="571500" y="3031263"/>
            <a:ext cx="8235616" cy="31456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45F497-E293-4427-B97B-52D7A5721F69}"/>
                  </a:ext>
                </a:extLst>
              </p:cNvPr>
              <p:cNvSpPr txBox="1"/>
              <p:nvPr/>
            </p:nvSpPr>
            <p:spPr>
              <a:xfrm>
                <a:off x="8493927" y="3591173"/>
                <a:ext cx="2918491" cy="574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𝐶𝐹</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nor/>
                            </m:rPr>
                            <a:rPr lang="en-US" b="0" i="0" smtClean="0">
                              <a:latin typeface="Cambria Math" panose="02040503050406030204" pitchFamily="18" charset="0"/>
                            </a:rPr>
                            <m:t>actual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gas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needed</m:t>
                          </m:r>
                        </m:num>
                        <m:den>
                          <m:r>
                            <m:rPr>
                              <m:nor/>
                            </m:rPr>
                            <a:rPr lang="en-US" b="0" i="0" smtClean="0">
                              <a:latin typeface="Cambria Math" panose="02040503050406030204" pitchFamily="18" charset="0"/>
                            </a:rPr>
                            <m:t>theoretical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gas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needed</m:t>
                          </m:r>
                          <m:r>
                            <m:rPr>
                              <m:nor/>
                            </m:rPr>
                            <a:rPr lang="en-US" b="0" i="0" smtClean="0">
                              <a:latin typeface="Cambria Math" panose="02040503050406030204" pitchFamily="18" charset="0"/>
                            </a:rPr>
                            <m:t> </m:t>
                          </m:r>
                        </m:den>
                      </m:f>
                    </m:oMath>
                  </m:oMathPara>
                </a14:m>
                <a:endParaRPr lang="en-US" dirty="0"/>
              </a:p>
            </p:txBody>
          </p:sp>
        </mc:Choice>
        <mc:Fallback xmlns="">
          <p:sp>
            <p:nvSpPr>
              <p:cNvPr id="10" name="TextBox 9">
                <a:extLst>
                  <a:ext uri="{FF2B5EF4-FFF2-40B4-BE49-F238E27FC236}">
                    <a16:creationId xmlns:a16="http://schemas.microsoft.com/office/drawing/2014/main" id="{FA45F497-E293-4427-B97B-52D7A5721F69}"/>
                  </a:ext>
                </a:extLst>
              </p:cNvPr>
              <p:cNvSpPr txBox="1">
                <a:spLocks noRot="1" noChangeAspect="1" noMove="1" noResize="1" noEditPoints="1" noAdjustHandles="1" noChangeArrowheads="1" noChangeShapeType="1" noTextEdit="1"/>
              </p:cNvSpPr>
              <p:nvPr/>
            </p:nvSpPr>
            <p:spPr>
              <a:xfrm>
                <a:off x="8493927" y="3591173"/>
                <a:ext cx="2918491" cy="57458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257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3D23-1D78-D284-F81E-E37B83534E08}"/>
              </a:ext>
            </a:extLst>
          </p:cNvPr>
          <p:cNvSpPr>
            <a:spLocks noGrp="1"/>
          </p:cNvSpPr>
          <p:nvPr>
            <p:ph type="title"/>
          </p:nvPr>
        </p:nvSpPr>
        <p:spPr/>
        <p:txBody>
          <a:bodyPr>
            <a:normAutofit/>
          </a:bodyPr>
          <a:lstStyle/>
          <a:p>
            <a:r>
              <a:rPr lang="en-US" sz="4000">
                <a:cs typeface="Rubik SemiBold"/>
              </a:rPr>
              <a:t>Engine Start-Up Analysis</a:t>
            </a:r>
            <a:endParaRPr lang="en-US" sz="4000"/>
          </a:p>
        </p:txBody>
      </p:sp>
      <p:sp>
        <p:nvSpPr>
          <p:cNvPr id="3" name="Content Placeholder 2">
            <a:extLst>
              <a:ext uri="{FF2B5EF4-FFF2-40B4-BE49-F238E27FC236}">
                <a16:creationId xmlns:a16="http://schemas.microsoft.com/office/drawing/2014/main" id="{1DD327C3-3D8B-BDC4-5982-0257BA0CCC65}"/>
              </a:ext>
            </a:extLst>
          </p:cNvPr>
          <p:cNvSpPr>
            <a:spLocks noGrp="1"/>
          </p:cNvSpPr>
          <p:nvPr>
            <p:ph idx="1"/>
          </p:nvPr>
        </p:nvSpPr>
        <p:spPr/>
        <p:txBody>
          <a:bodyPr vert="horz" lIns="91440" tIns="45720" rIns="91440" bIns="45720" rtlCol="0" anchor="t">
            <a:normAutofit lnSpcReduction="10000"/>
          </a:bodyPr>
          <a:lstStyle/>
          <a:p>
            <a:r>
              <a:rPr lang="en-US" dirty="0"/>
              <a:t>Ignition of accumulated propellants can cause a damaging overpressure – effectively a detonation</a:t>
            </a:r>
          </a:p>
          <a:p>
            <a:r>
              <a:rPr lang="en-US" dirty="0"/>
              <a:t>Typical causes</a:t>
            </a:r>
          </a:p>
          <a:p>
            <a:pPr lvl="1"/>
            <a:r>
              <a:rPr lang="en-US" dirty="0"/>
              <a:t>Long lead time of one propellant</a:t>
            </a:r>
          </a:p>
          <a:p>
            <a:pPr lvl="1"/>
            <a:r>
              <a:rPr lang="en-US" dirty="0"/>
              <a:t>Insufficient igniter energy</a:t>
            </a:r>
          </a:p>
          <a:p>
            <a:pPr lvl="1"/>
            <a:r>
              <a:rPr lang="en-US" dirty="0"/>
              <a:t>Poor mixing of propellants before ignition</a:t>
            </a:r>
          </a:p>
          <a:p>
            <a:r>
              <a:rPr lang="en-US" dirty="0"/>
              <a:t>Difficult-to-model phenomenon that requires experimentation and research</a:t>
            </a:r>
          </a:p>
          <a:p>
            <a:r>
              <a:rPr lang="en-US" dirty="0"/>
              <a:t>Currently revamping pneumatics system on HETS for more consistent valve actuation, and experimenting with chilling in injector extensively before ignition</a:t>
            </a:r>
          </a:p>
          <a:p>
            <a:endParaRPr lang="en-US" dirty="0"/>
          </a:p>
        </p:txBody>
      </p:sp>
      <p:sp>
        <p:nvSpPr>
          <p:cNvPr id="4" name="Text Placeholder 3">
            <a:extLst>
              <a:ext uri="{FF2B5EF4-FFF2-40B4-BE49-F238E27FC236}">
                <a16:creationId xmlns:a16="http://schemas.microsoft.com/office/drawing/2014/main" id="{78C7B2BB-2166-BCEA-7B9F-57801FCF788C}"/>
              </a:ext>
            </a:extLst>
          </p:cNvPr>
          <p:cNvSpPr>
            <a:spLocks noGrp="1"/>
          </p:cNvSpPr>
          <p:nvPr>
            <p:ph type="body" sz="quarter" idx="13"/>
          </p:nvPr>
        </p:nvSpPr>
        <p:spPr/>
        <p:txBody>
          <a:bodyPr/>
          <a:lstStyle/>
          <a:p>
            <a:r>
              <a:rPr lang="en-US"/>
              <a:t>What are the causes and mitigations of engine hard-starts?</a:t>
            </a:r>
          </a:p>
        </p:txBody>
      </p:sp>
      <p:sp>
        <p:nvSpPr>
          <p:cNvPr id="5" name="Slide Number Placeholder 4">
            <a:extLst>
              <a:ext uri="{FF2B5EF4-FFF2-40B4-BE49-F238E27FC236}">
                <a16:creationId xmlns:a16="http://schemas.microsoft.com/office/drawing/2014/main" id="{376F535D-91E6-659F-0D65-5518F03E85D5}"/>
              </a:ext>
            </a:extLst>
          </p:cNvPr>
          <p:cNvSpPr>
            <a:spLocks noGrp="1"/>
          </p:cNvSpPr>
          <p:nvPr>
            <p:ph type="sldNum" sz="quarter" idx="4"/>
          </p:nvPr>
        </p:nvSpPr>
        <p:spPr/>
        <p:txBody>
          <a:bodyPr/>
          <a:lstStyle/>
          <a:p>
            <a:fld id="{D15DA780-C10F-4A90-9301-4FE92990845E}" type="slidenum">
              <a:rPr lang="en-US" smtClean="0"/>
              <a:pPr/>
              <a:t>17</a:t>
            </a:fld>
            <a:endParaRPr lang="en-US"/>
          </a:p>
        </p:txBody>
      </p:sp>
    </p:spTree>
    <p:extLst>
      <p:ext uri="{BB962C8B-B14F-4D97-AF65-F5344CB8AC3E}">
        <p14:creationId xmlns:p14="http://schemas.microsoft.com/office/powerpoint/2010/main" val="1310715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F43ABF-659D-A81A-62C7-EDBA1D541C3F}"/>
              </a:ext>
            </a:extLst>
          </p:cNvPr>
          <p:cNvSpPr>
            <a:spLocks noGrp="1"/>
          </p:cNvSpPr>
          <p:nvPr>
            <p:ph type="sldNum" sz="quarter" idx="4"/>
          </p:nvPr>
        </p:nvSpPr>
        <p:spPr/>
        <p:txBody>
          <a:bodyPr/>
          <a:lstStyle/>
          <a:p>
            <a:fld id="{D15DA780-C10F-4A90-9301-4FE92990845E}" type="slidenum">
              <a:rPr lang="en-US" smtClean="0"/>
              <a:pPr/>
              <a:t>18</a:t>
            </a:fld>
            <a:endParaRPr lang="en-US"/>
          </a:p>
        </p:txBody>
      </p:sp>
      <p:sp>
        <p:nvSpPr>
          <p:cNvPr id="9" name="Title 1">
            <a:extLst>
              <a:ext uri="{FF2B5EF4-FFF2-40B4-BE49-F238E27FC236}">
                <a16:creationId xmlns:a16="http://schemas.microsoft.com/office/drawing/2014/main" id="{3DC18DA2-06C7-39B3-7A9D-E59C293F5F5D}"/>
              </a:ext>
            </a:extLst>
          </p:cNvPr>
          <p:cNvSpPr>
            <a:spLocks noGrp="1"/>
          </p:cNvSpPr>
          <p:nvPr>
            <p:ph type="title"/>
          </p:nvPr>
        </p:nvSpPr>
        <p:spPr>
          <a:xfrm>
            <a:off x="838200" y="365125"/>
            <a:ext cx="10515600" cy="1325563"/>
          </a:xfrm>
        </p:spPr>
        <p:txBody>
          <a:bodyPr>
            <a:normAutofit/>
          </a:bodyPr>
          <a:lstStyle/>
          <a:p>
            <a:r>
              <a:rPr lang="en-US" sz="4000">
                <a:cs typeface="Rubik SemiBold"/>
              </a:rPr>
              <a:t>Engine Start-Up Analysis</a:t>
            </a:r>
          </a:p>
        </p:txBody>
      </p:sp>
      <p:sp>
        <p:nvSpPr>
          <p:cNvPr id="11" name="Text Placeholder 4">
            <a:extLst>
              <a:ext uri="{FF2B5EF4-FFF2-40B4-BE49-F238E27FC236}">
                <a16:creationId xmlns:a16="http://schemas.microsoft.com/office/drawing/2014/main" id="{31329A43-52C1-2C6D-814D-85E0CA1F959E}"/>
              </a:ext>
            </a:extLst>
          </p:cNvPr>
          <p:cNvSpPr>
            <a:spLocks noGrp="1"/>
          </p:cNvSpPr>
          <p:nvPr>
            <p:ph type="body" sz="quarter" idx="13"/>
          </p:nvPr>
        </p:nvSpPr>
        <p:spPr>
          <a:xfrm>
            <a:off x="838200" y="1297496"/>
            <a:ext cx="10515600" cy="393192"/>
          </a:xfrm>
        </p:spPr>
        <p:txBody>
          <a:bodyPr/>
          <a:lstStyle/>
          <a:p>
            <a:r>
              <a:rPr lang="en-US"/>
              <a:t>Typical engine hard-start behavior</a:t>
            </a:r>
          </a:p>
        </p:txBody>
      </p:sp>
      <p:pic>
        <p:nvPicPr>
          <p:cNvPr id="13" name="Picture 12" descr="A graph of a normal and hardstaff&#10;&#10;AI-generated content may be incorrect.">
            <a:extLst>
              <a:ext uri="{FF2B5EF4-FFF2-40B4-BE49-F238E27FC236}">
                <a16:creationId xmlns:a16="http://schemas.microsoft.com/office/drawing/2014/main" id="{B71FF27F-0432-E99C-FED5-E532B96D4115}"/>
              </a:ext>
            </a:extLst>
          </p:cNvPr>
          <p:cNvPicPr>
            <a:picLocks noChangeAspect="1"/>
          </p:cNvPicPr>
          <p:nvPr/>
        </p:nvPicPr>
        <p:blipFill>
          <a:blip r:embed="rId3"/>
          <a:stretch>
            <a:fillRect/>
          </a:stretch>
        </p:blipFill>
        <p:spPr>
          <a:xfrm>
            <a:off x="6366163" y="2123516"/>
            <a:ext cx="4921503" cy="3753043"/>
          </a:xfrm>
          <a:prstGeom prst="rect">
            <a:avLst/>
          </a:prstGeom>
        </p:spPr>
      </p:pic>
      <p:pic>
        <p:nvPicPr>
          <p:cNvPr id="15" name="Picture 14" descr="A graph of a graph showing a number of numbers&#10;&#10;AI-generated content may be incorrect.">
            <a:extLst>
              <a:ext uri="{FF2B5EF4-FFF2-40B4-BE49-F238E27FC236}">
                <a16:creationId xmlns:a16="http://schemas.microsoft.com/office/drawing/2014/main" id="{2857C6B2-2538-4A97-AEA7-88494792F17F}"/>
              </a:ext>
            </a:extLst>
          </p:cNvPr>
          <p:cNvPicPr>
            <a:picLocks noChangeAspect="1"/>
          </p:cNvPicPr>
          <p:nvPr/>
        </p:nvPicPr>
        <p:blipFill>
          <a:blip r:embed="rId4"/>
          <a:stretch>
            <a:fillRect/>
          </a:stretch>
        </p:blipFill>
        <p:spPr>
          <a:xfrm>
            <a:off x="678857" y="2157844"/>
            <a:ext cx="5266673" cy="3753970"/>
          </a:xfrm>
          <a:prstGeom prst="rect">
            <a:avLst/>
          </a:prstGeom>
        </p:spPr>
      </p:pic>
      <p:sp>
        <p:nvSpPr>
          <p:cNvPr id="2" name="Callout: Line 1">
            <a:extLst>
              <a:ext uri="{FF2B5EF4-FFF2-40B4-BE49-F238E27FC236}">
                <a16:creationId xmlns:a16="http://schemas.microsoft.com/office/drawing/2014/main" id="{73B33839-FA07-D422-7D6C-6F16E91C5C0A}"/>
              </a:ext>
            </a:extLst>
          </p:cNvPr>
          <p:cNvSpPr/>
          <p:nvPr/>
        </p:nvSpPr>
        <p:spPr>
          <a:xfrm>
            <a:off x="3148607" y="1879180"/>
            <a:ext cx="1205279" cy="488671"/>
          </a:xfrm>
          <a:prstGeom prst="border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Hard-start thrust spike</a:t>
            </a:r>
          </a:p>
        </p:txBody>
      </p:sp>
      <p:pic>
        <p:nvPicPr>
          <p:cNvPr id="6" name="Picture 5" descr="A graph of a normal and hardstaff&#10;&#10;AI-generated content may be incorrect.">
            <a:extLst>
              <a:ext uri="{FF2B5EF4-FFF2-40B4-BE49-F238E27FC236}">
                <a16:creationId xmlns:a16="http://schemas.microsoft.com/office/drawing/2014/main" id="{EFD87B9F-0C4B-E26D-45B6-F8171A5C3D84}"/>
              </a:ext>
            </a:extLst>
          </p:cNvPr>
          <p:cNvPicPr>
            <a:picLocks noChangeAspect="1"/>
          </p:cNvPicPr>
          <p:nvPr/>
        </p:nvPicPr>
        <p:blipFill>
          <a:blip r:embed="rId3"/>
          <a:srcRect l="66301" b="82296"/>
          <a:stretch/>
        </p:blipFill>
        <p:spPr>
          <a:xfrm>
            <a:off x="8707772" y="4637417"/>
            <a:ext cx="1658503" cy="664425"/>
          </a:xfrm>
          <a:prstGeom prst="rect">
            <a:avLst/>
          </a:prstGeom>
        </p:spPr>
      </p:pic>
      <p:sp>
        <p:nvSpPr>
          <p:cNvPr id="7" name="Rectangle 6">
            <a:extLst>
              <a:ext uri="{FF2B5EF4-FFF2-40B4-BE49-F238E27FC236}">
                <a16:creationId xmlns:a16="http://schemas.microsoft.com/office/drawing/2014/main" id="{016FC13B-9FA6-B884-268D-9EB5166F1CF7}"/>
              </a:ext>
            </a:extLst>
          </p:cNvPr>
          <p:cNvSpPr/>
          <p:nvPr/>
        </p:nvSpPr>
        <p:spPr>
          <a:xfrm>
            <a:off x="9827703" y="2220583"/>
            <a:ext cx="1283515" cy="4722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A diagram of a cable&#10;&#10;AI-generated content may be incorrect.">
            <a:extLst>
              <a:ext uri="{FF2B5EF4-FFF2-40B4-BE49-F238E27FC236}">
                <a16:creationId xmlns:a16="http://schemas.microsoft.com/office/drawing/2014/main" id="{BB5AAAA8-80EE-1B69-36B6-671E9D5F0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1270" y="395206"/>
            <a:ext cx="3501705" cy="2743523"/>
          </a:xfrm>
          <a:prstGeom prst="rect">
            <a:avLst/>
          </a:prstGeom>
        </p:spPr>
      </p:pic>
      <p:cxnSp>
        <p:nvCxnSpPr>
          <p:cNvPr id="10" name="Connector: Curved 9">
            <a:extLst>
              <a:ext uri="{FF2B5EF4-FFF2-40B4-BE49-F238E27FC236}">
                <a16:creationId xmlns:a16="http://schemas.microsoft.com/office/drawing/2014/main" id="{5F4ED15A-1588-1AFC-BF35-58E43C33C0E0}"/>
              </a:ext>
            </a:extLst>
          </p:cNvPr>
          <p:cNvCxnSpPr>
            <a:cxnSpLocks/>
            <a:stCxn id="4" idx="1"/>
          </p:cNvCxnSpPr>
          <p:nvPr/>
        </p:nvCxnSpPr>
        <p:spPr>
          <a:xfrm rot="10800000" flipV="1">
            <a:off x="7990514" y="1766968"/>
            <a:ext cx="490756" cy="1299208"/>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231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EF39F6-FAAD-40B3-0188-C20ACEE21302}"/>
              </a:ext>
            </a:extLst>
          </p:cNvPr>
          <p:cNvSpPr>
            <a:spLocks noGrp="1"/>
          </p:cNvSpPr>
          <p:nvPr>
            <p:ph type="sldNum" sz="quarter" idx="4"/>
          </p:nvPr>
        </p:nvSpPr>
        <p:spPr/>
        <p:txBody>
          <a:bodyPr/>
          <a:lstStyle/>
          <a:p>
            <a:fld id="{D15DA780-C10F-4A90-9301-4FE92990845E}" type="slidenum">
              <a:rPr lang="en-US" smtClean="0"/>
              <a:pPr/>
              <a:t>19</a:t>
            </a:fld>
            <a:endParaRPr lang="en-US"/>
          </a:p>
        </p:txBody>
      </p:sp>
      <p:sp>
        <p:nvSpPr>
          <p:cNvPr id="15" name="Title 1">
            <a:extLst>
              <a:ext uri="{FF2B5EF4-FFF2-40B4-BE49-F238E27FC236}">
                <a16:creationId xmlns:a16="http://schemas.microsoft.com/office/drawing/2014/main" id="{964CC482-7B5A-0EC3-707A-528F4AA5DE04}"/>
              </a:ext>
            </a:extLst>
          </p:cNvPr>
          <p:cNvSpPr>
            <a:spLocks noGrp="1"/>
          </p:cNvSpPr>
          <p:nvPr>
            <p:ph type="title"/>
          </p:nvPr>
        </p:nvSpPr>
        <p:spPr>
          <a:xfrm>
            <a:off x="838200" y="365125"/>
            <a:ext cx="10515600" cy="1325563"/>
          </a:xfrm>
        </p:spPr>
        <p:txBody>
          <a:bodyPr>
            <a:normAutofit/>
          </a:bodyPr>
          <a:lstStyle/>
          <a:p>
            <a:r>
              <a:rPr lang="en-US" sz="4000">
                <a:cs typeface="Rubik SemiBold"/>
              </a:rPr>
              <a:t>Engine Start-Up Analysis</a:t>
            </a:r>
            <a:endParaRPr lang="en-US" sz="4000"/>
          </a:p>
        </p:txBody>
      </p:sp>
      <p:pic>
        <p:nvPicPr>
          <p:cNvPr id="17" name="Content Placeholder 5" descr="A graph with a circle and a line&#10;&#10;AI-generated content may be incorrect.">
            <a:extLst>
              <a:ext uri="{FF2B5EF4-FFF2-40B4-BE49-F238E27FC236}">
                <a16:creationId xmlns:a16="http://schemas.microsoft.com/office/drawing/2014/main" id="{BDBD4546-CF1E-2602-C82C-C6A3FDD53642}"/>
              </a:ext>
            </a:extLst>
          </p:cNvPr>
          <p:cNvPicPr>
            <a:picLocks noGrp="1" noChangeAspect="1"/>
          </p:cNvPicPr>
          <p:nvPr>
            <p:ph idx="1"/>
          </p:nvPr>
        </p:nvPicPr>
        <p:blipFill>
          <a:blip r:embed="rId4"/>
          <a:stretch>
            <a:fillRect/>
          </a:stretch>
        </p:blipFill>
        <p:spPr>
          <a:xfrm>
            <a:off x="438150" y="1862091"/>
            <a:ext cx="5219700" cy="4076700"/>
          </a:xfrm>
        </p:spPr>
      </p:pic>
      <p:sp>
        <p:nvSpPr>
          <p:cNvPr id="19" name="Text Placeholder 4">
            <a:extLst>
              <a:ext uri="{FF2B5EF4-FFF2-40B4-BE49-F238E27FC236}">
                <a16:creationId xmlns:a16="http://schemas.microsoft.com/office/drawing/2014/main" id="{DBB084A9-CAA7-893B-B14B-6401AB3D29ED}"/>
              </a:ext>
            </a:extLst>
          </p:cNvPr>
          <p:cNvSpPr>
            <a:spLocks noGrp="1"/>
          </p:cNvSpPr>
          <p:nvPr>
            <p:ph type="body" sz="quarter" idx="13"/>
          </p:nvPr>
        </p:nvSpPr>
        <p:spPr>
          <a:xfrm>
            <a:off x="838200" y="1297496"/>
            <a:ext cx="10515600" cy="393192"/>
          </a:xfrm>
        </p:spPr>
        <p:txBody>
          <a:bodyPr/>
          <a:lstStyle/>
          <a:p>
            <a:r>
              <a:rPr lang="en-US"/>
              <a:t>Theoretical causes for engine hard-starts on HETS</a:t>
            </a:r>
          </a:p>
        </p:txBody>
      </p:sp>
      <p:pic>
        <p:nvPicPr>
          <p:cNvPr id="21" name="Picture 20" descr="Diagram of a diagram showing the different types of vapor pressure&#10;&#10;AI-generated content may be incorrect.">
            <a:extLst>
              <a:ext uri="{FF2B5EF4-FFF2-40B4-BE49-F238E27FC236}">
                <a16:creationId xmlns:a16="http://schemas.microsoft.com/office/drawing/2014/main" id="{34E5ED44-5EE2-6308-2B36-8F04889748C8}"/>
              </a:ext>
            </a:extLst>
          </p:cNvPr>
          <p:cNvPicPr>
            <a:picLocks noChangeAspect="1"/>
          </p:cNvPicPr>
          <p:nvPr/>
        </p:nvPicPr>
        <p:blipFill>
          <a:blip r:embed="rId5"/>
          <a:srcRect l="3346" r="48425" b="2248"/>
          <a:stretch/>
        </p:blipFill>
        <p:spPr>
          <a:xfrm>
            <a:off x="6094186" y="1710162"/>
            <a:ext cx="5492703" cy="3444710"/>
          </a:xfrm>
          <a:prstGeom prst="rect">
            <a:avLst/>
          </a:prstGeom>
        </p:spPr>
      </p:pic>
      <p:sp>
        <p:nvSpPr>
          <p:cNvPr id="23" name="TextBox 22">
            <a:extLst>
              <a:ext uri="{FF2B5EF4-FFF2-40B4-BE49-F238E27FC236}">
                <a16:creationId xmlns:a16="http://schemas.microsoft.com/office/drawing/2014/main" id="{1A08A022-76D1-C0B9-B74F-A49B1EFA3428}"/>
              </a:ext>
            </a:extLst>
          </p:cNvPr>
          <p:cNvSpPr txBox="1"/>
          <p:nvPr/>
        </p:nvSpPr>
        <p:spPr>
          <a:xfrm>
            <a:off x="5818909" y="5290194"/>
            <a:ext cx="6192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Source: </a:t>
            </a:r>
            <a:r>
              <a:rPr lang="en-US" dirty="0">
                <a:ea typeface="+mn-lt"/>
                <a:cs typeface="+mn-lt"/>
                <a:hlinkClick r:id="rId6"/>
              </a:rPr>
              <a:t>https://www.eucass.eu/doi/EUCASS2023-712.pdf</a:t>
            </a:r>
            <a:r>
              <a:rPr lang="en-US" dirty="0">
                <a:ea typeface="+mn-lt"/>
                <a:cs typeface="+mn-lt"/>
              </a:rPr>
              <a:t> </a:t>
            </a:r>
            <a:endParaRPr lang="en-US" dirty="0"/>
          </a:p>
        </p:txBody>
      </p:sp>
    </p:spTree>
    <p:extLst>
      <p:ext uri="{BB962C8B-B14F-4D97-AF65-F5344CB8AC3E}">
        <p14:creationId xmlns:p14="http://schemas.microsoft.com/office/powerpoint/2010/main" val="123826949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2BDC08-F691-C187-11AA-A789DF92687B}"/>
              </a:ext>
            </a:extLst>
          </p:cNvPr>
          <p:cNvPicPr>
            <a:picLocks noChangeAspect="1"/>
          </p:cNvPicPr>
          <p:nvPr/>
        </p:nvPicPr>
        <p:blipFill rotWithShape="1">
          <a:blip r:embed="rId3"/>
          <a:srcRect l="3604" t="2603" r="2974" b="-1"/>
          <a:stretch/>
        </p:blipFill>
        <p:spPr>
          <a:xfrm flipH="1">
            <a:off x="10398319" y="2285459"/>
            <a:ext cx="1518849" cy="1771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49224CEF-445B-1449-AAC5-F65EF9590AB5}"/>
              </a:ext>
            </a:extLst>
          </p:cNvPr>
          <p:cNvPicPr>
            <a:picLocks noChangeAspect="1"/>
          </p:cNvPicPr>
          <p:nvPr/>
        </p:nvPicPr>
        <p:blipFill rotWithShape="1">
          <a:blip r:embed="rId4"/>
          <a:srcRect l="21959" t="4597" r="11322" b="4625"/>
          <a:stretch/>
        </p:blipFill>
        <p:spPr>
          <a:xfrm flipH="1">
            <a:off x="271849" y="216041"/>
            <a:ext cx="1518851" cy="1943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F79AA4D7-151C-E11A-CC14-81820110712E}"/>
              </a:ext>
            </a:extLst>
          </p:cNvPr>
          <p:cNvPicPr>
            <a:picLocks noChangeAspect="1"/>
          </p:cNvPicPr>
          <p:nvPr/>
        </p:nvPicPr>
        <p:blipFill rotWithShape="1">
          <a:blip r:embed="rId5"/>
          <a:srcRect l="6577" t="2516" r="23723" b="-240"/>
          <a:stretch/>
        </p:blipFill>
        <p:spPr>
          <a:xfrm flipH="1">
            <a:off x="1965713" y="219228"/>
            <a:ext cx="1518851" cy="1940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A13D42AB-BD32-3422-AE85-B8EE76B0CB26}"/>
              </a:ext>
            </a:extLst>
          </p:cNvPr>
          <p:cNvPicPr>
            <a:picLocks noChangeAspect="1"/>
          </p:cNvPicPr>
          <p:nvPr/>
        </p:nvPicPr>
        <p:blipFill rotWithShape="1">
          <a:blip r:embed="rId6"/>
          <a:srcRect l="21506" t="254" r="9850" b="1282"/>
          <a:stretch/>
        </p:blipFill>
        <p:spPr>
          <a:xfrm flipH="1">
            <a:off x="10403438" y="208958"/>
            <a:ext cx="1518849" cy="193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BD7EA091-14D2-119F-BADC-07F764FE5E4F}"/>
              </a:ext>
            </a:extLst>
          </p:cNvPr>
          <p:cNvPicPr>
            <a:picLocks noChangeAspect="1"/>
          </p:cNvPicPr>
          <p:nvPr/>
        </p:nvPicPr>
        <p:blipFill rotWithShape="1">
          <a:blip r:embed="rId7"/>
          <a:srcRect l="753" t="9606" r="15364" b="27399"/>
          <a:stretch/>
        </p:blipFill>
        <p:spPr>
          <a:xfrm flipH="1">
            <a:off x="8707439" y="4199166"/>
            <a:ext cx="1518848" cy="1936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59745171-DC70-3A05-9DCA-C6397799C1BF}"/>
              </a:ext>
            </a:extLst>
          </p:cNvPr>
          <p:cNvPicPr>
            <a:picLocks noChangeAspect="1"/>
          </p:cNvPicPr>
          <p:nvPr/>
        </p:nvPicPr>
        <p:blipFill rotWithShape="1">
          <a:blip r:embed="rId8"/>
          <a:srcRect t="6465" r="17110" b="42575"/>
          <a:stretch/>
        </p:blipFill>
        <p:spPr>
          <a:xfrm flipH="1">
            <a:off x="7047301" y="4189844"/>
            <a:ext cx="1521435" cy="1936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DD5A3921-5A69-7B60-9C1C-EBF6C9237B7C}"/>
              </a:ext>
            </a:extLst>
          </p:cNvPr>
          <p:cNvPicPr>
            <a:picLocks noChangeAspect="1"/>
          </p:cNvPicPr>
          <p:nvPr/>
        </p:nvPicPr>
        <p:blipFill rotWithShape="1">
          <a:blip r:embed="rId9"/>
          <a:srcRect l="33950" t="2768" b="974"/>
          <a:stretch/>
        </p:blipFill>
        <p:spPr>
          <a:xfrm flipH="1">
            <a:off x="271848" y="4183069"/>
            <a:ext cx="1518851" cy="1925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6724CD68-B773-8AEC-69C6-C22D7A82FAAC}"/>
              </a:ext>
            </a:extLst>
          </p:cNvPr>
          <p:cNvPicPr>
            <a:picLocks noChangeAspect="1"/>
          </p:cNvPicPr>
          <p:nvPr/>
        </p:nvPicPr>
        <p:blipFill rotWithShape="1">
          <a:blip r:embed="rId10">
            <a:extLst>
              <a:ext uri="{28A0092B-C50C-407E-A947-70E740481C1C}">
                <a14:useLocalDpi xmlns:a14="http://schemas.microsoft.com/office/drawing/2010/main" val="0"/>
              </a:ext>
            </a:extLst>
          </a:blip>
          <a:srcRect l="12481" t="13830" r="12986" b="22885"/>
          <a:stretch/>
        </p:blipFill>
        <p:spPr>
          <a:xfrm>
            <a:off x="10403437" y="4191807"/>
            <a:ext cx="1529211" cy="1943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Content Placeholder 45">
            <a:extLst>
              <a:ext uri="{FF2B5EF4-FFF2-40B4-BE49-F238E27FC236}">
                <a16:creationId xmlns:a16="http://schemas.microsoft.com/office/drawing/2014/main" id="{3CBD3342-2D77-2575-CC83-01E705DE010E}"/>
              </a:ext>
            </a:extLst>
          </p:cNvPr>
          <p:cNvPicPr>
            <a:picLocks noGrp="1" noChangeAspect="1"/>
          </p:cNvPicPr>
          <p:nvPr/>
        </p:nvPicPr>
        <p:blipFill rotWithShape="1">
          <a:blip r:embed="rId11"/>
          <a:srcRect l="1743" t="1722" r="-1" b="27381"/>
          <a:stretch/>
        </p:blipFill>
        <p:spPr>
          <a:xfrm flipH="1">
            <a:off x="1968592" y="4183069"/>
            <a:ext cx="1511248" cy="1925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5F5A14D-2F93-899F-594B-D49EEA6C77EC}"/>
              </a:ext>
            </a:extLst>
          </p:cNvPr>
          <p:cNvPicPr>
            <a:picLocks noChangeAspect="1"/>
          </p:cNvPicPr>
          <p:nvPr/>
        </p:nvPicPr>
        <p:blipFill rotWithShape="1">
          <a:blip r:embed="rId12"/>
          <a:srcRect l="32113" r="20130" b="-681"/>
          <a:stretch/>
        </p:blipFill>
        <p:spPr>
          <a:xfrm flipH="1">
            <a:off x="5348715" y="4192248"/>
            <a:ext cx="1521435" cy="1943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ide Number Placeholder 4">
            <a:extLst>
              <a:ext uri="{FF2B5EF4-FFF2-40B4-BE49-F238E27FC236}">
                <a16:creationId xmlns:a16="http://schemas.microsoft.com/office/drawing/2014/main" id="{0520222F-4505-19FF-9113-64FA099D6122}"/>
              </a:ext>
            </a:extLst>
          </p:cNvPr>
          <p:cNvSpPr>
            <a:spLocks noGrp="1"/>
          </p:cNvSpPr>
          <p:nvPr>
            <p:ph type="sldNum" sz="quarter" idx="4"/>
          </p:nvPr>
        </p:nvSpPr>
        <p:spPr>
          <a:xfrm>
            <a:off x="0" y="6636544"/>
            <a:ext cx="2743200" cy="221456"/>
          </a:xfrm>
        </p:spPr>
        <p:txBody>
          <a:bodyPr/>
          <a:lstStyle/>
          <a:p>
            <a:fld id="{D15DA780-C10F-4A90-9301-4FE92990845E}" type="slidenum">
              <a:rPr lang="en-US" smtClean="0"/>
              <a:pPr/>
              <a:t>2</a:t>
            </a:fld>
            <a:endParaRPr lang="en-US"/>
          </a:p>
        </p:txBody>
      </p:sp>
      <p:sp>
        <p:nvSpPr>
          <p:cNvPr id="6" name="Title 4">
            <a:extLst>
              <a:ext uri="{FF2B5EF4-FFF2-40B4-BE49-F238E27FC236}">
                <a16:creationId xmlns:a16="http://schemas.microsoft.com/office/drawing/2014/main" id="{9AE55154-3475-FF93-7B46-C975B9C3B73C}"/>
              </a:ext>
            </a:extLst>
          </p:cNvPr>
          <p:cNvSpPr txBox="1">
            <a:spLocks/>
          </p:cNvSpPr>
          <p:nvPr/>
        </p:nvSpPr>
        <p:spPr>
          <a:xfrm>
            <a:off x="2027114" y="2324280"/>
            <a:ext cx="8164636" cy="1694268"/>
          </a:xfrm>
          <a:prstGeom prst="roundRect">
            <a:avLst>
              <a:gd name="adj" fmla="val 7413"/>
            </a:avLst>
          </a:prstGeom>
          <a:noFill/>
          <a:ln w="57150">
            <a:solidFill>
              <a:schemeClr val="accent1"/>
            </a:solidFill>
          </a:ln>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n-US" sz="2000"/>
              <a:t>YJSP was founded in 2015 with the goal of becoming the </a:t>
            </a:r>
            <a:r>
              <a:rPr lang="en-US" sz="2000" b="1"/>
              <a:t>first collegiate team</a:t>
            </a:r>
            <a:r>
              <a:rPr lang="en-US" sz="2000"/>
              <a:t> to send a liquid-fueled rocket to space.</a:t>
            </a:r>
          </a:p>
          <a:p>
            <a:pPr algn="ctr">
              <a:spcAft>
                <a:spcPts val="1200"/>
              </a:spcAft>
            </a:pPr>
            <a:r>
              <a:rPr lang="en-US" sz="2400"/>
              <a:t>Since then, we have hot-fired 25+ times and launched 3 successful vehicles.</a:t>
            </a:r>
          </a:p>
        </p:txBody>
      </p:sp>
      <p:pic>
        <p:nvPicPr>
          <p:cNvPr id="24" name="Picture 23">
            <a:extLst>
              <a:ext uri="{FF2B5EF4-FFF2-40B4-BE49-F238E27FC236}">
                <a16:creationId xmlns:a16="http://schemas.microsoft.com/office/drawing/2014/main" id="{0969CF00-B9A5-FE62-CA5E-932724FE7AFA}"/>
              </a:ext>
            </a:extLst>
          </p:cNvPr>
          <p:cNvPicPr>
            <a:picLocks noChangeAspect="1"/>
          </p:cNvPicPr>
          <p:nvPr/>
        </p:nvPicPr>
        <p:blipFill>
          <a:blip r:embed="rId13">
            <a:extLst>
              <a:ext uri="{28A0092B-C50C-407E-A947-70E740481C1C}">
                <a14:useLocalDpi xmlns:a14="http://schemas.microsoft.com/office/drawing/2010/main" val="0"/>
              </a:ext>
            </a:extLst>
          </a:blip>
          <a:srcRect l="19542" r="19542"/>
          <a:stretch/>
        </p:blipFill>
        <p:spPr>
          <a:xfrm>
            <a:off x="3656989" y="4183069"/>
            <a:ext cx="1518850" cy="1925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9F3A1F9B-17E1-CA79-7789-A8A74C9F7D82}"/>
              </a:ext>
            </a:extLst>
          </p:cNvPr>
          <p:cNvPicPr>
            <a:picLocks noChangeAspect="1"/>
          </p:cNvPicPr>
          <p:nvPr/>
        </p:nvPicPr>
        <p:blipFill>
          <a:blip r:embed="rId14"/>
          <a:stretch>
            <a:fillRect/>
          </a:stretch>
        </p:blipFill>
        <p:spPr>
          <a:xfrm>
            <a:off x="3654490" y="209892"/>
            <a:ext cx="1524745" cy="1916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BC1CF186-B190-B3B2-5D84-8003DB2F0C35}"/>
              </a:ext>
            </a:extLst>
          </p:cNvPr>
          <p:cNvPicPr>
            <a:picLocks noChangeAspect="1"/>
          </p:cNvPicPr>
          <p:nvPr/>
        </p:nvPicPr>
        <p:blipFill>
          <a:blip r:embed="rId15"/>
          <a:stretch>
            <a:fillRect/>
          </a:stretch>
        </p:blipFill>
        <p:spPr>
          <a:xfrm>
            <a:off x="5357557" y="212486"/>
            <a:ext cx="1504264" cy="1924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151339B-0973-D5F6-355F-B1CA19393208}"/>
              </a:ext>
            </a:extLst>
          </p:cNvPr>
          <p:cNvPicPr>
            <a:picLocks noChangeAspect="1"/>
          </p:cNvPicPr>
          <p:nvPr/>
        </p:nvPicPr>
        <p:blipFill>
          <a:blip r:embed="rId16"/>
          <a:srcRect l="50315" r="-75" b="-121"/>
          <a:stretch/>
        </p:blipFill>
        <p:spPr>
          <a:xfrm>
            <a:off x="7048294" y="210290"/>
            <a:ext cx="1527628" cy="1915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A509B54F-316D-5E11-B60F-2C6FCD9C035E}"/>
              </a:ext>
            </a:extLst>
          </p:cNvPr>
          <p:cNvPicPr>
            <a:picLocks noChangeAspect="1"/>
          </p:cNvPicPr>
          <p:nvPr/>
        </p:nvPicPr>
        <p:blipFill>
          <a:blip r:embed="rId17"/>
          <a:stretch>
            <a:fillRect/>
          </a:stretch>
        </p:blipFill>
        <p:spPr>
          <a:xfrm>
            <a:off x="8707927" y="219018"/>
            <a:ext cx="1520076" cy="1948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A4D94698-E8FB-A58A-E3A4-F8D532FE178A}"/>
              </a:ext>
            </a:extLst>
          </p:cNvPr>
          <p:cNvPicPr>
            <a:picLocks noChangeAspect="1"/>
          </p:cNvPicPr>
          <p:nvPr/>
        </p:nvPicPr>
        <p:blipFill>
          <a:blip r:embed="rId18"/>
          <a:stretch>
            <a:fillRect/>
          </a:stretch>
        </p:blipFill>
        <p:spPr>
          <a:xfrm>
            <a:off x="270233" y="2222120"/>
            <a:ext cx="1521953" cy="1898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6906726"/>
      </p:ext>
    </p:extLst>
  </p:cSld>
  <p:clrMapOvr>
    <a:masterClrMapping/>
  </p:clrMapOvr>
  <mc:AlternateContent xmlns:mc="http://schemas.openxmlformats.org/markup-compatibility/2006" xmlns:p14="http://schemas.microsoft.com/office/powerpoint/2010/main">
    <mc:Choice Requires="p14">
      <p:transition p14:dur="100" advClick="0" advTm="5000">
        <p:cut/>
      </p:transition>
    </mc:Choice>
    <mc:Fallback xmlns="">
      <p:transition advClick="0" advTm="500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E2F3-3A9D-02DA-EE1B-202232A7773D}"/>
              </a:ext>
            </a:extLst>
          </p:cNvPr>
          <p:cNvSpPr>
            <a:spLocks noGrp="1"/>
          </p:cNvSpPr>
          <p:nvPr>
            <p:ph type="title"/>
          </p:nvPr>
        </p:nvSpPr>
        <p:spPr/>
        <p:txBody>
          <a:bodyPr>
            <a:normAutofit/>
          </a:bodyPr>
          <a:lstStyle/>
          <a:p>
            <a:r>
              <a:rPr lang="en-US" sz="4000">
                <a:cs typeface="Rubik SemiBold"/>
              </a:rPr>
              <a:t>Engine Start-Up Analysis</a:t>
            </a:r>
            <a:endParaRPr lang="en-US" sz="4000"/>
          </a:p>
        </p:txBody>
      </p:sp>
      <p:pic>
        <p:nvPicPr>
          <p:cNvPr id="6" name="Content Placeholder 5">
            <a:extLst>
              <a:ext uri="{FF2B5EF4-FFF2-40B4-BE49-F238E27FC236}">
                <a16:creationId xmlns:a16="http://schemas.microsoft.com/office/drawing/2014/main" id="{BDBFDB8B-BC1F-76BA-148B-00E8A842C770}"/>
              </a:ext>
            </a:extLst>
          </p:cNvPr>
          <p:cNvPicPr>
            <a:picLocks noGrp="1" noChangeAspect="1"/>
          </p:cNvPicPr>
          <p:nvPr>
            <p:ph idx="1"/>
          </p:nvPr>
        </p:nvPicPr>
        <p:blipFill>
          <a:blip r:embed="rId3"/>
          <a:stretch>
            <a:fillRect/>
          </a:stretch>
        </p:blipFill>
        <p:spPr>
          <a:xfrm>
            <a:off x="472888" y="1854247"/>
            <a:ext cx="5486400" cy="4114800"/>
          </a:xfrm>
        </p:spPr>
      </p:pic>
      <p:sp>
        <p:nvSpPr>
          <p:cNvPr id="4" name="Text Placeholder 3">
            <a:extLst>
              <a:ext uri="{FF2B5EF4-FFF2-40B4-BE49-F238E27FC236}">
                <a16:creationId xmlns:a16="http://schemas.microsoft.com/office/drawing/2014/main" id="{BF25BADA-0C63-2B8A-8567-A262969CF10F}"/>
              </a:ext>
            </a:extLst>
          </p:cNvPr>
          <p:cNvSpPr>
            <a:spLocks noGrp="1"/>
          </p:cNvSpPr>
          <p:nvPr>
            <p:ph type="body" sz="quarter" idx="13"/>
          </p:nvPr>
        </p:nvSpPr>
        <p:spPr/>
        <p:txBody>
          <a:bodyPr/>
          <a:lstStyle/>
          <a:p>
            <a:r>
              <a:rPr lang="en-US"/>
              <a:t>Theoretical causes for engine hard-starts on HETS</a:t>
            </a:r>
            <a:endParaRPr lang="en-US" b="0">
              <a:solidFill>
                <a:srgbClr val="000000"/>
              </a:solidFill>
            </a:endParaRPr>
          </a:p>
        </p:txBody>
      </p:sp>
      <p:sp>
        <p:nvSpPr>
          <p:cNvPr id="5" name="Slide Number Placeholder 4">
            <a:extLst>
              <a:ext uri="{FF2B5EF4-FFF2-40B4-BE49-F238E27FC236}">
                <a16:creationId xmlns:a16="http://schemas.microsoft.com/office/drawing/2014/main" id="{2DAE1D1A-D422-01BE-9E8F-8757C79BA835}"/>
              </a:ext>
            </a:extLst>
          </p:cNvPr>
          <p:cNvSpPr>
            <a:spLocks noGrp="1"/>
          </p:cNvSpPr>
          <p:nvPr>
            <p:ph type="sldNum" sz="quarter" idx="4"/>
          </p:nvPr>
        </p:nvSpPr>
        <p:spPr/>
        <p:txBody>
          <a:bodyPr/>
          <a:lstStyle/>
          <a:p>
            <a:fld id="{D15DA780-C10F-4A90-9301-4FE92990845E}" type="slidenum">
              <a:rPr lang="en-US" smtClean="0"/>
              <a:pPr/>
              <a:t>20</a:t>
            </a:fld>
            <a:endParaRPr lang="en-US"/>
          </a:p>
        </p:txBody>
      </p:sp>
      <p:pic>
        <p:nvPicPr>
          <p:cNvPr id="7" name="Picture 6" descr="A collage of a machine with smoke coming out of it&#10;&#10;AI-generated content may be incorrect.">
            <a:extLst>
              <a:ext uri="{FF2B5EF4-FFF2-40B4-BE49-F238E27FC236}">
                <a16:creationId xmlns:a16="http://schemas.microsoft.com/office/drawing/2014/main" id="{1E0FCEAF-AD14-9202-3BCF-96C7B4FAD2EF}"/>
              </a:ext>
            </a:extLst>
          </p:cNvPr>
          <p:cNvPicPr>
            <a:picLocks noChangeAspect="1"/>
          </p:cNvPicPr>
          <p:nvPr/>
        </p:nvPicPr>
        <p:blipFill>
          <a:blip r:embed="rId4"/>
          <a:stretch>
            <a:fillRect/>
          </a:stretch>
        </p:blipFill>
        <p:spPr>
          <a:xfrm>
            <a:off x="6467445" y="1684791"/>
            <a:ext cx="5075704" cy="3977527"/>
          </a:xfrm>
          <a:prstGeom prst="rect">
            <a:avLst/>
          </a:prstGeom>
        </p:spPr>
      </p:pic>
      <p:sp>
        <p:nvSpPr>
          <p:cNvPr id="8" name="TextBox 7">
            <a:extLst>
              <a:ext uri="{FF2B5EF4-FFF2-40B4-BE49-F238E27FC236}">
                <a16:creationId xmlns:a16="http://schemas.microsoft.com/office/drawing/2014/main" id="{422BD654-F69E-D136-76A6-309DC44906AE}"/>
              </a:ext>
            </a:extLst>
          </p:cNvPr>
          <p:cNvSpPr txBox="1"/>
          <p:nvPr/>
        </p:nvSpPr>
        <p:spPr>
          <a:xfrm>
            <a:off x="9678971" y="5663143"/>
            <a:ext cx="122351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t>Nominal</a:t>
            </a:r>
          </a:p>
        </p:txBody>
      </p:sp>
      <p:sp>
        <p:nvSpPr>
          <p:cNvPr id="9" name="TextBox 8">
            <a:extLst>
              <a:ext uri="{FF2B5EF4-FFF2-40B4-BE49-F238E27FC236}">
                <a16:creationId xmlns:a16="http://schemas.microsoft.com/office/drawing/2014/main" id="{DC9283A1-D9BD-6EBA-6167-F9170826F15A}"/>
              </a:ext>
            </a:extLst>
          </p:cNvPr>
          <p:cNvSpPr txBox="1"/>
          <p:nvPr/>
        </p:nvSpPr>
        <p:spPr>
          <a:xfrm>
            <a:off x="7064050" y="5663143"/>
            <a:ext cx="140441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t>Anomalous</a:t>
            </a:r>
          </a:p>
        </p:txBody>
      </p:sp>
      <p:cxnSp>
        <p:nvCxnSpPr>
          <p:cNvPr id="12" name="Straight Arrow Connector 11">
            <a:extLst>
              <a:ext uri="{FF2B5EF4-FFF2-40B4-BE49-F238E27FC236}">
                <a16:creationId xmlns:a16="http://schemas.microsoft.com/office/drawing/2014/main" id="{83248F86-1B4D-CDA1-6C30-32FDDAF6125D}"/>
              </a:ext>
            </a:extLst>
          </p:cNvPr>
          <p:cNvCxnSpPr/>
          <p:nvPr/>
        </p:nvCxnSpPr>
        <p:spPr>
          <a:xfrm>
            <a:off x="9501822" y="2865911"/>
            <a:ext cx="781538" cy="68555"/>
          </a:xfrm>
          <a:prstGeom prst="straightConnector1">
            <a:avLst/>
          </a:prstGeom>
          <a:ln w="5715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6B53938-60FC-52AF-ADC4-9EC931CAB0CD}"/>
              </a:ext>
            </a:extLst>
          </p:cNvPr>
          <p:cNvCxnSpPr>
            <a:cxnSpLocks/>
          </p:cNvCxnSpPr>
          <p:nvPr/>
        </p:nvCxnSpPr>
        <p:spPr>
          <a:xfrm>
            <a:off x="7062326" y="3397667"/>
            <a:ext cx="3092" cy="1033388"/>
          </a:xfrm>
          <a:prstGeom prst="straightConnector1">
            <a:avLst/>
          </a:prstGeom>
          <a:ln w="5715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7003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C113-3B73-C379-813F-4637F6319EC5}"/>
              </a:ext>
            </a:extLst>
          </p:cNvPr>
          <p:cNvSpPr>
            <a:spLocks noGrp="1"/>
          </p:cNvSpPr>
          <p:nvPr>
            <p:ph type="title"/>
          </p:nvPr>
        </p:nvSpPr>
        <p:spPr/>
        <p:txBody>
          <a:bodyPr>
            <a:normAutofit/>
          </a:bodyPr>
          <a:lstStyle/>
          <a:p>
            <a:r>
              <a:rPr lang="en-US" sz="4000">
                <a:cs typeface="Rubik SemiBold"/>
              </a:rPr>
              <a:t>Engine Start-Up Analysis</a:t>
            </a:r>
            <a:endParaRPr lang="en-US" sz="4000"/>
          </a:p>
        </p:txBody>
      </p:sp>
      <p:sp>
        <p:nvSpPr>
          <p:cNvPr id="3" name="Content Placeholder 2">
            <a:extLst>
              <a:ext uri="{FF2B5EF4-FFF2-40B4-BE49-F238E27FC236}">
                <a16:creationId xmlns:a16="http://schemas.microsoft.com/office/drawing/2014/main" id="{BDB0C89D-F950-760D-F43D-24DABC221388}"/>
              </a:ext>
            </a:extLst>
          </p:cNvPr>
          <p:cNvSpPr>
            <a:spLocks noGrp="1"/>
          </p:cNvSpPr>
          <p:nvPr>
            <p:ph idx="1"/>
          </p:nvPr>
        </p:nvSpPr>
        <p:spPr/>
        <p:txBody>
          <a:bodyPr vert="horz" lIns="91440" tIns="45720" rIns="91440" bIns="45720" rtlCol="0" anchor="t">
            <a:normAutofit/>
          </a:bodyPr>
          <a:lstStyle/>
          <a:p>
            <a:r>
              <a:rPr lang="en-US"/>
              <a:t>Re-examining main valve actuators to get more consistent opening times</a:t>
            </a:r>
          </a:p>
          <a:p>
            <a:r>
              <a:rPr lang="en-US"/>
              <a:t>Injector flow campaign to find consistent LOX trickle chill timing &amp; pre-fire injector temperature</a:t>
            </a:r>
          </a:p>
          <a:p>
            <a:pPr lvl="1">
              <a:buFont typeface="Courier New" panose="020B0604020202020204" pitchFamily="34" charset="0"/>
              <a:buChar char="o"/>
            </a:pPr>
            <a:r>
              <a:rPr lang="en-US"/>
              <a:t>Trickle-chill needed to ensure steady LOX stream forms quickly</a:t>
            </a:r>
          </a:p>
          <a:p>
            <a:r>
              <a:rPr lang="en-US"/>
              <a:t>Future injectors will include SRM igniter in faceplate to ensure closer flame &amp; better vaporization of propellants upon injection</a:t>
            </a:r>
          </a:p>
          <a:p>
            <a:pPr lvl="1">
              <a:buFont typeface="Courier New" panose="020B0604020202020204" pitchFamily="34" charset="0"/>
              <a:buChar char="o"/>
            </a:pPr>
            <a:r>
              <a:rPr lang="en-US"/>
              <a:t>Torch igniter also in development</a:t>
            </a:r>
          </a:p>
        </p:txBody>
      </p:sp>
      <p:sp>
        <p:nvSpPr>
          <p:cNvPr id="4" name="Text Placeholder 3">
            <a:extLst>
              <a:ext uri="{FF2B5EF4-FFF2-40B4-BE49-F238E27FC236}">
                <a16:creationId xmlns:a16="http://schemas.microsoft.com/office/drawing/2014/main" id="{24FE7B55-353A-86CC-8253-03C933C54233}"/>
              </a:ext>
            </a:extLst>
          </p:cNvPr>
          <p:cNvSpPr>
            <a:spLocks noGrp="1"/>
          </p:cNvSpPr>
          <p:nvPr>
            <p:ph type="body" sz="quarter" idx="13"/>
          </p:nvPr>
        </p:nvSpPr>
        <p:spPr/>
        <p:txBody>
          <a:bodyPr/>
          <a:lstStyle/>
          <a:p>
            <a:r>
              <a:rPr lang="en-US"/>
              <a:t>Planned improvements to mitigate hard-starts</a:t>
            </a:r>
          </a:p>
        </p:txBody>
      </p:sp>
      <p:sp>
        <p:nvSpPr>
          <p:cNvPr id="5" name="Slide Number Placeholder 4">
            <a:extLst>
              <a:ext uri="{FF2B5EF4-FFF2-40B4-BE49-F238E27FC236}">
                <a16:creationId xmlns:a16="http://schemas.microsoft.com/office/drawing/2014/main" id="{447149DD-F0AC-E013-F4FD-20F4453056FF}"/>
              </a:ext>
            </a:extLst>
          </p:cNvPr>
          <p:cNvSpPr>
            <a:spLocks noGrp="1"/>
          </p:cNvSpPr>
          <p:nvPr>
            <p:ph type="sldNum" sz="quarter" idx="4"/>
          </p:nvPr>
        </p:nvSpPr>
        <p:spPr/>
        <p:txBody>
          <a:bodyPr/>
          <a:lstStyle/>
          <a:p>
            <a:fld id="{D15DA780-C10F-4A90-9301-4FE92990845E}" type="slidenum">
              <a:rPr lang="en-US" smtClean="0"/>
              <a:pPr/>
              <a:t>21</a:t>
            </a:fld>
            <a:endParaRPr lang="en-US"/>
          </a:p>
        </p:txBody>
      </p:sp>
    </p:spTree>
    <p:extLst>
      <p:ext uri="{BB962C8B-B14F-4D97-AF65-F5344CB8AC3E}">
        <p14:creationId xmlns:p14="http://schemas.microsoft.com/office/powerpoint/2010/main" val="2295921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5DD7-B216-FB58-800F-995419198595}"/>
              </a:ext>
            </a:extLst>
          </p:cNvPr>
          <p:cNvSpPr>
            <a:spLocks noGrp="1"/>
          </p:cNvSpPr>
          <p:nvPr>
            <p:ph type="title"/>
          </p:nvPr>
        </p:nvSpPr>
        <p:spPr/>
        <p:txBody>
          <a:bodyPr>
            <a:normAutofit/>
          </a:bodyPr>
          <a:lstStyle/>
          <a:p>
            <a:r>
              <a:rPr lang="en-US" sz="4000"/>
              <a:t>Final Takeaways</a:t>
            </a:r>
          </a:p>
        </p:txBody>
      </p:sp>
      <p:sp>
        <p:nvSpPr>
          <p:cNvPr id="3" name="Content Placeholder 2">
            <a:extLst>
              <a:ext uri="{FF2B5EF4-FFF2-40B4-BE49-F238E27FC236}">
                <a16:creationId xmlns:a16="http://schemas.microsoft.com/office/drawing/2014/main" id="{31A191C7-9A3B-304A-634C-8628D30FC8FE}"/>
              </a:ext>
            </a:extLst>
          </p:cNvPr>
          <p:cNvSpPr>
            <a:spLocks noGrp="1"/>
          </p:cNvSpPr>
          <p:nvPr>
            <p:ph idx="1"/>
          </p:nvPr>
        </p:nvSpPr>
        <p:spPr/>
        <p:txBody>
          <a:bodyPr/>
          <a:lstStyle/>
          <a:p>
            <a:r>
              <a:rPr lang="en-US" dirty="0"/>
              <a:t>Prioritize upgradeability </a:t>
            </a:r>
          </a:p>
          <a:p>
            <a:r>
              <a:rPr lang="en-US" dirty="0"/>
              <a:t>Easy operation and robust design enables high test cadence, more learning, and faster development</a:t>
            </a:r>
          </a:p>
          <a:p>
            <a:r>
              <a:rPr lang="en-US" dirty="0"/>
              <a:t>Future projects:</a:t>
            </a:r>
          </a:p>
          <a:p>
            <a:pPr lvl="1"/>
            <a:r>
              <a:rPr lang="en-US" dirty="0"/>
              <a:t>Electric pumps for mass efficiency on rockets and throttle control</a:t>
            </a:r>
          </a:p>
          <a:p>
            <a:pPr lvl="1"/>
            <a:r>
              <a:rPr lang="en-US" dirty="0"/>
              <a:t>Hard-start mitigations</a:t>
            </a:r>
          </a:p>
          <a:p>
            <a:pPr lvl="1"/>
            <a:r>
              <a:rPr lang="en-US" dirty="0"/>
              <a:t>Calorimetry Chamber for combustion data</a:t>
            </a:r>
          </a:p>
          <a:p>
            <a:pPr lvl="1"/>
            <a:r>
              <a:rPr lang="en-US" dirty="0"/>
              <a:t>“Test Like You Fly” propellant valve configuration</a:t>
            </a:r>
          </a:p>
        </p:txBody>
      </p:sp>
      <p:sp>
        <p:nvSpPr>
          <p:cNvPr id="4" name="Slide Number Placeholder 3">
            <a:extLst>
              <a:ext uri="{FF2B5EF4-FFF2-40B4-BE49-F238E27FC236}">
                <a16:creationId xmlns:a16="http://schemas.microsoft.com/office/drawing/2014/main" id="{854B5F6E-5DB2-D890-0F88-C0985F88E652}"/>
              </a:ext>
            </a:extLst>
          </p:cNvPr>
          <p:cNvSpPr>
            <a:spLocks noGrp="1"/>
          </p:cNvSpPr>
          <p:nvPr>
            <p:ph type="sldNum" sz="quarter" idx="12"/>
          </p:nvPr>
        </p:nvSpPr>
        <p:spPr/>
        <p:txBody>
          <a:bodyPr/>
          <a:lstStyle/>
          <a:p>
            <a:fld id="{D15DA780-C10F-4A90-9301-4FE92990845E}" type="slidenum">
              <a:rPr lang="en-US" smtClean="0"/>
              <a:t>22</a:t>
            </a:fld>
            <a:endParaRPr lang="en-US"/>
          </a:p>
        </p:txBody>
      </p:sp>
      <p:sp>
        <p:nvSpPr>
          <p:cNvPr id="5" name="Text Placeholder 4">
            <a:extLst>
              <a:ext uri="{FF2B5EF4-FFF2-40B4-BE49-F238E27FC236}">
                <a16:creationId xmlns:a16="http://schemas.microsoft.com/office/drawing/2014/main" id="{61D3B1FB-39C8-A033-C1F1-1AD94E829D4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9455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EE09A9-6A81-C806-4A51-F14650E108C0}"/>
              </a:ext>
            </a:extLst>
          </p:cNvPr>
          <p:cNvSpPr>
            <a:spLocks noGrp="1"/>
          </p:cNvSpPr>
          <p:nvPr>
            <p:ph type="sldNum" sz="quarter" idx="10"/>
          </p:nvPr>
        </p:nvSpPr>
        <p:spPr/>
        <p:txBody>
          <a:bodyPr/>
          <a:lstStyle/>
          <a:p>
            <a:fld id="{D15DA780-C10F-4A90-9301-4FE92990845E}" type="slidenum">
              <a:rPr lang="en-US" smtClean="0"/>
              <a:pPr/>
              <a:t>23</a:t>
            </a:fld>
            <a:endParaRPr lang="en-US"/>
          </a:p>
        </p:txBody>
      </p:sp>
      <p:pic>
        <p:nvPicPr>
          <p:cNvPr id="2050" name="Picture 2">
            <a:extLst>
              <a:ext uri="{FF2B5EF4-FFF2-40B4-BE49-F238E27FC236}">
                <a16:creationId xmlns:a16="http://schemas.microsoft.com/office/drawing/2014/main" id="{0C25C270-1BF5-15D0-64B3-36B72F943D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 r="5629" b="11015"/>
          <a:stretch/>
        </p:blipFill>
        <p:spPr bwMode="auto">
          <a:xfrm>
            <a:off x="0" y="2137265"/>
            <a:ext cx="12197582" cy="4720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A650BF-B315-AF68-9218-6FB7EE6960D0}"/>
              </a:ext>
            </a:extLst>
          </p:cNvPr>
          <p:cNvSpPr txBox="1"/>
          <p:nvPr/>
        </p:nvSpPr>
        <p:spPr>
          <a:xfrm>
            <a:off x="2440970" y="649187"/>
            <a:ext cx="3906983" cy="830997"/>
          </a:xfrm>
          <a:prstGeom prst="rect">
            <a:avLst/>
          </a:prstGeom>
          <a:noFill/>
        </p:spPr>
        <p:txBody>
          <a:bodyPr wrap="square" rtlCol="0">
            <a:spAutoFit/>
          </a:bodyPr>
          <a:lstStyle/>
          <a:p>
            <a:r>
              <a:rPr lang="en-US" sz="4800" dirty="0">
                <a:solidFill>
                  <a:schemeClr val="bg1"/>
                </a:solidFill>
                <a:latin typeface="+mj-lt"/>
              </a:rPr>
              <a:t>Thank You!</a:t>
            </a:r>
          </a:p>
        </p:txBody>
      </p:sp>
      <p:pic>
        <p:nvPicPr>
          <p:cNvPr id="5" name="Picture 4" descr="A white and yellow logo&#10;&#10;AI-generated content may be incorrect.">
            <a:extLst>
              <a:ext uri="{FF2B5EF4-FFF2-40B4-BE49-F238E27FC236}">
                <a16:creationId xmlns:a16="http://schemas.microsoft.com/office/drawing/2014/main" id="{04084C49-4778-CEC9-65C0-DCCA636B0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821" y="360535"/>
            <a:ext cx="1999434" cy="1408302"/>
          </a:xfrm>
          <a:prstGeom prst="rect">
            <a:avLst/>
          </a:prstGeom>
        </p:spPr>
      </p:pic>
    </p:spTree>
    <p:extLst>
      <p:ext uri="{BB962C8B-B14F-4D97-AF65-F5344CB8AC3E}">
        <p14:creationId xmlns:p14="http://schemas.microsoft.com/office/powerpoint/2010/main" val="372419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CC2A-A8E1-E202-E2F4-1E8DDC179C7E}"/>
              </a:ext>
            </a:extLst>
          </p:cNvPr>
          <p:cNvSpPr>
            <a:spLocks noGrp="1"/>
          </p:cNvSpPr>
          <p:nvPr>
            <p:ph type="title"/>
          </p:nvPr>
        </p:nvSpPr>
        <p:spPr/>
        <p:txBody>
          <a:bodyPr>
            <a:normAutofit/>
          </a:bodyPr>
          <a:lstStyle/>
          <a:p>
            <a:r>
              <a:rPr lang="en-US" sz="4000">
                <a:cs typeface="Rubik SemiBold"/>
              </a:rPr>
              <a:t>The Yellow Jacket Space Program</a:t>
            </a:r>
            <a:endParaRPr lang="en-US" sz="4000"/>
          </a:p>
        </p:txBody>
      </p:sp>
      <p:sp>
        <p:nvSpPr>
          <p:cNvPr id="3" name="Content Placeholder 2">
            <a:extLst>
              <a:ext uri="{FF2B5EF4-FFF2-40B4-BE49-F238E27FC236}">
                <a16:creationId xmlns:a16="http://schemas.microsoft.com/office/drawing/2014/main" id="{73E76496-501B-4396-829F-63B1408D3863}"/>
              </a:ext>
            </a:extLst>
          </p:cNvPr>
          <p:cNvSpPr>
            <a:spLocks noGrp="1"/>
          </p:cNvSpPr>
          <p:nvPr>
            <p:ph idx="1"/>
          </p:nvPr>
        </p:nvSpPr>
        <p:spPr/>
        <p:txBody>
          <a:bodyPr/>
          <a:lstStyle/>
          <a:p>
            <a:r>
              <a:rPr lang="en-US"/>
              <a:t>Student-run liquid propellant rocketry club at Georgia Tech </a:t>
            </a:r>
          </a:p>
          <a:p>
            <a:r>
              <a:rPr lang="en-US" dirty="0"/>
              <a:t>Goal to be </a:t>
            </a:r>
            <a:r>
              <a:rPr lang="en-US"/>
              <a:t>the first collegiate to launch a liquid propellant rocket to the boundary of space</a:t>
            </a:r>
          </a:p>
          <a:p>
            <a:r>
              <a:rPr lang="en-US"/>
              <a:t>Holds record for highest launched and recovered collegiate liquid propellant rocket </a:t>
            </a:r>
          </a:p>
          <a:p>
            <a:pPr lvl="1"/>
            <a:r>
              <a:rPr lang="en-US"/>
              <a:t>Darcy II achieved 30k feet in 2023</a:t>
            </a:r>
            <a:endParaRPr lang="en-US" dirty="0"/>
          </a:p>
        </p:txBody>
      </p:sp>
      <p:sp>
        <p:nvSpPr>
          <p:cNvPr id="4" name="Text Placeholder 3">
            <a:extLst>
              <a:ext uri="{FF2B5EF4-FFF2-40B4-BE49-F238E27FC236}">
                <a16:creationId xmlns:a16="http://schemas.microsoft.com/office/drawing/2014/main" id="{A30ECEEE-D701-DC1B-B9A2-188CF854F407}"/>
              </a:ext>
            </a:extLst>
          </p:cNvPr>
          <p:cNvSpPr>
            <a:spLocks noGrp="1"/>
          </p:cNvSpPr>
          <p:nvPr>
            <p:ph type="body" sz="quarter" idx="13"/>
          </p:nvPr>
        </p:nvSpPr>
        <p:spPr/>
        <p:txBody>
          <a:bodyPr/>
          <a:lstStyle/>
          <a:p>
            <a:r>
              <a:rPr lang="en-US"/>
              <a:t>Who we are</a:t>
            </a:r>
          </a:p>
        </p:txBody>
      </p:sp>
      <p:sp>
        <p:nvSpPr>
          <p:cNvPr id="5" name="Slide Number Placeholder 4">
            <a:extLst>
              <a:ext uri="{FF2B5EF4-FFF2-40B4-BE49-F238E27FC236}">
                <a16:creationId xmlns:a16="http://schemas.microsoft.com/office/drawing/2014/main" id="{1F14BE05-178F-8F17-0032-3F088027AEFC}"/>
              </a:ext>
            </a:extLst>
          </p:cNvPr>
          <p:cNvSpPr>
            <a:spLocks noGrp="1"/>
          </p:cNvSpPr>
          <p:nvPr>
            <p:ph type="sldNum" sz="quarter" idx="4"/>
          </p:nvPr>
        </p:nvSpPr>
        <p:spPr/>
        <p:txBody>
          <a:bodyPr/>
          <a:lstStyle/>
          <a:p>
            <a:fld id="{D15DA780-C10F-4A90-9301-4FE92990845E}" type="slidenum">
              <a:rPr lang="en-US" smtClean="0"/>
              <a:pPr/>
              <a:t>3</a:t>
            </a:fld>
            <a:endParaRPr lang="en-US"/>
          </a:p>
        </p:txBody>
      </p:sp>
    </p:spTree>
    <p:extLst>
      <p:ext uri="{BB962C8B-B14F-4D97-AF65-F5344CB8AC3E}">
        <p14:creationId xmlns:p14="http://schemas.microsoft.com/office/powerpoint/2010/main" val="1527462196"/>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F77-4B40-5DA4-4F7F-186D94A31922}"/>
              </a:ext>
            </a:extLst>
          </p:cNvPr>
          <p:cNvSpPr>
            <a:spLocks noGrp="1"/>
          </p:cNvSpPr>
          <p:nvPr>
            <p:ph type="title"/>
          </p:nvPr>
        </p:nvSpPr>
        <p:spPr/>
        <p:txBody>
          <a:bodyPr>
            <a:normAutofit/>
          </a:bodyPr>
          <a:lstStyle/>
          <a:p>
            <a:r>
              <a:rPr lang="en-US" sz="4000">
                <a:cs typeface="Rubik SemiBold"/>
              </a:rPr>
              <a:t>Engine Development Team</a:t>
            </a:r>
            <a:endParaRPr lang="en-US" sz="4000"/>
          </a:p>
        </p:txBody>
      </p:sp>
      <p:sp>
        <p:nvSpPr>
          <p:cNvPr id="3" name="Content Placeholder 2">
            <a:extLst>
              <a:ext uri="{FF2B5EF4-FFF2-40B4-BE49-F238E27FC236}">
                <a16:creationId xmlns:a16="http://schemas.microsoft.com/office/drawing/2014/main" id="{666012F5-EE8A-81E1-C8F2-180BBB219AC4}"/>
              </a:ext>
            </a:extLst>
          </p:cNvPr>
          <p:cNvSpPr>
            <a:spLocks noGrp="1"/>
          </p:cNvSpPr>
          <p:nvPr>
            <p:ph idx="1"/>
          </p:nvPr>
        </p:nvSpPr>
        <p:spPr>
          <a:xfrm>
            <a:off x="710044" y="1959119"/>
            <a:ext cx="6882136" cy="4351338"/>
          </a:xfrm>
        </p:spPr>
        <p:txBody>
          <a:bodyPr vert="horz" lIns="91440" tIns="45720" rIns="91440" bIns="45720" rtlCol="0" anchor="t">
            <a:normAutofit fontScale="85000" lnSpcReduction="10000"/>
          </a:bodyPr>
          <a:lstStyle/>
          <a:p>
            <a:r>
              <a:rPr lang="en-US" dirty="0"/>
              <a:t>Design and manufacture Kerosene-LOX engines and engine-related hardware to test on our </a:t>
            </a:r>
            <a:r>
              <a:rPr lang="en-US" dirty="0" err="1"/>
              <a:t>Helluva</a:t>
            </a:r>
            <a:r>
              <a:rPr lang="en-US" dirty="0"/>
              <a:t> Engine Test Stand (HETS) </a:t>
            </a:r>
          </a:p>
          <a:p>
            <a:r>
              <a:rPr lang="en-US" dirty="0"/>
              <a:t>Example projects:</a:t>
            </a:r>
          </a:p>
          <a:p>
            <a:pPr lvl="1"/>
            <a:r>
              <a:rPr lang="en-US" dirty="0"/>
              <a:t>Heatsink, ablative, and regeneratively-cooled engines </a:t>
            </a:r>
          </a:p>
          <a:p>
            <a:pPr lvl="1"/>
            <a:r>
              <a:rPr lang="en-US" dirty="0"/>
              <a:t>Coaxial swirl, pintle, and impinging-type injectors</a:t>
            </a:r>
          </a:p>
          <a:p>
            <a:pPr lvl="1"/>
            <a:r>
              <a:rPr lang="en-US" dirty="0"/>
              <a:t>Electric pumps </a:t>
            </a:r>
          </a:p>
          <a:p>
            <a:pPr lvl="1"/>
            <a:r>
              <a:rPr lang="en-US" dirty="0"/>
              <a:t>Torch igniter</a:t>
            </a:r>
          </a:p>
          <a:p>
            <a:pPr lvl="1"/>
            <a:r>
              <a:rPr lang="en-US" dirty="0"/>
              <a:t>Thrust vector control system</a:t>
            </a:r>
          </a:p>
          <a:p>
            <a:pPr lvl="1"/>
            <a:r>
              <a:rPr lang="en-US" dirty="0"/>
              <a:t>Custom engine design and optimization software</a:t>
            </a:r>
          </a:p>
          <a:p>
            <a:pPr lvl="1"/>
            <a:r>
              <a:rPr lang="en-US" dirty="0"/>
              <a:t>Custom test stand avionics hardware and software systems</a:t>
            </a:r>
          </a:p>
          <a:p>
            <a:pPr marL="457200" lvl="1" indent="0">
              <a:buNone/>
            </a:pPr>
            <a:endParaRPr lang="en-US" dirty="0"/>
          </a:p>
        </p:txBody>
      </p:sp>
      <p:sp>
        <p:nvSpPr>
          <p:cNvPr id="4" name="Text Placeholder 3">
            <a:extLst>
              <a:ext uri="{FF2B5EF4-FFF2-40B4-BE49-F238E27FC236}">
                <a16:creationId xmlns:a16="http://schemas.microsoft.com/office/drawing/2014/main" id="{F4E68B06-6330-6253-F9D3-15870B128F84}"/>
              </a:ext>
            </a:extLst>
          </p:cNvPr>
          <p:cNvSpPr>
            <a:spLocks noGrp="1"/>
          </p:cNvSpPr>
          <p:nvPr>
            <p:ph type="body" sz="quarter" idx="13"/>
          </p:nvPr>
        </p:nvSpPr>
        <p:spPr/>
        <p:txBody>
          <a:bodyPr/>
          <a:lstStyle/>
          <a:p>
            <a:r>
              <a:rPr lang="en-US"/>
              <a:t>Design, Build, Test, and Fly reliable engines</a:t>
            </a:r>
          </a:p>
        </p:txBody>
      </p:sp>
      <p:sp>
        <p:nvSpPr>
          <p:cNvPr id="5" name="Slide Number Placeholder 4">
            <a:extLst>
              <a:ext uri="{FF2B5EF4-FFF2-40B4-BE49-F238E27FC236}">
                <a16:creationId xmlns:a16="http://schemas.microsoft.com/office/drawing/2014/main" id="{3D321640-5A64-617B-342A-96D3E870ABDE}"/>
              </a:ext>
            </a:extLst>
          </p:cNvPr>
          <p:cNvSpPr>
            <a:spLocks noGrp="1"/>
          </p:cNvSpPr>
          <p:nvPr>
            <p:ph type="sldNum" sz="quarter" idx="4"/>
          </p:nvPr>
        </p:nvSpPr>
        <p:spPr/>
        <p:txBody>
          <a:bodyPr/>
          <a:lstStyle/>
          <a:p>
            <a:fld id="{D15DA780-C10F-4A90-9301-4FE92990845E}" type="slidenum">
              <a:rPr lang="en-US" smtClean="0"/>
              <a:pPr/>
              <a:t>4</a:t>
            </a:fld>
            <a:endParaRPr lang="en-US"/>
          </a:p>
        </p:txBody>
      </p:sp>
      <p:pic>
        <p:nvPicPr>
          <p:cNvPr id="9" name="Picture 8" descr="A person working on a machine&#10;&#10;AI-generated content may be incorrect.">
            <a:extLst>
              <a:ext uri="{FF2B5EF4-FFF2-40B4-BE49-F238E27FC236}">
                <a16:creationId xmlns:a16="http://schemas.microsoft.com/office/drawing/2014/main" id="{C6A01D1D-D3A9-3DD2-AE4B-1819FEE4CB0C}"/>
              </a:ext>
            </a:extLst>
          </p:cNvPr>
          <p:cNvPicPr>
            <a:picLocks noChangeAspect="1"/>
          </p:cNvPicPr>
          <p:nvPr/>
        </p:nvPicPr>
        <p:blipFill>
          <a:blip r:embed="rId3">
            <a:extLst>
              <a:ext uri="{28A0092B-C50C-407E-A947-70E740481C1C}">
                <a14:useLocalDpi xmlns:a14="http://schemas.microsoft.com/office/drawing/2010/main" val="0"/>
              </a:ext>
            </a:extLst>
          </a:blip>
          <a:srcRect b="13533"/>
          <a:stretch/>
        </p:blipFill>
        <p:spPr>
          <a:xfrm>
            <a:off x="9875635" y="4584559"/>
            <a:ext cx="1907951" cy="1116647"/>
          </a:xfrm>
          <a:prstGeom prst="rect">
            <a:avLst/>
          </a:prstGeom>
        </p:spPr>
      </p:pic>
      <p:pic>
        <p:nvPicPr>
          <p:cNvPr id="1030" name="Picture 6" descr="A group of people sitting at a desk with computers&#10;&#10;Description automatically generated">
            <a:extLst>
              <a:ext uri="{FF2B5EF4-FFF2-40B4-BE49-F238E27FC236}">
                <a16:creationId xmlns:a16="http://schemas.microsoft.com/office/drawing/2014/main" id="{B77F882E-D31A-59BC-C0ED-8F3D287AA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75" y="2443781"/>
            <a:ext cx="2093626" cy="16008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group of men working on a machine&#10;&#10;Description automatically generated">
            <a:extLst>
              <a:ext uri="{FF2B5EF4-FFF2-40B4-BE49-F238E27FC236}">
                <a16:creationId xmlns:a16="http://schemas.microsoft.com/office/drawing/2014/main" id="{A66D47FD-2DB9-5BF1-D1E9-D3ADCAAC36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88" t="6845" r="3049" b="10479"/>
          <a:stretch/>
        </p:blipFill>
        <p:spPr bwMode="auto">
          <a:xfrm>
            <a:off x="9861955" y="972235"/>
            <a:ext cx="1909744" cy="24233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BBFD2DE-57A5-0FAC-2DA7-55E019C53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2714" y="4100316"/>
            <a:ext cx="2102387" cy="160089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 close-up of a machine&#10;&#10;Description automatically generated">
            <a:extLst>
              <a:ext uri="{FF2B5EF4-FFF2-40B4-BE49-F238E27FC236}">
                <a16:creationId xmlns:a16="http://schemas.microsoft.com/office/drawing/2014/main" id="{450C9D33-9852-397E-94D3-C2548D3ADA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1955" y="3466688"/>
            <a:ext cx="1953938" cy="104675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67E3DEEE-E2CC-0F36-C2CF-8B24038889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282" t="3304" r="10390" b="6422"/>
          <a:stretch/>
        </p:blipFill>
        <p:spPr bwMode="auto">
          <a:xfrm>
            <a:off x="7691476" y="972235"/>
            <a:ext cx="2093626" cy="140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1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re in the dark&#10;&#10;AI-generated content may be incorrect.">
            <a:extLst>
              <a:ext uri="{FF2B5EF4-FFF2-40B4-BE49-F238E27FC236}">
                <a16:creationId xmlns:a16="http://schemas.microsoft.com/office/drawing/2014/main" id="{DCDFCE92-27FD-9F6B-8F4A-AF9C2A5F3EF3}"/>
              </a:ext>
            </a:extLst>
          </p:cNvPr>
          <p:cNvPicPr>
            <a:picLocks noChangeAspect="1"/>
          </p:cNvPicPr>
          <p:nvPr/>
        </p:nvPicPr>
        <p:blipFill>
          <a:blip r:embed="rId3">
            <a:extLst>
              <a:ext uri="{28A0092B-C50C-407E-A947-70E740481C1C}">
                <a14:useLocalDpi xmlns:a14="http://schemas.microsoft.com/office/drawing/2010/main" val="0"/>
              </a:ext>
            </a:extLst>
          </a:blip>
          <a:srcRect l="9120" t="-153" r="9190" b="5918"/>
          <a:stretch/>
        </p:blipFill>
        <p:spPr>
          <a:xfrm flipH="1">
            <a:off x="-1" y="-39949"/>
            <a:ext cx="12191999" cy="6973409"/>
          </a:xfrm>
          <a:prstGeom prst="rect">
            <a:avLst/>
          </a:prstGeom>
        </p:spPr>
      </p:pic>
      <p:sp>
        <p:nvSpPr>
          <p:cNvPr id="2" name="Slide Number Placeholder 1">
            <a:extLst>
              <a:ext uri="{FF2B5EF4-FFF2-40B4-BE49-F238E27FC236}">
                <a16:creationId xmlns:a16="http://schemas.microsoft.com/office/drawing/2014/main" id="{4FCA16EF-611B-C140-41F0-4A5A759D37A2}"/>
              </a:ext>
            </a:extLst>
          </p:cNvPr>
          <p:cNvSpPr>
            <a:spLocks noGrp="1"/>
          </p:cNvSpPr>
          <p:nvPr>
            <p:ph type="sldNum" sz="quarter" idx="10"/>
          </p:nvPr>
        </p:nvSpPr>
        <p:spPr/>
        <p:txBody>
          <a:bodyPr/>
          <a:lstStyle/>
          <a:p>
            <a:fld id="{D15DA780-C10F-4A90-9301-4FE92990845E}" type="slidenum">
              <a:rPr lang="en-US" smtClean="0"/>
              <a:pPr/>
              <a:t>5</a:t>
            </a:fld>
            <a:endParaRPr lang="en-US"/>
          </a:p>
        </p:txBody>
      </p:sp>
      <p:grpSp>
        <p:nvGrpSpPr>
          <p:cNvPr id="5" name="Group 4">
            <a:extLst>
              <a:ext uri="{FF2B5EF4-FFF2-40B4-BE49-F238E27FC236}">
                <a16:creationId xmlns:a16="http://schemas.microsoft.com/office/drawing/2014/main" id="{174064E9-37B5-DF9A-A456-36322342EFBD}"/>
              </a:ext>
            </a:extLst>
          </p:cNvPr>
          <p:cNvGrpSpPr/>
          <p:nvPr/>
        </p:nvGrpSpPr>
        <p:grpSpPr>
          <a:xfrm>
            <a:off x="4119443" y="864066"/>
            <a:ext cx="10515600" cy="1220631"/>
            <a:chOff x="4030667" y="4508349"/>
            <a:chExt cx="10515600" cy="1220631"/>
          </a:xfrm>
        </p:grpSpPr>
        <p:sp>
          <p:nvSpPr>
            <p:cNvPr id="8" name="Title 1">
              <a:extLst>
                <a:ext uri="{FF2B5EF4-FFF2-40B4-BE49-F238E27FC236}">
                  <a16:creationId xmlns:a16="http://schemas.microsoft.com/office/drawing/2014/main" id="{C0CA6510-05C5-0F65-D3FF-16D33B71CABA}"/>
                </a:ext>
              </a:extLst>
            </p:cNvPr>
            <p:cNvSpPr txBox="1">
              <a:spLocks/>
            </p:cNvSpPr>
            <p:nvPr/>
          </p:nvSpPr>
          <p:spPr>
            <a:xfrm>
              <a:off x="4030667" y="4508349"/>
              <a:ext cx="8068117" cy="1220631"/>
            </a:xfrm>
            <a:prstGeom prst="rect">
              <a:avLst/>
            </a:prstGeom>
            <a:solidFill>
              <a:srgbClr val="FFFFFF">
                <a:alpha val="66000"/>
              </a:srgbClr>
            </a:solidFill>
          </p:spPr>
          <p:txBody>
            <a:bodyPr lIns="91440" tIns="45720" rIns="91440" bIns="45720" anchor="t"/>
            <a:lstStyle>
              <a:lvl1pPr algn="l" defTabSz="914400" rtl="0" eaLnBrk="1" latinLnBrk="0" hangingPunct="1">
                <a:lnSpc>
                  <a:spcPct val="90000"/>
                </a:lnSpc>
                <a:spcBef>
                  <a:spcPct val="0"/>
                </a:spcBef>
                <a:buNone/>
                <a:defRPr sz="4400" b="0" i="0" kern="1200">
                  <a:solidFill>
                    <a:schemeClr val="tx1"/>
                  </a:solidFill>
                  <a:effectLst/>
                  <a:latin typeface="+mj-lt"/>
                  <a:ea typeface="Jura" pitchFamily="2" charset="0"/>
                  <a:cs typeface="Rubik SemiBold" pitchFamily="2" charset="-79"/>
                </a:defRPr>
              </a:lvl1pPr>
            </a:lstStyle>
            <a:p>
              <a:r>
                <a:rPr lang="en-US" sz="3600" dirty="0" err="1">
                  <a:solidFill>
                    <a:srgbClr val="000000"/>
                  </a:solidFill>
                  <a:cs typeface="Rubik SemiBold"/>
                </a:rPr>
                <a:t>Helluva</a:t>
              </a:r>
              <a:r>
                <a:rPr lang="en-US" sz="3600" dirty="0">
                  <a:solidFill>
                    <a:srgbClr val="000000"/>
                  </a:solidFill>
                  <a:cs typeface="Rubik SemiBold"/>
                </a:rPr>
                <a:t> Engine Test Stand (HETS)</a:t>
              </a:r>
              <a:endParaRPr lang="en-US" sz="3600" dirty="0">
                <a:solidFill>
                  <a:srgbClr val="000000"/>
                </a:solidFill>
              </a:endParaRPr>
            </a:p>
          </p:txBody>
        </p:sp>
        <p:sp>
          <p:nvSpPr>
            <p:cNvPr id="10" name="Text Placeholder 3">
              <a:extLst>
                <a:ext uri="{FF2B5EF4-FFF2-40B4-BE49-F238E27FC236}">
                  <a16:creationId xmlns:a16="http://schemas.microsoft.com/office/drawing/2014/main" id="{01FD4D4A-6683-3CF6-1504-DBD372B9103E}"/>
                </a:ext>
              </a:extLst>
            </p:cNvPr>
            <p:cNvSpPr txBox="1">
              <a:spLocks/>
            </p:cNvSpPr>
            <p:nvPr/>
          </p:nvSpPr>
          <p:spPr>
            <a:xfrm>
              <a:off x="4030667" y="5066198"/>
              <a:ext cx="10515600" cy="3931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System Overview</a:t>
              </a:r>
            </a:p>
          </p:txBody>
        </p:sp>
      </p:grpSp>
    </p:spTree>
    <p:extLst>
      <p:ext uri="{BB962C8B-B14F-4D97-AF65-F5344CB8AC3E}">
        <p14:creationId xmlns:p14="http://schemas.microsoft.com/office/powerpoint/2010/main" val="61051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85122-1843-D1F1-790E-A6CFB1A4B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F91FF-D2A6-FCEE-D93A-D794C1F64ABB}"/>
              </a:ext>
            </a:extLst>
          </p:cNvPr>
          <p:cNvSpPr>
            <a:spLocks noGrp="1"/>
          </p:cNvSpPr>
          <p:nvPr>
            <p:ph type="title"/>
          </p:nvPr>
        </p:nvSpPr>
        <p:spPr/>
        <p:txBody>
          <a:bodyPr>
            <a:normAutofit/>
          </a:bodyPr>
          <a:lstStyle/>
          <a:p>
            <a:r>
              <a:rPr lang="en-US" sz="4000">
                <a:cs typeface="Rubik SemiBold"/>
              </a:rPr>
              <a:t>HETS System-Level Design</a:t>
            </a:r>
            <a:endParaRPr lang="en-US" sz="4000"/>
          </a:p>
        </p:txBody>
      </p:sp>
      <p:pic>
        <p:nvPicPr>
          <p:cNvPr id="6" name="Content Placeholder 5">
            <a:extLst>
              <a:ext uri="{FF2B5EF4-FFF2-40B4-BE49-F238E27FC236}">
                <a16:creationId xmlns:a16="http://schemas.microsoft.com/office/drawing/2014/main" id="{909827B6-F385-2260-CAC4-2D7EBE710CEC}"/>
              </a:ext>
            </a:extLst>
          </p:cNvPr>
          <p:cNvPicPr>
            <a:picLocks noGrp="1" noChangeAspect="1"/>
          </p:cNvPicPr>
          <p:nvPr>
            <p:ph idx="1"/>
          </p:nvPr>
        </p:nvPicPr>
        <p:blipFill>
          <a:blip r:embed="rId3"/>
          <a:stretch>
            <a:fillRect/>
          </a:stretch>
        </p:blipFill>
        <p:spPr>
          <a:xfrm>
            <a:off x="4255131" y="1904521"/>
            <a:ext cx="7100225" cy="3657978"/>
          </a:xfrm>
        </p:spPr>
      </p:pic>
      <p:sp>
        <p:nvSpPr>
          <p:cNvPr id="4" name="Text Placeholder 3">
            <a:extLst>
              <a:ext uri="{FF2B5EF4-FFF2-40B4-BE49-F238E27FC236}">
                <a16:creationId xmlns:a16="http://schemas.microsoft.com/office/drawing/2014/main" id="{B57B5A1D-B5CA-8999-CC7B-44AE7B2534F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1160EAF-B5A9-12B2-9F4C-842FFFB7E95F}"/>
              </a:ext>
            </a:extLst>
          </p:cNvPr>
          <p:cNvSpPr>
            <a:spLocks noGrp="1"/>
          </p:cNvSpPr>
          <p:nvPr>
            <p:ph type="sldNum" sz="quarter" idx="4"/>
          </p:nvPr>
        </p:nvSpPr>
        <p:spPr/>
        <p:txBody>
          <a:bodyPr/>
          <a:lstStyle/>
          <a:p>
            <a:fld id="{D15DA780-C10F-4A90-9301-4FE92990845E}" type="slidenum">
              <a:rPr lang="en-US" smtClean="0"/>
              <a:pPr/>
              <a:t>6</a:t>
            </a:fld>
            <a:endParaRPr lang="en-US"/>
          </a:p>
        </p:txBody>
      </p:sp>
      <p:graphicFrame>
        <p:nvGraphicFramePr>
          <p:cNvPr id="7" name="Table 6">
            <a:extLst>
              <a:ext uri="{FF2B5EF4-FFF2-40B4-BE49-F238E27FC236}">
                <a16:creationId xmlns:a16="http://schemas.microsoft.com/office/drawing/2014/main" id="{DC2D3623-B798-78F4-C0AB-E177E1F027F0}"/>
              </a:ext>
            </a:extLst>
          </p:cNvPr>
          <p:cNvGraphicFramePr>
            <a:graphicFrameLocks noGrp="1"/>
          </p:cNvGraphicFramePr>
          <p:nvPr>
            <p:extLst>
              <p:ext uri="{D42A27DB-BD31-4B8C-83A1-F6EECF244321}">
                <p14:modId xmlns:p14="http://schemas.microsoft.com/office/powerpoint/2010/main" val="1832616671"/>
              </p:ext>
            </p:extLst>
          </p:nvPr>
        </p:nvGraphicFramePr>
        <p:xfrm>
          <a:off x="835879" y="2500292"/>
          <a:ext cx="3082333" cy="2666999"/>
        </p:xfrm>
        <a:graphic>
          <a:graphicData uri="http://schemas.openxmlformats.org/drawingml/2006/table">
            <a:tbl>
              <a:tblPr firstRow="1" bandRow="1">
                <a:tableStyleId>{5C22544A-7EE6-4342-B048-85BDC9FD1C3A}</a:tableStyleId>
              </a:tblPr>
              <a:tblGrid>
                <a:gridCol w="1643373">
                  <a:extLst>
                    <a:ext uri="{9D8B030D-6E8A-4147-A177-3AD203B41FA5}">
                      <a16:colId xmlns:a16="http://schemas.microsoft.com/office/drawing/2014/main" val="1355259842"/>
                    </a:ext>
                  </a:extLst>
                </a:gridCol>
                <a:gridCol w="1438960">
                  <a:extLst>
                    <a:ext uri="{9D8B030D-6E8A-4147-A177-3AD203B41FA5}">
                      <a16:colId xmlns:a16="http://schemas.microsoft.com/office/drawing/2014/main" val="990769970"/>
                    </a:ext>
                  </a:extLst>
                </a:gridCol>
              </a:tblGrid>
              <a:tr h="370840">
                <a:tc>
                  <a:txBody>
                    <a:bodyPr/>
                    <a:lstStyle/>
                    <a:p>
                      <a:r>
                        <a:rPr lang="en-US"/>
                        <a:t>Specification</a:t>
                      </a:r>
                    </a:p>
                  </a:txBody>
                  <a:tcPr/>
                </a:tc>
                <a:tc>
                  <a:txBody>
                    <a:bodyPr/>
                    <a:lstStyle/>
                    <a:p>
                      <a:r>
                        <a:rPr lang="en-US"/>
                        <a:t>Value</a:t>
                      </a:r>
                    </a:p>
                  </a:txBody>
                  <a:tcPr/>
                </a:tc>
                <a:extLst>
                  <a:ext uri="{0D108BD9-81ED-4DB2-BD59-A6C34878D82A}">
                    <a16:rowId xmlns:a16="http://schemas.microsoft.com/office/drawing/2014/main" val="2338237791"/>
                  </a:ext>
                </a:extLst>
              </a:tr>
              <a:tr h="370840">
                <a:tc>
                  <a:txBody>
                    <a:bodyPr/>
                    <a:lstStyle/>
                    <a:p>
                      <a:r>
                        <a:rPr lang="en-US"/>
                        <a:t>Oxidizer</a:t>
                      </a:r>
                    </a:p>
                  </a:txBody>
                  <a:tcPr/>
                </a:tc>
                <a:tc>
                  <a:txBody>
                    <a:bodyPr/>
                    <a:lstStyle/>
                    <a:p>
                      <a:r>
                        <a:rPr lang="en-US"/>
                        <a:t>Liquid Oxygen (LOX)</a:t>
                      </a:r>
                    </a:p>
                  </a:txBody>
                  <a:tcPr/>
                </a:tc>
                <a:extLst>
                  <a:ext uri="{0D108BD9-81ED-4DB2-BD59-A6C34878D82A}">
                    <a16:rowId xmlns:a16="http://schemas.microsoft.com/office/drawing/2014/main" val="4139769094"/>
                  </a:ext>
                </a:extLst>
              </a:tr>
              <a:tr h="370840">
                <a:tc>
                  <a:txBody>
                    <a:bodyPr/>
                    <a:lstStyle/>
                    <a:p>
                      <a:r>
                        <a:rPr lang="en-US"/>
                        <a:t>Fuel </a:t>
                      </a:r>
                    </a:p>
                  </a:txBody>
                  <a:tcPr/>
                </a:tc>
                <a:tc>
                  <a:txBody>
                    <a:bodyPr/>
                    <a:lstStyle/>
                    <a:p>
                      <a:r>
                        <a:rPr lang="en-US"/>
                        <a:t>Kerosene</a:t>
                      </a:r>
                    </a:p>
                  </a:txBody>
                  <a:tcPr/>
                </a:tc>
                <a:extLst>
                  <a:ext uri="{0D108BD9-81ED-4DB2-BD59-A6C34878D82A}">
                    <a16:rowId xmlns:a16="http://schemas.microsoft.com/office/drawing/2014/main" val="978908779"/>
                  </a:ext>
                </a:extLst>
              </a:tr>
              <a:tr h="370840">
                <a:tc>
                  <a:txBody>
                    <a:bodyPr/>
                    <a:lstStyle/>
                    <a:p>
                      <a:r>
                        <a:rPr lang="en-US"/>
                        <a:t>Max. Burn duration</a:t>
                      </a:r>
                    </a:p>
                  </a:txBody>
                  <a:tcPr/>
                </a:tc>
                <a:tc>
                  <a:txBody>
                    <a:bodyPr/>
                    <a:lstStyle/>
                    <a:p>
                      <a:r>
                        <a:rPr lang="en-US"/>
                        <a:t>38s</a:t>
                      </a:r>
                    </a:p>
                  </a:txBody>
                  <a:tcPr/>
                </a:tc>
                <a:extLst>
                  <a:ext uri="{0D108BD9-81ED-4DB2-BD59-A6C34878D82A}">
                    <a16:rowId xmlns:a16="http://schemas.microsoft.com/office/drawing/2014/main" val="3889573327"/>
                  </a:ext>
                </a:extLst>
              </a:tr>
              <a:tr h="370839">
                <a:tc>
                  <a:txBody>
                    <a:bodyPr/>
                    <a:lstStyle/>
                    <a:p>
                      <a:pPr lvl="0">
                        <a:buNone/>
                      </a:pPr>
                      <a:r>
                        <a:rPr lang="en-US"/>
                        <a:t>Max. Thrust</a:t>
                      </a:r>
                    </a:p>
                  </a:txBody>
                  <a:tcPr/>
                </a:tc>
                <a:tc>
                  <a:txBody>
                    <a:bodyPr/>
                    <a:lstStyle/>
                    <a:p>
                      <a:pPr lvl="0">
                        <a:buNone/>
                      </a:pPr>
                      <a:r>
                        <a:rPr lang="en-US"/>
                        <a:t>2750lbf</a:t>
                      </a:r>
                    </a:p>
                  </a:txBody>
                  <a:tcPr/>
                </a:tc>
                <a:extLst>
                  <a:ext uri="{0D108BD9-81ED-4DB2-BD59-A6C34878D82A}">
                    <a16:rowId xmlns:a16="http://schemas.microsoft.com/office/drawing/2014/main" val="2718211977"/>
                  </a:ext>
                </a:extLst>
              </a:tr>
            </a:tbl>
          </a:graphicData>
        </a:graphic>
      </p:graphicFrame>
    </p:spTree>
    <p:extLst>
      <p:ext uri="{BB962C8B-B14F-4D97-AF65-F5344CB8AC3E}">
        <p14:creationId xmlns:p14="http://schemas.microsoft.com/office/powerpoint/2010/main" val="2061305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E59A27F-81B2-7CE3-7972-89BE7FEB09E4}"/>
              </a:ext>
            </a:extLst>
          </p:cNvPr>
          <p:cNvSpPr/>
          <p:nvPr/>
        </p:nvSpPr>
        <p:spPr>
          <a:xfrm>
            <a:off x="378633" y="1805276"/>
            <a:ext cx="6460633" cy="41509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314302-BF2E-99B3-0AF9-28243A916C40}"/>
              </a:ext>
            </a:extLst>
          </p:cNvPr>
          <p:cNvSpPr>
            <a:spLocks noGrp="1"/>
          </p:cNvSpPr>
          <p:nvPr>
            <p:ph type="title"/>
          </p:nvPr>
        </p:nvSpPr>
        <p:spPr/>
        <p:txBody>
          <a:bodyPr>
            <a:normAutofit/>
          </a:bodyPr>
          <a:lstStyle/>
          <a:p>
            <a:r>
              <a:rPr lang="en-US" sz="4000">
                <a:cs typeface="Rubik SemiBold"/>
              </a:rPr>
              <a:t>HETS System-Level Design</a:t>
            </a:r>
            <a:endParaRPr lang="en-US" sz="4000"/>
          </a:p>
        </p:txBody>
      </p:sp>
      <p:sp>
        <p:nvSpPr>
          <p:cNvPr id="3" name="Content Placeholder 2">
            <a:extLst>
              <a:ext uri="{FF2B5EF4-FFF2-40B4-BE49-F238E27FC236}">
                <a16:creationId xmlns:a16="http://schemas.microsoft.com/office/drawing/2014/main" id="{8238474A-6032-3BB7-E008-7DB32A52A6D1}"/>
              </a:ext>
            </a:extLst>
          </p:cNvPr>
          <p:cNvSpPr>
            <a:spLocks noGrp="1"/>
          </p:cNvSpPr>
          <p:nvPr>
            <p:ph idx="1"/>
          </p:nvPr>
        </p:nvSpPr>
        <p:spPr>
          <a:xfrm>
            <a:off x="622961" y="3433776"/>
            <a:ext cx="2886027" cy="2115755"/>
          </a:xfrm>
        </p:spPr>
        <p:txBody>
          <a:bodyPr vert="horz" lIns="91440" tIns="45720" rIns="91440" bIns="45720" rtlCol="0" anchor="t">
            <a:normAutofit fontScale="85000" lnSpcReduction="10000"/>
          </a:bodyPr>
          <a:lstStyle/>
          <a:p>
            <a:pPr marL="0" indent="0" algn="ctr">
              <a:buNone/>
            </a:pPr>
            <a:r>
              <a:rPr lang="en-US" b="1"/>
              <a:t>Pressurant</a:t>
            </a:r>
            <a:r>
              <a:rPr lang="en-US" b="1" dirty="0"/>
              <a:t> System Architecture</a:t>
            </a:r>
          </a:p>
          <a:p>
            <a:pPr algn="ctr"/>
            <a:r>
              <a:rPr lang="en-US" sz="2400" dirty="0"/>
              <a:t>Overcome issues of pressure regulators</a:t>
            </a:r>
          </a:p>
          <a:p>
            <a:pPr algn="ctr"/>
            <a:r>
              <a:rPr lang="en-US" sz="2400" dirty="0"/>
              <a:t>Active control</a:t>
            </a:r>
          </a:p>
          <a:p>
            <a:endParaRPr lang="en-US" dirty="0"/>
          </a:p>
        </p:txBody>
      </p:sp>
      <p:sp>
        <p:nvSpPr>
          <p:cNvPr id="4" name="Text Placeholder 3">
            <a:extLst>
              <a:ext uri="{FF2B5EF4-FFF2-40B4-BE49-F238E27FC236}">
                <a16:creationId xmlns:a16="http://schemas.microsoft.com/office/drawing/2014/main" id="{4399E093-2712-AB96-BC37-090E3664DF21}"/>
              </a:ext>
            </a:extLst>
          </p:cNvPr>
          <p:cNvSpPr>
            <a:spLocks noGrp="1"/>
          </p:cNvSpPr>
          <p:nvPr>
            <p:ph type="body" sz="quarter" idx="13"/>
          </p:nvPr>
        </p:nvSpPr>
        <p:spPr/>
        <p:txBody>
          <a:bodyPr/>
          <a:lstStyle/>
          <a:p>
            <a:r>
              <a:rPr lang="en-US" dirty="0"/>
              <a:t>Key Design Choices</a:t>
            </a:r>
          </a:p>
        </p:txBody>
      </p:sp>
      <p:sp>
        <p:nvSpPr>
          <p:cNvPr id="5" name="Slide Number Placeholder 4">
            <a:extLst>
              <a:ext uri="{FF2B5EF4-FFF2-40B4-BE49-F238E27FC236}">
                <a16:creationId xmlns:a16="http://schemas.microsoft.com/office/drawing/2014/main" id="{7E955D48-656F-533A-C133-F35B327E5F0E}"/>
              </a:ext>
            </a:extLst>
          </p:cNvPr>
          <p:cNvSpPr>
            <a:spLocks noGrp="1"/>
          </p:cNvSpPr>
          <p:nvPr>
            <p:ph type="sldNum" sz="quarter" idx="4"/>
          </p:nvPr>
        </p:nvSpPr>
        <p:spPr/>
        <p:txBody>
          <a:bodyPr/>
          <a:lstStyle/>
          <a:p>
            <a:fld id="{D15DA780-C10F-4A90-9301-4FE92990845E}" type="slidenum">
              <a:rPr lang="en-US" smtClean="0"/>
              <a:pPr/>
              <a:t>7</a:t>
            </a:fld>
            <a:endParaRPr lang="en-US"/>
          </a:p>
        </p:txBody>
      </p:sp>
      <p:sp>
        <p:nvSpPr>
          <p:cNvPr id="7" name="Content Placeholder 2">
            <a:extLst>
              <a:ext uri="{FF2B5EF4-FFF2-40B4-BE49-F238E27FC236}">
                <a16:creationId xmlns:a16="http://schemas.microsoft.com/office/drawing/2014/main" id="{288FED92-72A6-36F6-D69E-091BE14D4E05}"/>
              </a:ext>
            </a:extLst>
          </p:cNvPr>
          <p:cNvSpPr txBox="1">
            <a:spLocks/>
          </p:cNvSpPr>
          <p:nvPr/>
        </p:nvSpPr>
        <p:spPr>
          <a:xfrm>
            <a:off x="3098098" y="3837430"/>
            <a:ext cx="3380470" cy="1744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System Mounting</a:t>
            </a:r>
          </a:p>
          <a:p>
            <a:pPr algn="ctr"/>
            <a:r>
              <a:rPr lang="en-US" sz="2000" dirty="0"/>
              <a:t>Transportability</a:t>
            </a:r>
          </a:p>
          <a:p>
            <a:pPr algn="ctr"/>
            <a:r>
              <a:rPr lang="en-US" sz="2000" dirty="0"/>
              <a:t>Easy to work on</a:t>
            </a:r>
          </a:p>
          <a:p>
            <a:pPr algn="ctr"/>
            <a:r>
              <a:rPr lang="en-US" sz="2000" dirty="0"/>
              <a:t>Future-proof</a:t>
            </a:r>
          </a:p>
        </p:txBody>
      </p:sp>
      <p:sp>
        <p:nvSpPr>
          <p:cNvPr id="8" name="Content Placeholder 2">
            <a:extLst>
              <a:ext uri="{FF2B5EF4-FFF2-40B4-BE49-F238E27FC236}">
                <a16:creationId xmlns:a16="http://schemas.microsoft.com/office/drawing/2014/main" id="{E8378A3D-015A-A9E6-AF53-24C7DBDE7B04}"/>
              </a:ext>
            </a:extLst>
          </p:cNvPr>
          <p:cNvSpPr txBox="1">
            <a:spLocks/>
          </p:cNvSpPr>
          <p:nvPr/>
        </p:nvSpPr>
        <p:spPr>
          <a:xfrm>
            <a:off x="2743200" y="2153852"/>
            <a:ext cx="2807705" cy="1800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Thrust Structure</a:t>
            </a:r>
          </a:p>
          <a:p>
            <a:pPr algn="ctr"/>
            <a:r>
              <a:rPr lang="en-US" sz="2000" dirty="0"/>
              <a:t>Engine Integration</a:t>
            </a:r>
          </a:p>
          <a:p>
            <a:pPr algn="ctr"/>
            <a:r>
              <a:rPr lang="en-US" sz="2000" dirty="0"/>
              <a:t>Transportability</a:t>
            </a:r>
          </a:p>
          <a:p>
            <a:pPr algn="ctr"/>
            <a:r>
              <a:rPr lang="en-US" sz="2000" dirty="0"/>
              <a:t>Size</a:t>
            </a:r>
          </a:p>
        </p:txBody>
      </p:sp>
      <p:pic>
        <p:nvPicPr>
          <p:cNvPr id="9" name="Picture 8" descr="A black and silver truck&#10;&#10;AI-generated content may be incorrect.">
            <a:extLst>
              <a:ext uri="{FF2B5EF4-FFF2-40B4-BE49-F238E27FC236}">
                <a16:creationId xmlns:a16="http://schemas.microsoft.com/office/drawing/2014/main" id="{2EF67F16-C4E0-B9B4-F951-894E2CD39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529" y="1553872"/>
            <a:ext cx="3656619" cy="1722610"/>
          </a:xfrm>
          <a:prstGeom prst="rect">
            <a:avLst/>
          </a:prstGeom>
        </p:spPr>
      </p:pic>
      <p:pic>
        <p:nvPicPr>
          <p:cNvPr id="11" name="Picture 10">
            <a:extLst>
              <a:ext uri="{FF2B5EF4-FFF2-40B4-BE49-F238E27FC236}">
                <a16:creationId xmlns:a16="http://schemas.microsoft.com/office/drawing/2014/main" id="{F6315D22-0615-688E-D14A-7492C6D567D5}"/>
              </a:ext>
            </a:extLst>
          </p:cNvPr>
          <p:cNvPicPr>
            <a:picLocks noChangeAspect="1"/>
          </p:cNvPicPr>
          <p:nvPr/>
        </p:nvPicPr>
        <p:blipFill>
          <a:blip r:embed="rId4"/>
          <a:stretch>
            <a:fillRect/>
          </a:stretch>
        </p:blipFill>
        <p:spPr>
          <a:xfrm>
            <a:off x="7199964" y="3581519"/>
            <a:ext cx="4035748" cy="1907624"/>
          </a:xfrm>
          <a:prstGeom prst="rect">
            <a:avLst/>
          </a:prstGeom>
        </p:spPr>
      </p:pic>
    </p:spTree>
    <p:extLst>
      <p:ext uri="{BB962C8B-B14F-4D97-AF65-F5344CB8AC3E}">
        <p14:creationId xmlns:p14="http://schemas.microsoft.com/office/powerpoint/2010/main" val="120873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3BAEB-655C-E458-0145-F55292123759}"/>
            </a:ext>
          </a:extLst>
        </p:cNvPr>
        <p:cNvGrpSpPr/>
        <p:nvPr/>
      </p:nvGrpSpPr>
      <p:grpSpPr>
        <a:xfrm>
          <a:off x="0" y="0"/>
          <a:ext cx="0" cy="0"/>
          <a:chOff x="0" y="0"/>
          <a:chExt cx="0" cy="0"/>
        </a:xfrm>
      </p:grpSpPr>
      <p:pic>
        <p:nvPicPr>
          <p:cNvPr id="4" name="Picture 3" descr="A fire in the dark&#10;&#10;AI-generated content may be incorrect.">
            <a:extLst>
              <a:ext uri="{FF2B5EF4-FFF2-40B4-BE49-F238E27FC236}">
                <a16:creationId xmlns:a16="http://schemas.microsoft.com/office/drawing/2014/main" id="{3190FD35-9E22-1C18-63E1-7818E7518102}"/>
              </a:ext>
            </a:extLst>
          </p:cNvPr>
          <p:cNvPicPr>
            <a:picLocks noChangeAspect="1"/>
          </p:cNvPicPr>
          <p:nvPr/>
        </p:nvPicPr>
        <p:blipFill>
          <a:blip r:embed="rId3">
            <a:extLst>
              <a:ext uri="{28A0092B-C50C-407E-A947-70E740481C1C}">
                <a14:useLocalDpi xmlns:a14="http://schemas.microsoft.com/office/drawing/2010/main" val="0"/>
              </a:ext>
            </a:extLst>
          </a:blip>
          <a:srcRect l="9120" t="-153" r="9190" b="5918"/>
          <a:stretch/>
        </p:blipFill>
        <p:spPr>
          <a:xfrm flipH="1">
            <a:off x="-1" y="-39949"/>
            <a:ext cx="12191999" cy="6973409"/>
          </a:xfrm>
          <a:prstGeom prst="rect">
            <a:avLst/>
          </a:prstGeom>
        </p:spPr>
      </p:pic>
      <p:sp>
        <p:nvSpPr>
          <p:cNvPr id="2" name="Slide Number Placeholder 1">
            <a:extLst>
              <a:ext uri="{FF2B5EF4-FFF2-40B4-BE49-F238E27FC236}">
                <a16:creationId xmlns:a16="http://schemas.microsoft.com/office/drawing/2014/main" id="{A6A323C0-F01C-6AA5-945F-41954302B247}"/>
              </a:ext>
            </a:extLst>
          </p:cNvPr>
          <p:cNvSpPr>
            <a:spLocks noGrp="1"/>
          </p:cNvSpPr>
          <p:nvPr>
            <p:ph type="sldNum" sz="quarter" idx="10"/>
          </p:nvPr>
        </p:nvSpPr>
        <p:spPr/>
        <p:txBody>
          <a:bodyPr/>
          <a:lstStyle/>
          <a:p>
            <a:fld id="{D15DA780-C10F-4A90-9301-4FE92990845E}" type="slidenum">
              <a:rPr lang="en-US" smtClean="0"/>
              <a:pPr/>
              <a:t>8</a:t>
            </a:fld>
            <a:endParaRPr lang="en-US"/>
          </a:p>
        </p:txBody>
      </p:sp>
      <p:grpSp>
        <p:nvGrpSpPr>
          <p:cNvPr id="5" name="Group 4">
            <a:extLst>
              <a:ext uri="{FF2B5EF4-FFF2-40B4-BE49-F238E27FC236}">
                <a16:creationId xmlns:a16="http://schemas.microsoft.com/office/drawing/2014/main" id="{7292F63B-2B42-CB89-883B-44E958481BB0}"/>
              </a:ext>
            </a:extLst>
          </p:cNvPr>
          <p:cNvGrpSpPr/>
          <p:nvPr/>
        </p:nvGrpSpPr>
        <p:grpSpPr>
          <a:xfrm>
            <a:off x="4119443" y="864067"/>
            <a:ext cx="10515600" cy="2441196"/>
            <a:chOff x="4030667" y="4508349"/>
            <a:chExt cx="10515600" cy="1220631"/>
          </a:xfrm>
        </p:grpSpPr>
        <p:sp>
          <p:nvSpPr>
            <p:cNvPr id="8" name="Title 1">
              <a:extLst>
                <a:ext uri="{FF2B5EF4-FFF2-40B4-BE49-F238E27FC236}">
                  <a16:creationId xmlns:a16="http://schemas.microsoft.com/office/drawing/2014/main" id="{C7844C0B-E1AE-217F-600D-56B9E4C961F3}"/>
                </a:ext>
              </a:extLst>
            </p:cNvPr>
            <p:cNvSpPr txBox="1">
              <a:spLocks/>
            </p:cNvSpPr>
            <p:nvPr/>
          </p:nvSpPr>
          <p:spPr>
            <a:xfrm>
              <a:off x="4030667" y="4508349"/>
              <a:ext cx="8068117" cy="1220631"/>
            </a:xfrm>
            <a:prstGeom prst="rect">
              <a:avLst/>
            </a:prstGeom>
            <a:solidFill>
              <a:srgbClr val="FFFFFF">
                <a:alpha val="66000"/>
              </a:srgbClr>
            </a:solidFill>
          </p:spPr>
          <p:txBody>
            <a:bodyPr lIns="91440" tIns="45720" rIns="91440" bIns="45720" anchor="t"/>
            <a:lstStyle>
              <a:lvl1pPr algn="l" defTabSz="914400" rtl="0" eaLnBrk="1" latinLnBrk="0" hangingPunct="1">
                <a:lnSpc>
                  <a:spcPct val="90000"/>
                </a:lnSpc>
                <a:spcBef>
                  <a:spcPct val="0"/>
                </a:spcBef>
                <a:buNone/>
                <a:defRPr sz="4400" b="0" i="0" kern="1200">
                  <a:solidFill>
                    <a:schemeClr val="tx1"/>
                  </a:solidFill>
                  <a:effectLst/>
                  <a:latin typeface="+mj-lt"/>
                  <a:ea typeface="Jura" pitchFamily="2" charset="0"/>
                  <a:cs typeface="Rubik SemiBold" pitchFamily="2" charset="-79"/>
                </a:defRPr>
              </a:lvl1pPr>
            </a:lstStyle>
            <a:p>
              <a:r>
                <a:rPr lang="en-US" sz="3600" dirty="0">
                  <a:solidFill>
                    <a:srgbClr val="000000"/>
                  </a:solidFill>
                  <a:cs typeface="Rubik SemiBold"/>
                </a:rPr>
                <a:t>Experimental Analysis and Insights</a:t>
              </a:r>
              <a:endParaRPr lang="en-US" sz="3600" dirty="0">
                <a:solidFill>
                  <a:srgbClr val="000000"/>
                </a:solidFill>
              </a:endParaRPr>
            </a:p>
          </p:txBody>
        </p:sp>
        <p:sp>
          <p:nvSpPr>
            <p:cNvPr id="10" name="Text Placeholder 3">
              <a:extLst>
                <a:ext uri="{FF2B5EF4-FFF2-40B4-BE49-F238E27FC236}">
                  <a16:creationId xmlns:a16="http://schemas.microsoft.com/office/drawing/2014/main" id="{99C667BA-B9B1-8CC1-718B-3D5FAFA69E32}"/>
                </a:ext>
              </a:extLst>
            </p:cNvPr>
            <p:cNvSpPr txBox="1">
              <a:spLocks/>
            </p:cNvSpPr>
            <p:nvPr/>
          </p:nvSpPr>
          <p:spPr>
            <a:xfrm>
              <a:off x="4030667" y="4821895"/>
              <a:ext cx="10515600" cy="8524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rPr>
                <a:t>Propellant System</a:t>
              </a:r>
            </a:p>
            <a:p>
              <a:r>
                <a:rPr lang="en-US" dirty="0" err="1">
                  <a:solidFill>
                    <a:srgbClr val="000000"/>
                  </a:solidFill>
                </a:rPr>
                <a:t>Pressurant</a:t>
              </a:r>
              <a:r>
                <a:rPr lang="en-US" dirty="0">
                  <a:solidFill>
                    <a:srgbClr val="000000"/>
                  </a:solidFill>
                </a:rPr>
                <a:t> System</a:t>
              </a:r>
            </a:p>
            <a:p>
              <a:r>
                <a:rPr lang="en-US" dirty="0">
                  <a:solidFill>
                    <a:srgbClr val="000000"/>
                  </a:solidFill>
                </a:rPr>
                <a:t>Engine Start-Up Behavior</a:t>
              </a:r>
            </a:p>
          </p:txBody>
        </p:sp>
      </p:grpSp>
    </p:spTree>
    <p:extLst>
      <p:ext uri="{BB962C8B-B14F-4D97-AF65-F5344CB8AC3E}">
        <p14:creationId xmlns:p14="http://schemas.microsoft.com/office/powerpoint/2010/main" val="372792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C10720-64D9-9A96-E55B-0861A332B106}"/>
              </a:ext>
            </a:extLst>
          </p:cNvPr>
          <p:cNvPicPr>
            <a:picLocks noChangeAspect="1"/>
          </p:cNvPicPr>
          <p:nvPr/>
        </p:nvPicPr>
        <p:blipFill>
          <a:blip r:embed="rId3"/>
          <a:srcRect t="7031" r="4776" b="5157"/>
          <a:stretch/>
        </p:blipFill>
        <p:spPr>
          <a:xfrm>
            <a:off x="2958692" y="1494045"/>
            <a:ext cx="9115544" cy="4734035"/>
          </a:xfrm>
          <a:prstGeom prst="rect">
            <a:avLst/>
          </a:prstGeom>
        </p:spPr>
      </p:pic>
      <p:sp>
        <p:nvSpPr>
          <p:cNvPr id="2" name="Title 1">
            <a:extLst>
              <a:ext uri="{FF2B5EF4-FFF2-40B4-BE49-F238E27FC236}">
                <a16:creationId xmlns:a16="http://schemas.microsoft.com/office/drawing/2014/main" id="{E896E64C-E381-1F9B-B52B-5A5018307321}"/>
              </a:ext>
            </a:extLst>
          </p:cNvPr>
          <p:cNvSpPr>
            <a:spLocks noGrp="1"/>
          </p:cNvSpPr>
          <p:nvPr>
            <p:ph type="title"/>
          </p:nvPr>
        </p:nvSpPr>
        <p:spPr/>
        <p:txBody>
          <a:bodyPr>
            <a:normAutofit/>
          </a:bodyPr>
          <a:lstStyle/>
          <a:p>
            <a:r>
              <a:rPr lang="en-US" sz="4000">
                <a:cs typeface="Rubik SemiBold"/>
              </a:rPr>
              <a:t>Propellant Feed-System Analysis</a:t>
            </a:r>
            <a:endParaRPr lang="en-US" sz="4000"/>
          </a:p>
        </p:txBody>
      </p:sp>
      <p:sp>
        <p:nvSpPr>
          <p:cNvPr id="4" name="Text Placeholder 3">
            <a:extLst>
              <a:ext uri="{FF2B5EF4-FFF2-40B4-BE49-F238E27FC236}">
                <a16:creationId xmlns:a16="http://schemas.microsoft.com/office/drawing/2014/main" id="{0FBE70DD-4862-6E0A-E5D8-B44B7B94B354}"/>
              </a:ext>
            </a:extLst>
          </p:cNvPr>
          <p:cNvSpPr>
            <a:spLocks noGrp="1"/>
          </p:cNvSpPr>
          <p:nvPr>
            <p:ph type="body" sz="quarter" idx="13"/>
          </p:nvPr>
        </p:nvSpPr>
        <p:spPr/>
        <p:txBody>
          <a:bodyPr/>
          <a:lstStyle/>
          <a:p>
            <a:r>
              <a:rPr lang="en-US"/>
              <a:t>How consistently and precisely can HETS provide propellants to the engine?</a:t>
            </a:r>
          </a:p>
        </p:txBody>
      </p:sp>
      <p:sp>
        <p:nvSpPr>
          <p:cNvPr id="5" name="Slide Number Placeholder 4">
            <a:extLst>
              <a:ext uri="{FF2B5EF4-FFF2-40B4-BE49-F238E27FC236}">
                <a16:creationId xmlns:a16="http://schemas.microsoft.com/office/drawing/2014/main" id="{C2D8963F-8E35-1951-9458-A751FE9938CD}"/>
              </a:ext>
            </a:extLst>
          </p:cNvPr>
          <p:cNvSpPr>
            <a:spLocks noGrp="1"/>
          </p:cNvSpPr>
          <p:nvPr>
            <p:ph type="sldNum" sz="quarter" idx="4"/>
          </p:nvPr>
        </p:nvSpPr>
        <p:spPr/>
        <p:txBody>
          <a:bodyPr/>
          <a:lstStyle/>
          <a:p>
            <a:fld id="{D15DA780-C10F-4A90-9301-4FE92990845E}" type="slidenum">
              <a:rPr lang="en-US" smtClean="0"/>
              <a:pPr/>
              <a:t>9</a:t>
            </a:fld>
            <a:endParaRPr lang="en-US"/>
          </a:p>
        </p:txBody>
      </p:sp>
      <p:grpSp>
        <p:nvGrpSpPr>
          <p:cNvPr id="23" name="Group 22">
            <a:extLst>
              <a:ext uri="{FF2B5EF4-FFF2-40B4-BE49-F238E27FC236}">
                <a16:creationId xmlns:a16="http://schemas.microsoft.com/office/drawing/2014/main" id="{3A74C8BF-91C0-561A-B710-DDD4324B1092}"/>
              </a:ext>
            </a:extLst>
          </p:cNvPr>
          <p:cNvGrpSpPr/>
          <p:nvPr/>
        </p:nvGrpSpPr>
        <p:grpSpPr>
          <a:xfrm>
            <a:off x="657284" y="1910846"/>
            <a:ext cx="1857163" cy="4032906"/>
            <a:chOff x="746106" y="2088490"/>
            <a:chExt cx="1857163" cy="4032906"/>
          </a:xfrm>
        </p:grpSpPr>
        <p:sp>
          <p:nvSpPr>
            <p:cNvPr id="3" name="Cylinder 2">
              <a:extLst>
                <a:ext uri="{FF2B5EF4-FFF2-40B4-BE49-F238E27FC236}">
                  <a16:creationId xmlns:a16="http://schemas.microsoft.com/office/drawing/2014/main" id="{5B781CC9-F0A4-BF29-DE54-EE693D318835}"/>
                </a:ext>
              </a:extLst>
            </p:cNvPr>
            <p:cNvSpPr/>
            <p:nvPr/>
          </p:nvSpPr>
          <p:spPr>
            <a:xfrm>
              <a:off x="799407" y="3113117"/>
              <a:ext cx="864523" cy="1404851"/>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Jet-A</a:t>
              </a:r>
            </a:p>
          </p:txBody>
        </p:sp>
        <p:sp>
          <p:nvSpPr>
            <p:cNvPr id="6" name="Cylinder 5">
              <a:extLst>
                <a:ext uri="{FF2B5EF4-FFF2-40B4-BE49-F238E27FC236}">
                  <a16:creationId xmlns:a16="http://schemas.microsoft.com/office/drawing/2014/main" id="{7C7B9330-1DFC-FF4B-6201-067F488CC964}"/>
                </a:ext>
              </a:extLst>
            </p:cNvPr>
            <p:cNvSpPr/>
            <p:nvPr/>
          </p:nvSpPr>
          <p:spPr>
            <a:xfrm>
              <a:off x="1738746" y="3113117"/>
              <a:ext cx="864523" cy="1404851"/>
            </a:xfrm>
            <a:prstGeom prst="ca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LOX</a:t>
              </a:r>
            </a:p>
          </p:txBody>
        </p:sp>
        <p:sp>
          <p:nvSpPr>
            <p:cNvPr id="8" name="Rectangle: Top Corners Rounded 7">
              <a:extLst>
                <a:ext uri="{FF2B5EF4-FFF2-40B4-BE49-F238E27FC236}">
                  <a16:creationId xmlns:a16="http://schemas.microsoft.com/office/drawing/2014/main" id="{344AD7E8-A9E1-C68D-1AB7-C771F63FD3E4}"/>
                </a:ext>
              </a:extLst>
            </p:cNvPr>
            <p:cNvSpPr/>
            <p:nvPr/>
          </p:nvSpPr>
          <p:spPr>
            <a:xfrm>
              <a:off x="1231669" y="2088490"/>
              <a:ext cx="939338" cy="669175"/>
            </a:xfrm>
            <a:prstGeom prst="round2SameRect">
              <a:avLst>
                <a:gd name="adj1" fmla="val 50000"/>
                <a:gd name="adj2" fmla="val 0"/>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GN2</a:t>
              </a:r>
            </a:p>
          </p:txBody>
        </p:sp>
        <p:cxnSp>
          <p:nvCxnSpPr>
            <p:cNvPr id="11" name="Connector: Elbow 10">
              <a:extLst>
                <a:ext uri="{FF2B5EF4-FFF2-40B4-BE49-F238E27FC236}">
                  <a16:creationId xmlns:a16="http://schemas.microsoft.com/office/drawing/2014/main" id="{ABE9C3E3-DC95-515B-18D5-5D93A8F4AE59}"/>
                </a:ext>
              </a:extLst>
            </p:cNvPr>
            <p:cNvCxnSpPr>
              <a:cxnSpLocks/>
              <a:stCxn id="8" idx="1"/>
              <a:endCxn id="3" idx="1"/>
            </p:cNvCxnSpPr>
            <p:nvPr/>
          </p:nvCxnSpPr>
          <p:spPr>
            <a:xfrm rot="5400000">
              <a:off x="1288778" y="2700557"/>
              <a:ext cx="355452" cy="46966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2BF8CE8C-080D-E737-1833-AD69B3BE8485}"/>
                </a:ext>
              </a:extLst>
            </p:cNvPr>
            <p:cNvCxnSpPr>
              <a:stCxn id="8" idx="1"/>
              <a:endCxn id="6" idx="1"/>
            </p:cNvCxnSpPr>
            <p:nvPr/>
          </p:nvCxnSpPr>
          <p:spPr>
            <a:xfrm rot="16200000" flipH="1">
              <a:off x="1758447" y="2700556"/>
              <a:ext cx="355452" cy="469670"/>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5" name="Flowchart: Manual Operation 14">
              <a:extLst>
                <a:ext uri="{FF2B5EF4-FFF2-40B4-BE49-F238E27FC236}">
                  <a16:creationId xmlns:a16="http://schemas.microsoft.com/office/drawing/2014/main" id="{8D1E7E79-A32F-C8FB-BB7B-00AE941AD5EC}"/>
                </a:ext>
              </a:extLst>
            </p:cNvPr>
            <p:cNvSpPr/>
            <p:nvPr/>
          </p:nvSpPr>
          <p:spPr>
            <a:xfrm>
              <a:off x="1365044" y="5229133"/>
              <a:ext cx="672592" cy="371159"/>
            </a:xfrm>
            <a:prstGeom prst="flowChartManualOperation">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9DCC5652-78EC-53A7-9DF0-B26DE216D7B1}"/>
                </a:ext>
              </a:extLst>
            </p:cNvPr>
            <p:cNvSpPr/>
            <p:nvPr/>
          </p:nvSpPr>
          <p:spPr>
            <a:xfrm rot="10800000">
              <a:off x="1365042" y="5600292"/>
              <a:ext cx="672591" cy="521104"/>
            </a:xfrm>
            <a:prstGeom prst="flowChartManualOperation">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7" name="Flowchart: Manual Operation 16">
              <a:extLst>
                <a:ext uri="{FF2B5EF4-FFF2-40B4-BE49-F238E27FC236}">
                  <a16:creationId xmlns:a16="http://schemas.microsoft.com/office/drawing/2014/main" id="{0492AA59-9712-DF50-F322-630CFA0320F3}"/>
                </a:ext>
              </a:extLst>
            </p:cNvPr>
            <p:cNvSpPr/>
            <p:nvPr/>
          </p:nvSpPr>
          <p:spPr>
            <a:xfrm rot="10800000">
              <a:off x="1365042" y="5104659"/>
              <a:ext cx="672592" cy="125863"/>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6E14A7DC-DAFF-8243-4A52-D011B75309A8}"/>
                </a:ext>
              </a:extLst>
            </p:cNvPr>
            <p:cNvCxnSpPr>
              <a:stCxn id="3" idx="3"/>
              <a:endCxn id="17" idx="3"/>
            </p:cNvCxnSpPr>
            <p:nvPr/>
          </p:nvCxnSpPr>
          <p:spPr>
            <a:xfrm rot="16200000" flipH="1">
              <a:off x="1007174" y="4742463"/>
              <a:ext cx="649622" cy="200632"/>
            </a:xfrm>
            <a:prstGeom prst="bentConnector2">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6087E017-AC5D-24F1-CC09-76B612667B95}"/>
                </a:ext>
              </a:extLst>
            </p:cNvPr>
            <p:cNvCxnSpPr>
              <a:stCxn id="6" idx="3"/>
              <a:endCxn id="17" idx="1"/>
            </p:cNvCxnSpPr>
            <p:nvPr/>
          </p:nvCxnSpPr>
          <p:spPr>
            <a:xfrm rot="5400000">
              <a:off x="1745881" y="4742463"/>
              <a:ext cx="649622" cy="200633"/>
            </a:xfrm>
            <a:prstGeom prst="bentConnector2">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18" name="Picture 17" descr="File:Control valve.svg - Wikimedia Commons">
              <a:extLst>
                <a:ext uri="{FF2B5EF4-FFF2-40B4-BE49-F238E27FC236}">
                  <a16:creationId xmlns:a16="http://schemas.microsoft.com/office/drawing/2014/main" id="{0A0DB7E8-0D07-7ED0-82BB-DE316A1F2C0D}"/>
                </a:ext>
              </a:extLst>
            </p:cNvPr>
            <p:cNvPicPr>
              <a:picLocks noChangeAspect="1"/>
            </p:cNvPicPr>
            <p:nvPr/>
          </p:nvPicPr>
          <p:blipFill>
            <a:blip r:embed="rId4"/>
            <a:stretch>
              <a:fillRect/>
            </a:stretch>
          </p:blipFill>
          <p:spPr>
            <a:xfrm rot="16200000">
              <a:off x="874664" y="4387812"/>
              <a:ext cx="574073" cy="831189"/>
            </a:xfrm>
            <a:prstGeom prst="rect">
              <a:avLst/>
            </a:prstGeom>
          </p:spPr>
        </p:pic>
        <p:pic>
          <p:nvPicPr>
            <p:cNvPr id="20" name="Picture 19" descr="File:Control valve.svg - Wikimedia Commons">
              <a:extLst>
                <a:ext uri="{FF2B5EF4-FFF2-40B4-BE49-F238E27FC236}">
                  <a16:creationId xmlns:a16="http://schemas.microsoft.com/office/drawing/2014/main" id="{E4C1D1B6-8376-836C-31A6-1957F730CD6D}"/>
                </a:ext>
              </a:extLst>
            </p:cNvPr>
            <p:cNvPicPr>
              <a:picLocks noChangeAspect="1"/>
            </p:cNvPicPr>
            <p:nvPr/>
          </p:nvPicPr>
          <p:blipFill>
            <a:blip r:embed="rId4"/>
            <a:stretch>
              <a:fillRect/>
            </a:stretch>
          </p:blipFill>
          <p:spPr>
            <a:xfrm rot="16200000">
              <a:off x="1804959" y="4387812"/>
              <a:ext cx="574073" cy="831189"/>
            </a:xfrm>
            <a:prstGeom prst="rect">
              <a:avLst/>
            </a:prstGeom>
          </p:spPr>
        </p:pic>
      </p:grpSp>
    </p:spTree>
    <p:extLst>
      <p:ext uri="{BB962C8B-B14F-4D97-AF65-F5344CB8AC3E}">
        <p14:creationId xmlns:p14="http://schemas.microsoft.com/office/powerpoint/2010/main" val="1615572615"/>
      </p:ext>
    </p:extLst>
  </p:cSld>
  <p:clrMapOvr>
    <a:masterClrMapping/>
  </p:clrMapOvr>
</p:sld>
</file>

<file path=ppt/theme/theme1.xml><?xml version="1.0" encoding="utf-8"?>
<a:theme xmlns:a="http://schemas.openxmlformats.org/drawingml/2006/main" name="Office Theme">
  <a:themeElements>
    <a:clrScheme name="YJSP">
      <a:dk1>
        <a:srgbClr val="333333"/>
      </a:dk1>
      <a:lt1>
        <a:sysClr val="window" lastClr="FFFFFF"/>
      </a:lt1>
      <a:dk2>
        <a:srgbClr val="333333"/>
      </a:dk2>
      <a:lt2>
        <a:srgbClr val="FFFFFF"/>
      </a:lt2>
      <a:accent1>
        <a:srgbClr val="E0A500"/>
      </a:accent1>
      <a:accent2>
        <a:srgbClr val="FFD153"/>
      </a:accent2>
      <a:accent3>
        <a:srgbClr val="FEE08C"/>
      </a:accent3>
      <a:accent4>
        <a:srgbClr val="FFEFC5"/>
      </a:accent4>
      <a:accent5>
        <a:srgbClr val="FFFFFF"/>
      </a:accent5>
      <a:accent6>
        <a:srgbClr val="FFEFC5"/>
      </a:accent6>
      <a:hlink>
        <a:srgbClr val="0563C1"/>
      </a:hlink>
      <a:folHlink>
        <a:srgbClr val="954F72"/>
      </a:folHlink>
    </a:clrScheme>
    <a:fontScheme name="YJSP">
      <a:majorFont>
        <a:latin typeface="Jura SemiBold"/>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0221423A68348B0AAE66A295B888F" ma:contentTypeVersion="23" ma:contentTypeDescription="Create a new document." ma:contentTypeScope="" ma:versionID="a4dbfee6439e9e33a7cf0a6ea505273a">
  <xsd:schema xmlns:xsd="http://www.w3.org/2001/XMLSchema" xmlns:xs="http://www.w3.org/2001/XMLSchema" xmlns:p="http://schemas.microsoft.com/office/2006/metadata/properties" xmlns:ns1="http://schemas.microsoft.com/sharepoint/v3" xmlns:ns2="303ae73d-8910-4f01-8685-f76cdc2cc7a9" xmlns:ns3="f57ad0ef-a541-4c5a-a6f7-f3d1d2771540" targetNamespace="http://schemas.microsoft.com/office/2006/metadata/properties" ma:root="true" ma:fieldsID="04b22cb87bfad205e2fa696111f8568b" ns1:_="" ns2:_="" ns3:_="">
    <xsd:import namespace="http://schemas.microsoft.com/sharepoint/v3"/>
    <xsd:import namespace="303ae73d-8910-4f01-8685-f76cdc2cc7a9"/>
    <xsd:import namespace="f57ad0ef-a541-4c5a-a6f7-f3d1d27715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_Flow_SignoffStatus" minOccurs="0"/>
                <xsd:element ref="ns2:Descrip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ae73d-8910-4f01-8685-f76cdc2cc7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Flow_SignoffStatus" ma:index="22" nillable="true" ma:displayName="Sign-off status" ma:internalName="Sign_x002d_off_x0020_status">
      <xsd:simpleType>
        <xsd:restriction base="dms:Text"/>
      </xsd:simpleType>
    </xsd:element>
    <xsd:element name="Description" ma:index="23" nillable="true" ma:displayName="Description" ma:format="Dropdown" ma:internalName="Description">
      <xsd:simpleType>
        <xsd:restriction base="dms:Text">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c2506c3-735d-4e70-aa79-204d06275b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7ad0ef-a541-4c5a-a6f7-f3d1d277154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20278004-62f8-4b0a-b958-bcba54b8ff68}" ma:internalName="TaxCatchAll" ma:showField="CatchAllData" ma:web="f57ad0ef-a541-4c5a-a6f7-f3d1d2771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 xmlns="303ae73d-8910-4f01-8685-f76cdc2cc7a9" xsi:nil="true"/>
    <_ip_UnifiedCompliancePolicyUIAction xmlns="http://schemas.microsoft.com/sharepoint/v3" xsi:nil="true"/>
    <lcf76f155ced4ddcb4097134ff3c332f xmlns="303ae73d-8910-4f01-8685-f76cdc2cc7a9">
      <Terms xmlns="http://schemas.microsoft.com/office/infopath/2007/PartnerControls"/>
    </lcf76f155ced4ddcb4097134ff3c332f>
    <TaxCatchAll xmlns="f57ad0ef-a541-4c5a-a6f7-f3d1d2771540" xsi:nil="true"/>
    <_ip_UnifiedCompliancePolicyProperties xmlns="http://schemas.microsoft.com/sharepoint/v3" xsi:nil="true"/>
    <_Flow_SignoffStatus xmlns="303ae73d-8910-4f01-8685-f76cdc2cc7a9" xsi:nil="true"/>
  </documentManagement>
</p:properties>
</file>

<file path=customXml/itemProps1.xml><?xml version="1.0" encoding="utf-8"?>
<ds:datastoreItem xmlns:ds="http://schemas.openxmlformats.org/officeDocument/2006/customXml" ds:itemID="{29674D46-D455-4091-89CF-F28E9261BBEA}">
  <ds:schemaRefs>
    <ds:schemaRef ds:uri="http://schemas.microsoft.com/sharepoint/v3/contenttype/forms"/>
  </ds:schemaRefs>
</ds:datastoreItem>
</file>

<file path=customXml/itemProps2.xml><?xml version="1.0" encoding="utf-8"?>
<ds:datastoreItem xmlns:ds="http://schemas.openxmlformats.org/officeDocument/2006/customXml" ds:itemID="{254ED814-F454-4B44-9FEF-788FA6B9F5E4}">
  <ds:schemaRefs>
    <ds:schemaRef ds:uri="303ae73d-8910-4f01-8685-f76cdc2cc7a9"/>
    <ds:schemaRef ds:uri="f57ad0ef-a541-4c5a-a6f7-f3d1d27715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2448DA-27A0-475D-919E-E538B4CC7A80}">
  <ds:schemaRefs>
    <ds:schemaRef ds:uri="http://purl.org/dc/elements/1.1/"/>
    <ds:schemaRef ds:uri="http://schemas.microsoft.com/sharepoint/v3"/>
    <ds:schemaRef ds:uri="http://purl.org/dc/dcmitype/"/>
    <ds:schemaRef ds:uri="http://purl.org/dc/terms/"/>
    <ds:schemaRef ds:uri="http://schemas.microsoft.com/office/infopath/2007/PartnerControls"/>
    <ds:schemaRef ds:uri="http://schemas.microsoft.com/office/2006/documentManagement/types"/>
    <ds:schemaRef ds:uri="f57ad0ef-a541-4c5a-a6f7-f3d1d2771540"/>
    <ds:schemaRef ds:uri="http://schemas.openxmlformats.org/package/2006/metadata/core-properties"/>
    <ds:schemaRef ds:uri="303ae73d-8910-4f01-8685-f76cdc2cc7a9"/>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1662</Words>
  <Application>Microsoft Office PowerPoint</Application>
  <PresentationFormat>Widescreen</PresentationFormat>
  <Paragraphs>196</Paragraphs>
  <Slides>23</Slides>
  <Notes>18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Jura SemiBold</vt:lpstr>
      <vt:lpstr>Grandview</vt:lpstr>
      <vt:lpstr>Courier New</vt:lpstr>
      <vt:lpstr>Aptos</vt:lpstr>
      <vt:lpstr>Rubik SemiBold</vt:lpstr>
      <vt:lpstr>Cambria Math</vt:lpstr>
      <vt:lpstr>Arial</vt:lpstr>
      <vt:lpstr>Office Theme</vt:lpstr>
      <vt:lpstr>Experimental Analysis of a Student-Built Kerosene and Liquid Oxygen Rocket Engine Test Stand</vt:lpstr>
      <vt:lpstr>PowerPoint Presentation</vt:lpstr>
      <vt:lpstr>The Yellow Jacket Space Program</vt:lpstr>
      <vt:lpstr>Engine Development Team</vt:lpstr>
      <vt:lpstr>PowerPoint Presentation</vt:lpstr>
      <vt:lpstr>HETS System-Level Design</vt:lpstr>
      <vt:lpstr>HETS System-Level Design</vt:lpstr>
      <vt:lpstr>PowerPoint Presentation</vt:lpstr>
      <vt:lpstr>Propellant Feed-System Analysis</vt:lpstr>
      <vt:lpstr>Propellant Feed-System Analysis – Cont'd</vt:lpstr>
      <vt:lpstr>Propellant Feed-System Analysis – Cont'd</vt:lpstr>
      <vt:lpstr>Propellant Feed-System Analysis – Cont'd</vt:lpstr>
      <vt:lpstr>Propellant Feed-System Analysis – Cont'd</vt:lpstr>
      <vt:lpstr>Pressurant System Analysis</vt:lpstr>
      <vt:lpstr>Pressurant System Analysis – Cont’d</vt:lpstr>
      <vt:lpstr>Pressurant System Analysis – Cont’d</vt:lpstr>
      <vt:lpstr>Engine Start-Up Analysis</vt:lpstr>
      <vt:lpstr>Engine Start-Up Analysis</vt:lpstr>
      <vt:lpstr>Engine Start-Up Analysis</vt:lpstr>
      <vt:lpstr>Engine Start-Up Analysis</vt:lpstr>
      <vt:lpstr>Engine Start-Up Analysis</vt:lpstr>
      <vt:lpstr>Final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Jurist D</dc:creator>
  <cp:lastModifiedBy>AIAA Guest</cp:lastModifiedBy>
  <cp:revision>3</cp:revision>
  <dcterms:created xsi:type="dcterms:W3CDTF">2023-12-27T18:02:37Z</dcterms:created>
  <dcterms:modified xsi:type="dcterms:W3CDTF">2025-04-03T02:50:15Z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0x0101000550221423A68348B0AAE66A295B888F</vt:lpwstr>
  </property>
  <property fmtid="{D5CDD505-2E9C-101B-9397-08002B2CF9AE}" pid="3" name="MediaServiceImageTags">
    <vt:lpwstr/>
  </property>
</Properties>
</file>