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2"/>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Lst>
  <p:sldSz cx="18288000" cy="10287000"/>
  <p:notesSz cx="6858000" cy="9144000"/>
  <p:embeddedFontLst>
    <p:embeddedFont>
      <p:font typeface="Canva Sans" panose="020B0604020202020204" charset="0"/>
      <p:regular r:id="rId23"/>
    </p:embeddedFont>
    <p:embeddedFont>
      <p:font typeface="Canva Sans Bold" panose="020B0604020202020204" charset="0"/>
      <p:regular r:id="rId24"/>
    </p:embeddedFont>
    <p:embeddedFont>
      <p:font typeface="Nunito Sans Condensed" panose="020B0604020202020204" charset="0"/>
      <p:regular r:id="rId25"/>
    </p:embeddedFont>
    <p:embeddedFont>
      <p:font typeface="Nunito Sans Condensed Bold" panose="020B0604020202020204" charset="0"/>
      <p:regular r:id="rId2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61" d="100"/>
          <a:sy n="61" d="100"/>
        </p:scale>
        <p:origin x="321" y="21"/>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4.fntdata"/><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3.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2.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1.fntdata"/><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02.04.2025</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The goal of the Thrust Vectoring Mount, or TVC as we call it, was to gimbal the G12 motor plus or minus 20 degrees in any direction to actively stabilize Scarlet and correct deviations from its intended flight path. </a:t>
            </a:r>
          </a:p>
          <a:p>
            <a:r>
              <a:rPr lang="en-US"/>
              <a:t>To achieve this 20-degree range of motion, the gimbal system commonly used on other TVC rockets was instead replaced with a unique articulation system. </a:t>
            </a:r>
          </a:p>
          <a:p>
            <a:r>
              <a:rPr lang="en-US"/>
              <a:t>As shown in the figure to the right, this system has a central ball-and-socket joint which allows the motor to pivot around the top plate, which is screwed into the body tube. The KST X08 digital servos pitch and yaw the motor through a rotational joint connected to a linkage bar and a side ball-and-socket joint. </a:t>
            </a:r>
          </a:p>
          <a:p>
            <a:r>
              <a:rPr lang="en-US"/>
              <a:t>These side ball-and-socket COTS joints allow each axis to rotate and move independently of the other, allowing for uncoupled pitch and yaw controls. There is a linear relationship between deflection of the servos and the motion of the motor.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On your left, you can see an overview of the various components with their manufacturing method. We used a mix of metal COTS parts, such as the ball knob and linkage bars, and FDM and MSLA components to create this novel motion system. </a:t>
            </a:r>
          </a:p>
          <a:p>
            <a:r>
              <a:rPr lang="en-US"/>
              <a:t>Overall, the TVC mount performed very well and will be further refined with future iterations. Some areas of improvement include reducing the play in the mount when the servos are engaged, refining the assembly procedure, and redesigning it to be more inherently stable.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General requirements for flight computer</a:t>
            </a:r>
          </a:p>
          <a:p>
            <a:r>
              <a:rPr lang="en-US"/>
              <a:t>- Micontroller to run software</a:t>
            </a:r>
          </a:p>
          <a:p>
            <a:r>
              <a:rPr lang="en-US"/>
              <a:t>- Pyro for recovery, other events if needed</a:t>
            </a:r>
          </a:p>
          <a:p>
            <a:r>
              <a:rPr lang="en-US"/>
              <a:t>- Buzzer and LED for launcsite and testing feedback</a:t>
            </a:r>
          </a:p>
          <a:p>
            <a:r>
              <a:rPr lang="en-US"/>
              <a:t>-Sensors for position and attitude determination</a:t>
            </a:r>
          </a:p>
          <a:p>
            <a:r>
              <a:rPr lang="en-US"/>
              <a:t>- Power was provided using an XT60 plug</a:t>
            </a:r>
          </a:p>
          <a:p>
            <a:r>
              <a:rPr lang="en-US"/>
              <a:t>- Our micontroller allowed us to run software, along with reading to an SD card to collect in flight data, and additionally power sensors simplifying power management on the board</a:t>
            </a:r>
          </a:p>
          <a:p>
            <a:r>
              <a:rPr lang="en-US"/>
              <a:t>- The IMU used was the BNO085, which uses built in sensor fusion to directly output quaternions through i2c. This allowed us to focus on other aspects of the software. A 250hz max orientation sampling rate, which would be the most important at low velocities, was sufficiently high</a:t>
            </a:r>
          </a:p>
          <a:p>
            <a:r>
              <a:rPr lang="en-US"/>
              <a:t>- The barometer used was the bmp380</a:t>
            </a:r>
          </a:p>
          <a:p>
            <a:r>
              <a:rPr lang="en-US"/>
              <a:t>- Three buck convertors used, one for pyro's, one for the board, and another to power the servos</a:t>
            </a:r>
          </a:p>
          <a:p>
            <a:r>
              <a:rPr lang="en-US"/>
              <a:t>- The rest of the components were relatively standard</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Simulations done in simulink to get an initial tuning of values</a:t>
            </a:r>
          </a:p>
          <a:p>
            <a:r>
              <a:rPr lang="en-US"/>
              <a:t>- Everything done in a closed loop with various steps</a:t>
            </a:r>
          </a:p>
          <a:p>
            <a:r>
              <a:rPr lang="en-US"/>
              <a:t>- Firstly, we take the previous gimbal angle and thrust and convert the thrust vector to a world frame</a:t>
            </a:r>
          </a:p>
          <a:p>
            <a:r>
              <a:rPr lang="en-US"/>
              <a:t>- This is used to update the dynamics of the rocket</a:t>
            </a:r>
          </a:p>
          <a:p>
            <a:r>
              <a:rPr lang="en-US"/>
              <a:t>- After the rocket's position and angle is updated, the errors from 0 are calculated and passed into PID blocks</a:t>
            </a:r>
          </a:p>
          <a:p>
            <a:r>
              <a:rPr lang="en-US"/>
              <a:t>- The gimbal angle is scaled, based on current thrust compared to a "base value"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For flight 1, you can see a lackluster response on the gimbal angles due to low P value</a:t>
            </a:r>
          </a:p>
          <a:p>
            <a:endParaRPr lang="en-US"/>
          </a:p>
          <a:p>
            <a:r>
              <a:rPr lang="en-US"/>
              <a:t>We can also see jagged graphs because we were sampling at too low of a rate due to a software glitch. This glitch was only resolved after all the test flights, so this is behavior that mirs and worsens behavior on all flights</a:t>
            </a:r>
          </a:p>
          <a:p>
            <a:endParaRPr lang="en-US"/>
          </a:p>
          <a:p>
            <a:r>
              <a:rPr lang="en-US"/>
              <a:t>A large gust of wind prematurely ended this flight, causing unsfafe conditions after about 1 second after launch, but the rocket was still able to initially respond to some pitching</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For flight 2, we pumped up the P gain, and could see the rocket overcorrecting</a:t>
            </a:r>
          </a:p>
          <a:p>
            <a:r>
              <a:rPr lang="en-US"/>
              <a:t>We can see how much more responsive the gimbal angle values are in the graph</a:t>
            </a:r>
          </a:p>
          <a:p>
            <a:r>
              <a:rPr lang="en-US"/>
              <a:t>That being said, there was a delayed response to overcorrection likely due to the low sampling reate</a:t>
            </a:r>
          </a:p>
          <a:p>
            <a:r>
              <a:rPr lang="en-US"/>
              <a:t>It's important to note that at one point during flight the servo angles reached a built in software limit</a:t>
            </a:r>
          </a:p>
          <a:p>
            <a:endParaRPr lang="en-US"/>
          </a:p>
          <a:p>
            <a:r>
              <a:rPr lang="en-US"/>
              <a:t>For flight 3, the P value was lowered so much that there was very little response from the rocket.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4/2/2025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6.jpeg"/><Relationship Id="rId1" Type="http://schemas.openxmlformats.org/officeDocument/2006/relationships/slideLayout" Target="../slideLayouts/slideLayout7.xml"/><Relationship Id="rId5" Type="http://schemas.openxmlformats.org/officeDocument/2006/relationships/image" Target="../media/image28.png"/><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0.jpeg"/><Relationship Id="rId4" Type="http://schemas.openxmlformats.org/officeDocument/2006/relationships/image" Target="../media/image29.jpeg"/></Relationships>
</file>

<file path=ppt/slides/_rels/slide1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31.jpeg"/></Relationships>
</file>

<file path=ppt/slides/_rels/slide1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33.jpeg"/><Relationship Id="rId4" Type="http://schemas.openxmlformats.org/officeDocument/2006/relationships/image" Target="../media/image32.jpeg"/></Relationships>
</file>

<file path=ppt/slides/_rels/slide1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6.jpe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6.jpeg"/><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6090F"/>
        </a:solidFill>
        <a:effectLst/>
      </p:bgPr>
    </p:bg>
    <p:spTree>
      <p:nvGrpSpPr>
        <p:cNvPr id="1" name=""/>
        <p:cNvGrpSpPr/>
        <p:nvPr/>
      </p:nvGrpSpPr>
      <p:grpSpPr>
        <a:xfrm>
          <a:off x="0" y="0"/>
          <a:ext cx="0" cy="0"/>
          <a:chOff x="0" y="0"/>
          <a:chExt cx="0" cy="0"/>
        </a:xfrm>
      </p:grpSpPr>
      <p:sp>
        <p:nvSpPr>
          <p:cNvPr id="2" name="Freeform 2"/>
          <p:cNvSpPr/>
          <p:nvPr/>
        </p:nvSpPr>
        <p:spPr>
          <a:xfrm>
            <a:off x="-101262" y="0"/>
            <a:ext cx="16285488" cy="10287000"/>
          </a:xfrm>
          <a:custGeom>
            <a:avLst/>
            <a:gdLst/>
            <a:ahLst/>
            <a:cxnLst/>
            <a:rect l="l" t="t" r="r" b="b"/>
            <a:pathLst>
              <a:path w="16285488" h="10287000">
                <a:moveTo>
                  <a:pt x="0" y="0"/>
                </a:moveTo>
                <a:lnTo>
                  <a:pt x="16285488" y="0"/>
                </a:lnTo>
                <a:lnTo>
                  <a:pt x="16285488" y="10287000"/>
                </a:lnTo>
                <a:lnTo>
                  <a:pt x="0" y="10287000"/>
                </a:lnTo>
                <a:lnTo>
                  <a:pt x="0" y="0"/>
                </a:lnTo>
                <a:close/>
              </a:path>
            </a:pathLst>
          </a:custGeom>
          <a:blipFill>
            <a:blip r:embed="rId2"/>
            <a:stretch>
              <a:fillRect t="-32" b="-32"/>
            </a:stretch>
          </a:blipFill>
        </p:spPr>
        <p:txBody>
          <a:bodyPr/>
          <a:lstStyle/>
          <a:p>
            <a:endParaRPr lang="en-US"/>
          </a:p>
        </p:txBody>
      </p:sp>
      <p:sp>
        <p:nvSpPr>
          <p:cNvPr id="3" name="Freeform 3"/>
          <p:cNvSpPr/>
          <p:nvPr/>
        </p:nvSpPr>
        <p:spPr>
          <a:xfrm>
            <a:off x="0" y="4638316"/>
            <a:ext cx="3615060" cy="3615060"/>
          </a:xfrm>
          <a:custGeom>
            <a:avLst/>
            <a:gdLst/>
            <a:ahLst/>
            <a:cxnLst/>
            <a:rect l="l" t="t" r="r" b="b"/>
            <a:pathLst>
              <a:path w="3615060" h="3615060">
                <a:moveTo>
                  <a:pt x="0" y="0"/>
                </a:moveTo>
                <a:lnTo>
                  <a:pt x="3615060" y="0"/>
                </a:lnTo>
                <a:lnTo>
                  <a:pt x="3615060" y="3615060"/>
                </a:lnTo>
                <a:lnTo>
                  <a:pt x="0" y="3615060"/>
                </a:lnTo>
                <a:lnTo>
                  <a:pt x="0" y="0"/>
                </a:lnTo>
                <a:close/>
              </a:path>
            </a:pathLst>
          </a:custGeom>
          <a:blipFill>
            <a:blip r:embed="rId3"/>
            <a:stretch>
              <a:fillRect/>
            </a:stretch>
          </a:blipFill>
        </p:spPr>
        <p:txBody>
          <a:bodyPr/>
          <a:lstStyle/>
          <a:p>
            <a:endParaRPr lang="en-US"/>
          </a:p>
        </p:txBody>
      </p:sp>
      <p:sp>
        <p:nvSpPr>
          <p:cNvPr id="4" name="Freeform 4"/>
          <p:cNvSpPr/>
          <p:nvPr/>
        </p:nvSpPr>
        <p:spPr>
          <a:xfrm>
            <a:off x="14672940" y="4638316"/>
            <a:ext cx="3615060" cy="3615060"/>
          </a:xfrm>
          <a:custGeom>
            <a:avLst/>
            <a:gdLst/>
            <a:ahLst/>
            <a:cxnLst/>
            <a:rect l="l" t="t" r="r" b="b"/>
            <a:pathLst>
              <a:path w="3615060" h="3615060">
                <a:moveTo>
                  <a:pt x="0" y="0"/>
                </a:moveTo>
                <a:lnTo>
                  <a:pt x="3615060" y="0"/>
                </a:lnTo>
                <a:lnTo>
                  <a:pt x="3615060" y="3615060"/>
                </a:lnTo>
                <a:lnTo>
                  <a:pt x="0" y="3615060"/>
                </a:lnTo>
                <a:lnTo>
                  <a:pt x="0" y="0"/>
                </a:lnTo>
                <a:close/>
              </a:path>
            </a:pathLst>
          </a:custGeom>
          <a:blipFill>
            <a:blip r:embed="rId4"/>
            <a:stretch>
              <a:fillRect/>
            </a:stretch>
          </a:blipFill>
        </p:spPr>
        <p:txBody>
          <a:bodyPr/>
          <a:lstStyle/>
          <a:p>
            <a:endParaRPr lang="en-US"/>
          </a:p>
        </p:txBody>
      </p:sp>
      <p:sp>
        <p:nvSpPr>
          <p:cNvPr id="5" name="TextBox 5"/>
          <p:cNvSpPr txBox="1"/>
          <p:nvPr/>
        </p:nvSpPr>
        <p:spPr>
          <a:xfrm>
            <a:off x="1530077" y="1063459"/>
            <a:ext cx="15227846" cy="4216399"/>
          </a:xfrm>
          <a:prstGeom prst="rect">
            <a:avLst/>
          </a:prstGeom>
        </p:spPr>
        <p:txBody>
          <a:bodyPr lIns="0" tIns="0" rIns="0" bIns="0" rtlCol="0" anchor="t">
            <a:spAutoFit/>
          </a:bodyPr>
          <a:lstStyle/>
          <a:p>
            <a:pPr algn="ctr">
              <a:lnSpc>
                <a:spcPts val="11200"/>
              </a:lnSpc>
            </a:pPr>
            <a:r>
              <a:rPr lang="en-US" sz="8000" b="1" spc="368">
                <a:solidFill>
                  <a:srgbClr val="FFFFFF"/>
                </a:solidFill>
                <a:latin typeface="Nunito Sans Condensed Bold"/>
                <a:ea typeface="Nunito Sans Condensed Bold"/>
                <a:cs typeface="Nunito Sans Condensed Bold"/>
                <a:sym typeface="Nunito Sans Condensed Bold"/>
              </a:rPr>
              <a:t>SCARLET GIMBALED ROCKET DESIGN AND LAUNCH REPORT</a:t>
            </a:r>
          </a:p>
          <a:p>
            <a:pPr algn="ctr">
              <a:lnSpc>
                <a:spcPts val="11200"/>
              </a:lnSpc>
            </a:pPr>
            <a:endParaRPr lang="en-US" sz="8000" b="1" spc="368">
              <a:solidFill>
                <a:srgbClr val="FFFFFF"/>
              </a:solidFill>
              <a:latin typeface="Nunito Sans Condensed Bold"/>
              <a:ea typeface="Nunito Sans Condensed Bold"/>
              <a:cs typeface="Nunito Sans Condensed Bold"/>
              <a:sym typeface="Nunito Sans Condensed Bold"/>
            </a:endParaRPr>
          </a:p>
        </p:txBody>
      </p:sp>
      <p:sp>
        <p:nvSpPr>
          <p:cNvPr id="6" name="TextBox 6"/>
          <p:cNvSpPr txBox="1"/>
          <p:nvPr/>
        </p:nvSpPr>
        <p:spPr>
          <a:xfrm>
            <a:off x="3615060" y="5413584"/>
            <a:ext cx="11146388" cy="2378215"/>
          </a:xfrm>
          <a:prstGeom prst="rect">
            <a:avLst/>
          </a:prstGeom>
        </p:spPr>
        <p:txBody>
          <a:bodyPr lIns="0" tIns="0" rIns="0" bIns="0" rtlCol="0" anchor="t">
            <a:spAutoFit/>
          </a:bodyPr>
          <a:lstStyle/>
          <a:p>
            <a:pPr algn="ctr">
              <a:lnSpc>
                <a:spcPts val="3071"/>
              </a:lnSpc>
              <a:spcBef>
                <a:spcPct val="0"/>
              </a:spcBef>
            </a:pPr>
            <a:r>
              <a:rPr lang="en-US" sz="2399" spc="256" dirty="0">
                <a:solidFill>
                  <a:srgbClr val="FFFFFF"/>
                </a:solidFill>
                <a:latin typeface="Nunito Sans Condensed"/>
                <a:ea typeface="Nunito Sans Condensed"/>
                <a:cs typeface="Nunito Sans Condensed"/>
                <a:sym typeface="Nunito Sans Condensed"/>
              </a:rPr>
              <a:t>ILAN VILLARD, CATHLEEN BOLGER,</a:t>
            </a:r>
          </a:p>
          <a:p>
            <a:pPr algn="ctr">
              <a:lnSpc>
                <a:spcPts val="3071"/>
              </a:lnSpc>
              <a:spcBef>
                <a:spcPct val="0"/>
              </a:spcBef>
            </a:pPr>
            <a:r>
              <a:rPr lang="en-US" sz="2399" spc="256" dirty="0">
                <a:solidFill>
                  <a:srgbClr val="FFFFFF"/>
                </a:solidFill>
                <a:latin typeface="Nunito Sans Condensed"/>
                <a:ea typeface="Nunito Sans Condensed"/>
                <a:cs typeface="Nunito Sans Condensed"/>
                <a:sym typeface="Nunito Sans Condensed"/>
              </a:rPr>
              <a:t>MICHAEL WALLACE, ISAAC WENGIER, </a:t>
            </a:r>
          </a:p>
          <a:p>
            <a:pPr algn="ctr">
              <a:lnSpc>
                <a:spcPts val="3071"/>
              </a:lnSpc>
              <a:spcBef>
                <a:spcPct val="0"/>
              </a:spcBef>
            </a:pPr>
            <a:r>
              <a:rPr lang="en-US" sz="2399" spc="256" dirty="0">
                <a:solidFill>
                  <a:srgbClr val="FFFFFF"/>
                </a:solidFill>
                <a:latin typeface="Nunito Sans Condensed"/>
                <a:ea typeface="Nunito Sans Condensed"/>
                <a:cs typeface="Nunito Sans Condensed"/>
                <a:sym typeface="Nunito Sans Condensed"/>
              </a:rPr>
              <a:t>JACKSON D’AMBROSIO, JINHE LI,</a:t>
            </a:r>
          </a:p>
          <a:p>
            <a:pPr algn="ctr">
              <a:lnSpc>
                <a:spcPts val="3071"/>
              </a:lnSpc>
              <a:spcBef>
                <a:spcPct val="0"/>
              </a:spcBef>
            </a:pPr>
            <a:r>
              <a:rPr lang="en-US" sz="2399" spc="256" dirty="0">
                <a:solidFill>
                  <a:srgbClr val="FFFFFF"/>
                </a:solidFill>
                <a:latin typeface="Nunito Sans Condensed"/>
                <a:ea typeface="Nunito Sans Condensed"/>
                <a:cs typeface="Nunito Sans Condensed"/>
                <a:sym typeface="Nunito Sans Condensed"/>
              </a:rPr>
              <a:t>SYONA GUPTA, ETHAN KOH,</a:t>
            </a:r>
          </a:p>
          <a:p>
            <a:pPr algn="ctr">
              <a:lnSpc>
                <a:spcPts val="3071"/>
              </a:lnSpc>
              <a:spcBef>
                <a:spcPct val="0"/>
              </a:spcBef>
            </a:pPr>
            <a:r>
              <a:rPr lang="en-US" sz="2399" spc="256" dirty="0">
                <a:solidFill>
                  <a:srgbClr val="FFFFFF"/>
                </a:solidFill>
                <a:latin typeface="Nunito Sans Condensed"/>
                <a:ea typeface="Nunito Sans Condensed"/>
                <a:cs typeface="Nunito Sans Condensed"/>
                <a:sym typeface="Nunito Sans Condensed"/>
              </a:rPr>
              <a:t>WILLIAM CASTRO</a:t>
            </a:r>
          </a:p>
          <a:p>
            <a:pPr algn="just">
              <a:lnSpc>
                <a:spcPts val="3071"/>
              </a:lnSpc>
              <a:spcBef>
                <a:spcPct val="0"/>
              </a:spcBef>
            </a:pPr>
            <a:endParaRPr lang="en-US" sz="2399" spc="256" dirty="0">
              <a:solidFill>
                <a:srgbClr val="FFFFFF"/>
              </a:solidFill>
              <a:latin typeface="Nunito Sans Condensed"/>
              <a:ea typeface="Nunito Sans Condensed"/>
              <a:cs typeface="Nunito Sans Condensed"/>
              <a:sym typeface="Nunito Sans Condensed"/>
            </a:endParaRPr>
          </a:p>
        </p:txBody>
      </p:sp>
      <p:sp>
        <p:nvSpPr>
          <p:cNvPr id="7" name="TextBox 7"/>
          <p:cNvSpPr txBox="1"/>
          <p:nvPr/>
        </p:nvSpPr>
        <p:spPr>
          <a:xfrm>
            <a:off x="3615061" y="8732692"/>
            <a:ext cx="11146387" cy="788036"/>
          </a:xfrm>
          <a:prstGeom prst="rect">
            <a:avLst/>
          </a:prstGeom>
        </p:spPr>
        <p:txBody>
          <a:bodyPr wrap="square" lIns="0" tIns="0" rIns="0" bIns="0" rtlCol="0" anchor="t">
            <a:spAutoFit/>
          </a:bodyPr>
          <a:lstStyle/>
          <a:p>
            <a:pPr algn="ctr">
              <a:lnSpc>
                <a:spcPts val="3072"/>
              </a:lnSpc>
              <a:spcBef>
                <a:spcPct val="0"/>
              </a:spcBef>
            </a:pPr>
            <a:r>
              <a:rPr lang="en-US" sz="2400" spc="256" dirty="0">
                <a:solidFill>
                  <a:srgbClr val="FFFFFF"/>
                </a:solidFill>
                <a:latin typeface="Nunito Sans Condensed"/>
                <a:ea typeface="Nunito Sans Condensed"/>
                <a:cs typeface="Nunito Sans Condensed"/>
                <a:sym typeface="Nunito Sans Condensed"/>
              </a:rPr>
              <a:t>GT RAMBLIN’ ROCKET CLUB – GNC PROJECT</a:t>
            </a:r>
          </a:p>
          <a:p>
            <a:pPr algn="ctr">
              <a:lnSpc>
                <a:spcPts val="3072"/>
              </a:lnSpc>
              <a:spcBef>
                <a:spcPct val="0"/>
              </a:spcBef>
            </a:pPr>
            <a:r>
              <a:rPr lang="en-US" sz="2400" spc="256" dirty="0">
                <a:solidFill>
                  <a:srgbClr val="FFFFFF"/>
                </a:solidFill>
                <a:latin typeface="Nunito Sans Condensed"/>
                <a:ea typeface="Nunito Sans Condensed"/>
                <a:cs typeface="Nunito Sans Condensed"/>
                <a:sym typeface="Nunito Sans Condensed"/>
              </a:rPr>
              <a:t>2025 AIAA REGION II STUDENT CONFERENCE, 3 APRIL - 5 APRIL 2025</a:t>
            </a:r>
          </a:p>
        </p:txBody>
      </p:sp>
      <p:sp>
        <p:nvSpPr>
          <p:cNvPr id="8" name="TextBox 8"/>
          <p:cNvSpPr txBox="1"/>
          <p:nvPr/>
        </p:nvSpPr>
        <p:spPr>
          <a:xfrm>
            <a:off x="851932" y="9539859"/>
            <a:ext cx="16584137" cy="747141"/>
          </a:xfrm>
          <a:prstGeom prst="rect">
            <a:avLst/>
          </a:prstGeom>
        </p:spPr>
        <p:txBody>
          <a:bodyPr lIns="0" tIns="0" rIns="0" bIns="0" rtlCol="0" anchor="t">
            <a:spAutoFit/>
          </a:bodyPr>
          <a:lstStyle/>
          <a:p>
            <a:pPr algn="ctr">
              <a:lnSpc>
                <a:spcPts val="3072"/>
              </a:lnSpc>
              <a:spcBef>
                <a:spcPct val="0"/>
              </a:spcBef>
            </a:pPr>
            <a:r>
              <a:rPr lang="en-US" sz="2400" spc="256" dirty="0">
                <a:solidFill>
                  <a:srgbClr val="FFFFFF"/>
                </a:solidFill>
                <a:latin typeface="Nunito Sans Condensed"/>
                <a:ea typeface="Nunito Sans Condensed"/>
                <a:cs typeface="Nunito Sans Condensed"/>
                <a:sym typeface="Nunito Sans Condensed"/>
              </a:rPr>
              <a:t>COPYRIGHT © BY GNC PROJECT AT RAMBLIN’ ROCKET CLUB</a:t>
            </a:r>
          </a:p>
          <a:p>
            <a:pPr algn="ctr">
              <a:lnSpc>
                <a:spcPts val="3072"/>
              </a:lnSpc>
              <a:spcBef>
                <a:spcPct val="0"/>
              </a:spcBef>
            </a:pPr>
            <a:r>
              <a:rPr lang="en-US" sz="2400" spc="256" dirty="0">
                <a:solidFill>
                  <a:srgbClr val="FFFFFF"/>
                </a:solidFill>
                <a:latin typeface="Nunito Sans Condensed"/>
                <a:ea typeface="Nunito Sans Condensed"/>
                <a:cs typeface="Nunito Sans Condensed"/>
                <a:sym typeface="Nunito Sans Condensed"/>
              </a:rPr>
              <a:t>PUBLISHED BY THE AMERICAN INSTITUTE OF AERONAUTICS AND ASTRONAUTICS, INC., WITH PERMISSION.</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txBody>
          <a:bodyPr/>
          <a:lstStyle/>
          <a:p>
            <a:endParaRPr lang="en-US"/>
          </a:p>
        </p:txBody>
      </p:sp>
      <p:sp>
        <p:nvSpPr>
          <p:cNvPr id="3" name="TextBox 3"/>
          <p:cNvSpPr txBox="1"/>
          <p:nvPr/>
        </p:nvSpPr>
        <p:spPr>
          <a:xfrm>
            <a:off x="1028700" y="962025"/>
            <a:ext cx="9851358" cy="1280795"/>
          </a:xfrm>
          <a:prstGeom prst="rect">
            <a:avLst/>
          </a:prstGeom>
        </p:spPr>
        <p:txBody>
          <a:bodyPr lIns="0" tIns="0" rIns="0" bIns="0" rtlCol="0" anchor="t">
            <a:spAutoFit/>
          </a:bodyPr>
          <a:lstStyle/>
          <a:p>
            <a:pPr algn="l">
              <a:lnSpc>
                <a:spcPts val="10240"/>
              </a:lnSpc>
            </a:pPr>
            <a:r>
              <a:rPr lang="en-US" sz="8000" b="1" spc="856">
                <a:solidFill>
                  <a:srgbClr val="FFFFFF"/>
                </a:solidFill>
                <a:latin typeface="Nunito Sans Condensed Bold"/>
                <a:ea typeface="Nunito Sans Condensed Bold"/>
                <a:cs typeface="Nunito Sans Condensed Bold"/>
                <a:sym typeface="Nunito Sans Condensed Bold"/>
              </a:rPr>
              <a:t>SIMULATIONS</a:t>
            </a:r>
          </a:p>
        </p:txBody>
      </p:sp>
      <p:sp>
        <p:nvSpPr>
          <p:cNvPr id="4" name="TextBox 4"/>
          <p:cNvSpPr txBox="1"/>
          <p:nvPr/>
        </p:nvSpPr>
        <p:spPr>
          <a:xfrm>
            <a:off x="1028700" y="3728530"/>
            <a:ext cx="8115300" cy="4618989"/>
          </a:xfrm>
          <a:prstGeom prst="rect">
            <a:avLst/>
          </a:prstGeom>
        </p:spPr>
        <p:txBody>
          <a:bodyPr lIns="0" tIns="0" rIns="0" bIns="0" rtlCol="0" anchor="t">
            <a:spAutoFit/>
          </a:bodyPr>
          <a:lstStyle/>
          <a:p>
            <a:pPr marL="669291" lvl="1" indent="-334646" algn="l">
              <a:lnSpc>
                <a:spcPts val="6200"/>
              </a:lnSpc>
              <a:buFont typeface="Arial"/>
              <a:buChar char="•"/>
            </a:pPr>
            <a:r>
              <a:rPr lang="en-US" sz="3100">
                <a:solidFill>
                  <a:srgbClr val="FFFFFF"/>
                </a:solidFill>
                <a:latin typeface="Nunito Sans Condensed"/>
                <a:ea typeface="Nunito Sans Condensed"/>
                <a:cs typeface="Nunito Sans Condensed"/>
                <a:sym typeface="Nunito Sans Condensed"/>
              </a:rPr>
              <a:t>Gimbal angles converted to world frame</a:t>
            </a:r>
          </a:p>
          <a:p>
            <a:pPr marL="669291" lvl="1" indent="-334646" algn="l">
              <a:lnSpc>
                <a:spcPts val="6200"/>
              </a:lnSpc>
              <a:buFont typeface="Arial"/>
              <a:buChar char="•"/>
            </a:pPr>
            <a:r>
              <a:rPr lang="en-US" sz="3100">
                <a:solidFill>
                  <a:srgbClr val="FFFFFF"/>
                </a:solidFill>
                <a:latin typeface="Nunito Sans Condensed"/>
                <a:ea typeface="Nunito Sans Condensed"/>
                <a:cs typeface="Nunito Sans Condensed"/>
                <a:sym typeface="Nunito Sans Condensed"/>
              </a:rPr>
              <a:t>Thrust inputted to 6DOF joint for dynamics</a:t>
            </a:r>
          </a:p>
          <a:p>
            <a:pPr marL="669291" lvl="1" indent="-334646" algn="l">
              <a:lnSpc>
                <a:spcPts val="6200"/>
              </a:lnSpc>
              <a:buFont typeface="Arial"/>
              <a:buChar char="•"/>
            </a:pPr>
            <a:r>
              <a:rPr lang="en-US" sz="3100">
                <a:solidFill>
                  <a:srgbClr val="FFFFFF"/>
                </a:solidFill>
                <a:latin typeface="Nunito Sans Condensed"/>
                <a:ea typeface="Nunito Sans Condensed"/>
                <a:cs typeface="Nunito Sans Condensed"/>
                <a:sym typeface="Nunito Sans Condensed"/>
              </a:rPr>
              <a:t>Attitude errors calculated, passed into PID blocks</a:t>
            </a:r>
          </a:p>
          <a:p>
            <a:pPr marL="669291" lvl="1" indent="-334646" algn="l">
              <a:lnSpc>
                <a:spcPts val="6200"/>
              </a:lnSpc>
              <a:buFont typeface="Arial"/>
              <a:buChar char="•"/>
            </a:pPr>
            <a:r>
              <a:rPr lang="en-US" sz="3100">
                <a:solidFill>
                  <a:srgbClr val="FFFFFF"/>
                </a:solidFill>
                <a:latin typeface="Nunito Sans Condensed"/>
                <a:ea typeface="Nunito Sans Condensed"/>
                <a:cs typeface="Nunito Sans Condensed"/>
                <a:sym typeface="Nunito Sans Condensed"/>
              </a:rPr>
              <a:t>PID blocks used to change gimbal angle</a:t>
            </a:r>
          </a:p>
          <a:p>
            <a:pPr marL="1338582" lvl="2" indent="-446194" algn="l">
              <a:lnSpc>
                <a:spcPts val="6200"/>
              </a:lnSpc>
              <a:buFont typeface="Arial"/>
              <a:buChar char="⚬"/>
            </a:pPr>
            <a:r>
              <a:rPr lang="en-US" sz="3100">
                <a:solidFill>
                  <a:srgbClr val="FFFFFF"/>
                </a:solidFill>
                <a:latin typeface="Nunito Sans Condensed"/>
                <a:ea typeface="Nunito Sans Condensed"/>
                <a:cs typeface="Nunito Sans Condensed"/>
                <a:sym typeface="Nunito Sans Condensed"/>
              </a:rPr>
              <a:t>First adjusted to G12ST thrust</a:t>
            </a:r>
          </a:p>
        </p:txBody>
      </p:sp>
      <p:grpSp>
        <p:nvGrpSpPr>
          <p:cNvPr id="5" name="Group 5"/>
          <p:cNvGrpSpPr/>
          <p:nvPr/>
        </p:nvGrpSpPr>
        <p:grpSpPr>
          <a:xfrm>
            <a:off x="10466493" y="2807874"/>
            <a:ext cx="6792807" cy="5603443"/>
            <a:chOff x="0" y="0"/>
            <a:chExt cx="9057076" cy="7471258"/>
          </a:xfrm>
        </p:grpSpPr>
        <p:sp>
          <p:nvSpPr>
            <p:cNvPr id="6" name="Freeform 6"/>
            <p:cNvSpPr/>
            <p:nvPr/>
          </p:nvSpPr>
          <p:spPr>
            <a:xfrm>
              <a:off x="132629" y="0"/>
              <a:ext cx="8924448" cy="6851946"/>
            </a:xfrm>
            <a:custGeom>
              <a:avLst/>
              <a:gdLst/>
              <a:ahLst/>
              <a:cxnLst/>
              <a:rect l="l" t="t" r="r" b="b"/>
              <a:pathLst>
                <a:path w="8924448" h="6851946">
                  <a:moveTo>
                    <a:pt x="0" y="0"/>
                  </a:moveTo>
                  <a:lnTo>
                    <a:pt x="8924447" y="0"/>
                  </a:lnTo>
                  <a:lnTo>
                    <a:pt x="8924447" y="6851946"/>
                  </a:lnTo>
                  <a:lnTo>
                    <a:pt x="0" y="6851946"/>
                  </a:lnTo>
                  <a:lnTo>
                    <a:pt x="0" y="0"/>
                  </a:lnTo>
                  <a:close/>
                </a:path>
              </a:pathLst>
            </a:custGeom>
            <a:blipFill>
              <a:blip r:embed="rId4"/>
              <a:stretch>
                <a:fillRect/>
              </a:stretch>
            </a:blipFill>
          </p:spPr>
          <p:txBody>
            <a:bodyPr/>
            <a:lstStyle/>
            <a:p>
              <a:endParaRPr lang="en-US"/>
            </a:p>
          </p:txBody>
        </p:sp>
        <p:sp>
          <p:nvSpPr>
            <p:cNvPr id="7" name="TextBox 7"/>
            <p:cNvSpPr txBox="1"/>
            <p:nvPr/>
          </p:nvSpPr>
          <p:spPr>
            <a:xfrm>
              <a:off x="0" y="6890644"/>
              <a:ext cx="9057076" cy="580614"/>
            </a:xfrm>
            <a:prstGeom prst="rect">
              <a:avLst/>
            </a:prstGeom>
          </p:spPr>
          <p:txBody>
            <a:bodyPr lIns="0" tIns="0" rIns="0" bIns="0" rtlCol="0" anchor="t">
              <a:spAutoFit/>
            </a:bodyPr>
            <a:lstStyle/>
            <a:p>
              <a:pPr algn="ctr">
                <a:lnSpc>
                  <a:spcPts val="3691"/>
                </a:lnSpc>
              </a:pPr>
              <a:r>
                <a:rPr lang="en-US" sz="2637">
                  <a:solidFill>
                    <a:srgbClr val="FFFFFF"/>
                  </a:solidFill>
                  <a:latin typeface="Nunito Sans Condensed"/>
                  <a:ea typeface="Nunito Sans Condensed"/>
                  <a:cs typeface="Nunito Sans Condensed"/>
                  <a:sym typeface="Nunito Sans Condensed"/>
                </a:rPr>
                <a:t>Figure 12: PID Errors for Monte Carlo Simulations</a:t>
              </a:r>
            </a:p>
          </p:txBody>
        </p:sp>
      </p:grpSp>
      <p:sp>
        <p:nvSpPr>
          <p:cNvPr id="8" name="TextBox 8"/>
          <p:cNvSpPr txBox="1"/>
          <p:nvPr/>
        </p:nvSpPr>
        <p:spPr>
          <a:xfrm>
            <a:off x="-424343" y="2512599"/>
            <a:ext cx="11021386" cy="898527"/>
          </a:xfrm>
          <a:prstGeom prst="rect">
            <a:avLst/>
          </a:prstGeom>
        </p:spPr>
        <p:txBody>
          <a:bodyPr lIns="0" tIns="0" rIns="0" bIns="0" rtlCol="0" anchor="t">
            <a:spAutoFit/>
          </a:bodyPr>
          <a:lstStyle/>
          <a:p>
            <a:pPr algn="ctr">
              <a:lnSpc>
                <a:spcPts val="7999"/>
              </a:lnSpc>
            </a:pPr>
            <a:r>
              <a:rPr lang="en-US" sz="3999" b="1">
                <a:solidFill>
                  <a:srgbClr val="FFFFFF"/>
                </a:solidFill>
                <a:latin typeface="Nunito Sans Condensed Bold"/>
                <a:ea typeface="Nunito Sans Condensed Bold"/>
                <a:cs typeface="Nunito Sans Condensed Bold"/>
                <a:sym typeface="Nunito Sans Condensed Bold"/>
              </a:rPr>
              <a:t>Closed Loop Simulation done in Simulink</a:t>
            </a:r>
          </a:p>
        </p:txBody>
      </p:sp>
      <p:sp>
        <p:nvSpPr>
          <p:cNvPr id="9" name="TextBox 9"/>
          <p:cNvSpPr txBox="1"/>
          <p:nvPr/>
        </p:nvSpPr>
        <p:spPr>
          <a:xfrm>
            <a:off x="17259300" y="9210675"/>
            <a:ext cx="152400" cy="200025"/>
          </a:xfrm>
          <a:prstGeom prst="rect">
            <a:avLst/>
          </a:prstGeom>
        </p:spPr>
        <p:txBody>
          <a:bodyPr wrap="none" lIns="0" tIns="0" rIns="0" bIns="0" rtlCol="0" anchor="t">
            <a:spAutoFit/>
          </a:bodyPr>
          <a:lstStyle/>
          <a:p>
            <a:pPr algn="ctr">
              <a:lnSpc>
                <a:spcPts val="2800"/>
              </a:lnSpc>
              <a:spcBef>
                <a:spcPct val="0"/>
              </a:spcBef>
            </a:pPr>
            <a:r>
              <a:rPr lang="en-US" sz="2000">
                <a:solidFill>
                  <a:srgbClr val="FFFFFF"/>
                </a:solidFill>
                <a:latin typeface="Canva Sans"/>
                <a:ea typeface="Canva Sans"/>
                <a:cs typeface="Canva Sans"/>
                <a:sym typeface="Canva Sans"/>
              </a:rPr>
              <a:t>10</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US"/>
          </a:p>
        </p:txBody>
      </p:sp>
      <p:sp>
        <p:nvSpPr>
          <p:cNvPr id="3" name="Freeform 3"/>
          <p:cNvSpPr/>
          <p:nvPr/>
        </p:nvSpPr>
        <p:spPr>
          <a:xfrm>
            <a:off x="334080" y="2856425"/>
            <a:ext cx="17619839" cy="6401875"/>
          </a:xfrm>
          <a:custGeom>
            <a:avLst/>
            <a:gdLst/>
            <a:ahLst/>
            <a:cxnLst/>
            <a:rect l="l" t="t" r="r" b="b"/>
            <a:pathLst>
              <a:path w="17619839" h="6401875">
                <a:moveTo>
                  <a:pt x="0" y="0"/>
                </a:moveTo>
                <a:lnTo>
                  <a:pt x="17619840" y="0"/>
                </a:lnTo>
                <a:lnTo>
                  <a:pt x="17619840" y="6401875"/>
                </a:lnTo>
                <a:lnTo>
                  <a:pt x="0" y="6401875"/>
                </a:lnTo>
                <a:lnTo>
                  <a:pt x="0" y="0"/>
                </a:lnTo>
                <a:close/>
              </a:path>
            </a:pathLst>
          </a:custGeom>
          <a:blipFill>
            <a:blip r:embed="rId3"/>
            <a:stretch>
              <a:fillRect/>
            </a:stretch>
          </a:blipFill>
        </p:spPr>
        <p:txBody>
          <a:bodyPr/>
          <a:lstStyle/>
          <a:p>
            <a:endParaRPr lang="en-US"/>
          </a:p>
        </p:txBody>
      </p:sp>
      <p:sp>
        <p:nvSpPr>
          <p:cNvPr id="4" name="TextBox 4"/>
          <p:cNvSpPr txBox="1"/>
          <p:nvPr/>
        </p:nvSpPr>
        <p:spPr>
          <a:xfrm>
            <a:off x="1028700" y="981075"/>
            <a:ext cx="16632086" cy="1065401"/>
          </a:xfrm>
          <a:prstGeom prst="rect">
            <a:avLst/>
          </a:prstGeom>
        </p:spPr>
        <p:txBody>
          <a:bodyPr lIns="0" tIns="0" rIns="0" bIns="0" rtlCol="0" anchor="t">
            <a:spAutoFit/>
          </a:bodyPr>
          <a:lstStyle/>
          <a:p>
            <a:pPr algn="l">
              <a:lnSpc>
                <a:spcPts val="8576"/>
              </a:lnSpc>
            </a:pPr>
            <a:r>
              <a:rPr lang="en-US" sz="6700" b="1" spc="716">
                <a:solidFill>
                  <a:srgbClr val="FFFFFF"/>
                </a:solidFill>
                <a:latin typeface="Nunito Sans Condensed Bold"/>
                <a:ea typeface="Nunito Sans Condensed Bold"/>
                <a:cs typeface="Nunito Sans Condensed Bold"/>
                <a:sym typeface="Nunito Sans Condensed Bold"/>
              </a:rPr>
              <a:t>FLIGHT SOFTWARE - STATE MACHINE</a:t>
            </a:r>
          </a:p>
        </p:txBody>
      </p:sp>
      <p:sp>
        <p:nvSpPr>
          <p:cNvPr id="5" name="TextBox 5"/>
          <p:cNvSpPr txBox="1"/>
          <p:nvPr/>
        </p:nvSpPr>
        <p:spPr>
          <a:xfrm>
            <a:off x="17259300" y="9210675"/>
            <a:ext cx="152400" cy="200025"/>
          </a:xfrm>
          <a:prstGeom prst="rect">
            <a:avLst/>
          </a:prstGeom>
        </p:spPr>
        <p:txBody>
          <a:bodyPr wrap="none" lIns="0" tIns="0" rIns="0" bIns="0" rtlCol="0" anchor="t">
            <a:spAutoFit/>
          </a:bodyPr>
          <a:lstStyle/>
          <a:p>
            <a:pPr algn="ctr">
              <a:lnSpc>
                <a:spcPts val="2800"/>
              </a:lnSpc>
              <a:spcBef>
                <a:spcPct val="0"/>
              </a:spcBef>
            </a:pPr>
            <a:r>
              <a:rPr lang="en-US" sz="2000">
                <a:solidFill>
                  <a:srgbClr val="FFFFFF"/>
                </a:solidFill>
                <a:latin typeface="Canva Sans"/>
                <a:ea typeface="Canva Sans"/>
                <a:cs typeface="Canva Sans"/>
                <a:sym typeface="Canva Sans"/>
              </a:rPr>
              <a:t>11</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US"/>
          </a:p>
        </p:txBody>
      </p:sp>
      <p:sp>
        <p:nvSpPr>
          <p:cNvPr id="3" name="Freeform 3"/>
          <p:cNvSpPr/>
          <p:nvPr/>
        </p:nvSpPr>
        <p:spPr>
          <a:xfrm>
            <a:off x="0" y="3304531"/>
            <a:ext cx="18288000" cy="4695716"/>
          </a:xfrm>
          <a:custGeom>
            <a:avLst/>
            <a:gdLst/>
            <a:ahLst/>
            <a:cxnLst/>
            <a:rect l="l" t="t" r="r" b="b"/>
            <a:pathLst>
              <a:path w="18288000" h="4695716">
                <a:moveTo>
                  <a:pt x="0" y="0"/>
                </a:moveTo>
                <a:lnTo>
                  <a:pt x="18288000" y="0"/>
                </a:lnTo>
                <a:lnTo>
                  <a:pt x="18288000" y="4695716"/>
                </a:lnTo>
                <a:lnTo>
                  <a:pt x="0" y="4695716"/>
                </a:lnTo>
                <a:lnTo>
                  <a:pt x="0" y="0"/>
                </a:lnTo>
                <a:close/>
              </a:path>
            </a:pathLst>
          </a:custGeom>
          <a:blipFill>
            <a:blip r:embed="rId3"/>
            <a:stretch>
              <a:fillRect/>
            </a:stretch>
          </a:blipFill>
        </p:spPr>
        <p:txBody>
          <a:bodyPr/>
          <a:lstStyle/>
          <a:p>
            <a:endParaRPr lang="en-US"/>
          </a:p>
        </p:txBody>
      </p:sp>
      <p:sp>
        <p:nvSpPr>
          <p:cNvPr id="4" name="TextBox 4"/>
          <p:cNvSpPr txBox="1"/>
          <p:nvPr/>
        </p:nvSpPr>
        <p:spPr>
          <a:xfrm>
            <a:off x="1028700" y="981075"/>
            <a:ext cx="16632086" cy="1065403"/>
          </a:xfrm>
          <a:prstGeom prst="rect">
            <a:avLst/>
          </a:prstGeom>
        </p:spPr>
        <p:txBody>
          <a:bodyPr lIns="0" tIns="0" rIns="0" bIns="0" rtlCol="0" anchor="t">
            <a:spAutoFit/>
          </a:bodyPr>
          <a:lstStyle/>
          <a:p>
            <a:pPr algn="l">
              <a:lnSpc>
                <a:spcPts val="8575"/>
              </a:lnSpc>
            </a:pPr>
            <a:r>
              <a:rPr lang="en-US" sz="6699" b="1" spc="716">
                <a:solidFill>
                  <a:srgbClr val="FFFFFF"/>
                </a:solidFill>
                <a:latin typeface="Nunito Sans Condensed Bold"/>
                <a:ea typeface="Nunito Sans Condensed Bold"/>
                <a:cs typeface="Nunito Sans Condensed Bold"/>
                <a:sym typeface="Nunito Sans Condensed Bold"/>
              </a:rPr>
              <a:t>FLIGHT SOFTWARE - ORIENTATION</a:t>
            </a:r>
          </a:p>
        </p:txBody>
      </p:sp>
      <p:sp>
        <p:nvSpPr>
          <p:cNvPr id="5" name="TextBox 5"/>
          <p:cNvSpPr txBox="1"/>
          <p:nvPr/>
        </p:nvSpPr>
        <p:spPr>
          <a:xfrm>
            <a:off x="17259300" y="9210675"/>
            <a:ext cx="152400" cy="200025"/>
          </a:xfrm>
          <a:prstGeom prst="rect">
            <a:avLst/>
          </a:prstGeom>
        </p:spPr>
        <p:txBody>
          <a:bodyPr wrap="none" lIns="0" tIns="0" rIns="0" bIns="0" rtlCol="0" anchor="t">
            <a:spAutoFit/>
          </a:bodyPr>
          <a:lstStyle/>
          <a:p>
            <a:pPr algn="ctr">
              <a:lnSpc>
                <a:spcPts val="2800"/>
              </a:lnSpc>
              <a:spcBef>
                <a:spcPct val="0"/>
              </a:spcBef>
            </a:pPr>
            <a:r>
              <a:rPr lang="en-US" sz="2000">
                <a:solidFill>
                  <a:srgbClr val="FFFFFF"/>
                </a:solidFill>
                <a:latin typeface="Canva Sans"/>
                <a:ea typeface="Canva Sans"/>
                <a:cs typeface="Canva Sans"/>
                <a:sym typeface="Canva Sans"/>
              </a:rPr>
              <a:t>12</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US"/>
          </a:p>
        </p:txBody>
      </p:sp>
      <p:sp>
        <p:nvSpPr>
          <p:cNvPr id="3" name="Freeform 3"/>
          <p:cNvSpPr/>
          <p:nvPr/>
        </p:nvSpPr>
        <p:spPr>
          <a:xfrm>
            <a:off x="1131153" y="3152804"/>
            <a:ext cx="16025695" cy="5196935"/>
          </a:xfrm>
          <a:custGeom>
            <a:avLst/>
            <a:gdLst/>
            <a:ahLst/>
            <a:cxnLst/>
            <a:rect l="l" t="t" r="r" b="b"/>
            <a:pathLst>
              <a:path w="16025695" h="5196935">
                <a:moveTo>
                  <a:pt x="0" y="0"/>
                </a:moveTo>
                <a:lnTo>
                  <a:pt x="16025694" y="0"/>
                </a:lnTo>
                <a:lnTo>
                  <a:pt x="16025694" y="5196935"/>
                </a:lnTo>
                <a:lnTo>
                  <a:pt x="0" y="5196935"/>
                </a:lnTo>
                <a:lnTo>
                  <a:pt x="0" y="0"/>
                </a:lnTo>
                <a:close/>
              </a:path>
            </a:pathLst>
          </a:custGeom>
          <a:blipFill>
            <a:blip r:embed="rId3"/>
            <a:stretch>
              <a:fillRect/>
            </a:stretch>
          </a:blipFill>
        </p:spPr>
        <p:txBody>
          <a:bodyPr/>
          <a:lstStyle/>
          <a:p>
            <a:endParaRPr lang="en-US"/>
          </a:p>
        </p:txBody>
      </p:sp>
      <p:sp>
        <p:nvSpPr>
          <p:cNvPr id="4" name="TextBox 4"/>
          <p:cNvSpPr txBox="1"/>
          <p:nvPr/>
        </p:nvSpPr>
        <p:spPr>
          <a:xfrm>
            <a:off x="1028700" y="981075"/>
            <a:ext cx="16632086" cy="1002792"/>
          </a:xfrm>
          <a:prstGeom prst="rect">
            <a:avLst/>
          </a:prstGeom>
        </p:spPr>
        <p:txBody>
          <a:bodyPr lIns="0" tIns="0" rIns="0" bIns="0" rtlCol="0" anchor="t">
            <a:spAutoFit/>
          </a:bodyPr>
          <a:lstStyle/>
          <a:p>
            <a:pPr algn="l">
              <a:lnSpc>
                <a:spcPts val="8064"/>
              </a:lnSpc>
            </a:pPr>
            <a:r>
              <a:rPr lang="en-US" sz="6300" b="1" spc="674">
                <a:solidFill>
                  <a:srgbClr val="FFFFFF"/>
                </a:solidFill>
                <a:latin typeface="Nunito Sans Condensed Bold"/>
                <a:ea typeface="Nunito Sans Condensed Bold"/>
                <a:cs typeface="Nunito Sans Condensed Bold"/>
                <a:sym typeface="Nunito Sans Condensed Bold"/>
              </a:rPr>
              <a:t>FLIGHT SOFTWARE - EVENT DETECTION</a:t>
            </a:r>
          </a:p>
        </p:txBody>
      </p:sp>
      <p:sp>
        <p:nvSpPr>
          <p:cNvPr id="5" name="TextBox 5"/>
          <p:cNvSpPr txBox="1"/>
          <p:nvPr/>
        </p:nvSpPr>
        <p:spPr>
          <a:xfrm>
            <a:off x="17259300" y="9210675"/>
            <a:ext cx="152400" cy="200025"/>
          </a:xfrm>
          <a:prstGeom prst="rect">
            <a:avLst/>
          </a:prstGeom>
        </p:spPr>
        <p:txBody>
          <a:bodyPr wrap="none" lIns="0" tIns="0" rIns="0" bIns="0" rtlCol="0" anchor="t">
            <a:spAutoFit/>
          </a:bodyPr>
          <a:lstStyle/>
          <a:p>
            <a:pPr algn="ctr">
              <a:lnSpc>
                <a:spcPts val="2800"/>
              </a:lnSpc>
              <a:spcBef>
                <a:spcPct val="0"/>
              </a:spcBef>
            </a:pPr>
            <a:r>
              <a:rPr lang="en-US" sz="2000">
                <a:solidFill>
                  <a:srgbClr val="FFFFFF"/>
                </a:solidFill>
                <a:latin typeface="Canva Sans"/>
                <a:ea typeface="Canva Sans"/>
                <a:cs typeface="Canva Sans"/>
                <a:sym typeface="Canva Sans"/>
              </a:rPr>
              <a:t>13</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US"/>
          </a:p>
        </p:txBody>
      </p:sp>
      <p:sp>
        <p:nvSpPr>
          <p:cNvPr id="3" name="Freeform 3"/>
          <p:cNvSpPr/>
          <p:nvPr/>
        </p:nvSpPr>
        <p:spPr>
          <a:xfrm>
            <a:off x="9467865" y="8603306"/>
            <a:ext cx="7495708" cy="787049"/>
          </a:xfrm>
          <a:custGeom>
            <a:avLst/>
            <a:gdLst/>
            <a:ahLst/>
            <a:cxnLst/>
            <a:rect l="l" t="t" r="r" b="b"/>
            <a:pathLst>
              <a:path w="7495708" h="787049">
                <a:moveTo>
                  <a:pt x="0" y="0"/>
                </a:moveTo>
                <a:lnTo>
                  <a:pt x="7495709" y="0"/>
                </a:lnTo>
                <a:lnTo>
                  <a:pt x="7495709" y="787049"/>
                </a:lnTo>
                <a:lnTo>
                  <a:pt x="0" y="787049"/>
                </a:lnTo>
                <a:lnTo>
                  <a:pt x="0" y="0"/>
                </a:lnTo>
                <a:close/>
              </a:path>
            </a:pathLst>
          </a:custGeom>
          <a:blipFill>
            <a:blip r:embed="rId3"/>
            <a:stretch>
              <a:fillRect/>
            </a:stretch>
          </a:blipFill>
        </p:spPr>
        <p:txBody>
          <a:bodyPr/>
          <a:lstStyle/>
          <a:p>
            <a:endParaRPr lang="en-US"/>
          </a:p>
        </p:txBody>
      </p:sp>
      <p:sp>
        <p:nvSpPr>
          <p:cNvPr id="4" name="Freeform 4"/>
          <p:cNvSpPr/>
          <p:nvPr/>
        </p:nvSpPr>
        <p:spPr>
          <a:xfrm>
            <a:off x="1122201" y="8609231"/>
            <a:ext cx="7582011" cy="464398"/>
          </a:xfrm>
          <a:custGeom>
            <a:avLst/>
            <a:gdLst/>
            <a:ahLst/>
            <a:cxnLst/>
            <a:rect l="l" t="t" r="r" b="b"/>
            <a:pathLst>
              <a:path w="7582011" h="464398">
                <a:moveTo>
                  <a:pt x="0" y="0"/>
                </a:moveTo>
                <a:lnTo>
                  <a:pt x="7582011" y="0"/>
                </a:lnTo>
                <a:lnTo>
                  <a:pt x="7582011" y="464399"/>
                </a:lnTo>
                <a:lnTo>
                  <a:pt x="0" y="464399"/>
                </a:lnTo>
                <a:lnTo>
                  <a:pt x="0" y="0"/>
                </a:lnTo>
                <a:close/>
              </a:path>
            </a:pathLst>
          </a:custGeom>
          <a:blipFill>
            <a:blip r:embed="rId4"/>
            <a:stretch>
              <a:fillRect/>
            </a:stretch>
          </a:blipFill>
        </p:spPr>
        <p:txBody>
          <a:bodyPr/>
          <a:lstStyle/>
          <a:p>
            <a:endParaRPr lang="en-US"/>
          </a:p>
        </p:txBody>
      </p:sp>
      <p:sp>
        <p:nvSpPr>
          <p:cNvPr id="5" name="Freeform 5"/>
          <p:cNvSpPr/>
          <p:nvPr/>
        </p:nvSpPr>
        <p:spPr>
          <a:xfrm>
            <a:off x="1122201" y="9142914"/>
            <a:ext cx="7582011" cy="417011"/>
          </a:xfrm>
          <a:custGeom>
            <a:avLst/>
            <a:gdLst/>
            <a:ahLst/>
            <a:cxnLst/>
            <a:rect l="l" t="t" r="r" b="b"/>
            <a:pathLst>
              <a:path w="7582011" h="417011">
                <a:moveTo>
                  <a:pt x="0" y="0"/>
                </a:moveTo>
                <a:lnTo>
                  <a:pt x="7582011" y="0"/>
                </a:lnTo>
                <a:lnTo>
                  <a:pt x="7582011" y="417011"/>
                </a:lnTo>
                <a:lnTo>
                  <a:pt x="0" y="417011"/>
                </a:lnTo>
                <a:lnTo>
                  <a:pt x="0" y="0"/>
                </a:lnTo>
                <a:close/>
              </a:path>
            </a:pathLst>
          </a:custGeom>
          <a:blipFill>
            <a:blip r:embed="rId5"/>
            <a:stretch>
              <a:fillRect/>
            </a:stretch>
          </a:blipFill>
        </p:spPr>
        <p:txBody>
          <a:bodyPr/>
          <a:lstStyle/>
          <a:p>
            <a:endParaRPr lang="en-US"/>
          </a:p>
        </p:txBody>
      </p:sp>
      <p:sp>
        <p:nvSpPr>
          <p:cNvPr id="6" name="TextBox 6"/>
          <p:cNvSpPr txBox="1"/>
          <p:nvPr/>
        </p:nvSpPr>
        <p:spPr>
          <a:xfrm>
            <a:off x="1028700" y="570357"/>
            <a:ext cx="16632086" cy="2151253"/>
          </a:xfrm>
          <a:prstGeom prst="rect">
            <a:avLst/>
          </a:prstGeom>
        </p:spPr>
        <p:txBody>
          <a:bodyPr lIns="0" tIns="0" rIns="0" bIns="0" rtlCol="0" anchor="t">
            <a:spAutoFit/>
          </a:bodyPr>
          <a:lstStyle/>
          <a:p>
            <a:pPr algn="l">
              <a:lnSpc>
                <a:spcPts val="8575"/>
              </a:lnSpc>
            </a:pPr>
            <a:r>
              <a:rPr lang="en-US" sz="6699" b="1" spc="716">
                <a:solidFill>
                  <a:srgbClr val="FFFFFF"/>
                </a:solidFill>
                <a:latin typeface="Nunito Sans Condensed Bold"/>
                <a:ea typeface="Nunito Sans Condensed Bold"/>
                <a:cs typeface="Nunito Sans Condensed Bold"/>
                <a:sym typeface="Nunito Sans Condensed Bold"/>
              </a:rPr>
              <a:t>FLIGHT SOFTWARE – ROLL &amp; NONLINEAR ​THRUST ADJUSTMENT</a:t>
            </a:r>
          </a:p>
        </p:txBody>
      </p:sp>
      <p:sp>
        <p:nvSpPr>
          <p:cNvPr id="7" name="TextBox 7"/>
          <p:cNvSpPr txBox="1"/>
          <p:nvPr/>
        </p:nvSpPr>
        <p:spPr>
          <a:xfrm>
            <a:off x="2838827" y="3063991"/>
            <a:ext cx="4318951" cy="644407"/>
          </a:xfrm>
          <a:prstGeom prst="rect">
            <a:avLst/>
          </a:prstGeom>
        </p:spPr>
        <p:txBody>
          <a:bodyPr wrap="square" lIns="0" tIns="0" rIns="0" bIns="0" rtlCol="0" anchor="t">
            <a:spAutoFit/>
          </a:bodyPr>
          <a:lstStyle/>
          <a:p>
            <a:pPr algn="ctr">
              <a:lnSpc>
                <a:spcPts val="5119"/>
              </a:lnSpc>
              <a:spcBef>
                <a:spcPct val="0"/>
              </a:spcBef>
            </a:pPr>
            <a:r>
              <a:rPr lang="en-US" sz="3999" spc="427" dirty="0">
                <a:solidFill>
                  <a:srgbClr val="FFFFFF"/>
                </a:solidFill>
                <a:latin typeface="Nunito Sans Condensed"/>
                <a:ea typeface="Nunito Sans Condensed"/>
                <a:cs typeface="Nunito Sans Condensed"/>
                <a:sym typeface="Nunito Sans Condensed"/>
              </a:rPr>
              <a:t>Roll Adjustment</a:t>
            </a:r>
          </a:p>
        </p:txBody>
      </p:sp>
      <p:sp>
        <p:nvSpPr>
          <p:cNvPr id="8" name="TextBox 8"/>
          <p:cNvSpPr txBox="1"/>
          <p:nvPr/>
        </p:nvSpPr>
        <p:spPr>
          <a:xfrm>
            <a:off x="9467865" y="3061309"/>
            <a:ext cx="7600935" cy="644407"/>
          </a:xfrm>
          <a:prstGeom prst="rect">
            <a:avLst/>
          </a:prstGeom>
        </p:spPr>
        <p:txBody>
          <a:bodyPr wrap="square" lIns="0" tIns="0" rIns="0" bIns="0" rtlCol="0" anchor="t">
            <a:spAutoFit/>
          </a:bodyPr>
          <a:lstStyle/>
          <a:p>
            <a:pPr algn="ctr">
              <a:lnSpc>
                <a:spcPts val="5119"/>
              </a:lnSpc>
              <a:spcBef>
                <a:spcPct val="0"/>
              </a:spcBef>
            </a:pPr>
            <a:r>
              <a:rPr lang="en-US" sz="3999" spc="427" dirty="0">
                <a:solidFill>
                  <a:srgbClr val="FFFFFF"/>
                </a:solidFill>
                <a:latin typeface="Nunito Sans Condensed"/>
                <a:ea typeface="Nunito Sans Condensed"/>
                <a:cs typeface="Nunito Sans Condensed"/>
                <a:sym typeface="Nunito Sans Condensed"/>
              </a:rPr>
              <a:t>Nonlinear Thrust Adjustment</a:t>
            </a:r>
          </a:p>
        </p:txBody>
      </p:sp>
      <p:sp>
        <p:nvSpPr>
          <p:cNvPr id="9" name="TextBox 9"/>
          <p:cNvSpPr txBox="1"/>
          <p:nvPr/>
        </p:nvSpPr>
        <p:spPr>
          <a:xfrm>
            <a:off x="1513709" y="3942405"/>
            <a:ext cx="6798995" cy="4899025"/>
          </a:xfrm>
          <a:prstGeom prst="rect">
            <a:avLst/>
          </a:prstGeom>
        </p:spPr>
        <p:txBody>
          <a:bodyPr lIns="0" tIns="0" rIns="0" bIns="0" rtlCol="0" anchor="t">
            <a:spAutoFit/>
          </a:bodyPr>
          <a:lstStyle/>
          <a:p>
            <a:pPr marL="539749" lvl="1" indent="-269875" algn="l">
              <a:lnSpc>
                <a:spcPts val="4924"/>
              </a:lnSpc>
              <a:buFont typeface="Arial"/>
              <a:buChar char="•"/>
            </a:pPr>
            <a:r>
              <a:rPr lang="en-US" sz="2499" spc="267">
                <a:solidFill>
                  <a:srgbClr val="FFFFFF"/>
                </a:solidFill>
                <a:latin typeface="Nunito Sans Condensed"/>
                <a:ea typeface="Nunito Sans Condensed"/>
                <a:cs typeface="Nunito Sans Condensed"/>
                <a:sym typeface="Nunito Sans Condensed"/>
              </a:rPr>
              <a:t>IMU reports yaw, pitch and roll relative to an inertial reference frame​</a:t>
            </a:r>
          </a:p>
          <a:p>
            <a:pPr marL="539749" lvl="1" indent="-269875" algn="l">
              <a:lnSpc>
                <a:spcPts val="4924"/>
              </a:lnSpc>
              <a:buFont typeface="Arial"/>
              <a:buChar char="•"/>
            </a:pPr>
            <a:r>
              <a:rPr lang="en-US" sz="2499" spc="267">
                <a:solidFill>
                  <a:srgbClr val="FFFFFF"/>
                </a:solidFill>
                <a:latin typeface="Nunito Sans Condensed"/>
                <a:ea typeface="Nunito Sans Condensed"/>
                <a:cs typeface="Nunito Sans Condensed"/>
                <a:sym typeface="Nunito Sans Condensed"/>
              </a:rPr>
              <a:t>PID controllers work in this inertial reference frame, with each servo being a combination of the yaw and pitch PID output​, mirroring the 2D rotation matrix</a:t>
            </a:r>
          </a:p>
          <a:p>
            <a:pPr algn="l">
              <a:lnSpc>
                <a:spcPts val="4924"/>
              </a:lnSpc>
            </a:pPr>
            <a:endParaRPr lang="en-US" sz="2499" spc="267">
              <a:solidFill>
                <a:srgbClr val="FFFFFF"/>
              </a:solidFill>
              <a:latin typeface="Nunito Sans Condensed"/>
              <a:ea typeface="Nunito Sans Condensed"/>
              <a:cs typeface="Nunito Sans Condensed"/>
              <a:sym typeface="Nunito Sans Condensed"/>
            </a:endParaRPr>
          </a:p>
        </p:txBody>
      </p:sp>
      <p:sp>
        <p:nvSpPr>
          <p:cNvPr id="10" name="TextBox 10"/>
          <p:cNvSpPr txBox="1"/>
          <p:nvPr/>
        </p:nvSpPr>
        <p:spPr>
          <a:xfrm>
            <a:off x="9763592" y="3942405"/>
            <a:ext cx="6798995" cy="4279900"/>
          </a:xfrm>
          <a:prstGeom prst="rect">
            <a:avLst/>
          </a:prstGeom>
        </p:spPr>
        <p:txBody>
          <a:bodyPr lIns="0" tIns="0" rIns="0" bIns="0" rtlCol="0" anchor="t">
            <a:spAutoFit/>
          </a:bodyPr>
          <a:lstStyle/>
          <a:p>
            <a:pPr marL="539749" lvl="1" indent="-269875" algn="l">
              <a:lnSpc>
                <a:spcPts val="4924"/>
              </a:lnSpc>
              <a:buFont typeface="Arial"/>
              <a:buChar char="•"/>
            </a:pPr>
            <a:r>
              <a:rPr lang="en-US" sz="2499" spc="267">
                <a:solidFill>
                  <a:srgbClr val="FFFFFF"/>
                </a:solidFill>
                <a:latin typeface="Nunito Sans Condensed"/>
                <a:ea typeface="Nunito Sans Condensed"/>
                <a:cs typeface="Nunito Sans Condensed"/>
                <a:sym typeface="Nunito Sans Condensed"/>
              </a:rPr>
              <a:t> The PID controllers are tuned at a constant "tuning thrust"​</a:t>
            </a:r>
          </a:p>
          <a:p>
            <a:pPr marL="539749" lvl="1" indent="-269875" algn="l">
              <a:lnSpc>
                <a:spcPts val="4924"/>
              </a:lnSpc>
              <a:buFont typeface="Arial"/>
              <a:buChar char="•"/>
            </a:pPr>
            <a:r>
              <a:rPr lang="en-US" sz="2499" spc="267">
                <a:solidFill>
                  <a:srgbClr val="FFFFFF"/>
                </a:solidFill>
                <a:latin typeface="Nunito Sans Condensed"/>
                <a:ea typeface="Nunito Sans Condensed"/>
                <a:cs typeface="Nunito Sans Condensed"/>
                <a:sym typeface="Nunito Sans Condensed"/>
              </a:rPr>
              <a:t> The angle outputs are transformed based on the current thrust (as read from a thrust curve on the SD card) to produce the same moment at varying thrust forces​</a:t>
            </a:r>
          </a:p>
        </p:txBody>
      </p:sp>
      <p:sp>
        <p:nvSpPr>
          <p:cNvPr id="11" name="TextBox 11"/>
          <p:cNvSpPr txBox="1"/>
          <p:nvPr/>
        </p:nvSpPr>
        <p:spPr>
          <a:xfrm>
            <a:off x="17259300" y="9210675"/>
            <a:ext cx="152400" cy="200025"/>
          </a:xfrm>
          <a:prstGeom prst="rect">
            <a:avLst/>
          </a:prstGeom>
        </p:spPr>
        <p:txBody>
          <a:bodyPr wrap="none" lIns="0" tIns="0" rIns="0" bIns="0" rtlCol="0" anchor="t">
            <a:spAutoFit/>
          </a:bodyPr>
          <a:lstStyle/>
          <a:p>
            <a:pPr algn="ctr">
              <a:lnSpc>
                <a:spcPts val="2800"/>
              </a:lnSpc>
              <a:spcBef>
                <a:spcPct val="0"/>
              </a:spcBef>
            </a:pPr>
            <a:r>
              <a:rPr lang="en-US" sz="2000">
                <a:solidFill>
                  <a:srgbClr val="FFFFFF"/>
                </a:solidFill>
                <a:latin typeface="Canva Sans"/>
                <a:ea typeface="Canva Sans"/>
                <a:cs typeface="Canva Sans"/>
                <a:sym typeface="Canva Sans"/>
              </a:rPr>
              <a:t>14</a:t>
            </a:r>
          </a:p>
        </p:txBody>
      </p:sp>
      <p:sp>
        <p:nvSpPr>
          <p:cNvPr id="12" name="TextBox 12"/>
          <p:cNvSpPr txBox="1"/>
          <p:nvPr/>
        </p:nvSpPr>
        <p:spPr>
          <a:xfrm>
            <a:off x="3025285" y="9578975"/>
            <a:ext cx="3946036" cy="335541"/>
          </a:xfrm>
          <a:prstGeom prst="rect">
            <a:avLst/>
          </a:prstGeom>
        </p:spPr>
        <p:txBody>
          <a:bodyPr wrap="square" lIns="0" tIns="0" rIns="0" bIns="0" rtlCol="0" anchor="t">
            <a:spAutoFit/>
          </a:bodyPr>
          <a:lstStyle/>
          <a:p>
            <a:pPr algn="ctr">
              <a:lnSpc>
                <a:spcPts val="2800"/>
              </a:lnSpc>
            </a:pPr>
            <a:r>
              <a:rPr lang="en-US" sz="2000" dirty="0">
                <a:solidFill>
                  <a:srgbClr val="FFFFFF"/>
                </a:solidFill>
                <a:latin typeface="Canva Sans"/>
                <a:ea typeface="Canva Sans"/>
                <a:cs typeface="Canva Sans"/>
                <a:sym typeface="Canva Sans"/>
              </a:rPr>
              <a:t>Equations 4-5: Roll Adjustment</a:t>
            </a:r>
          </a:p>
        </p:txBody>
      </p:sp>
      <p:sp>
        <p:nvSpPr>
          <p:cNvPr id="13" name="TextBox 13"/>
          <p:cNvSpPr txBox="1"/>
          <p:nvPr/>
        </p:nvSpPr>
        <p:spPr>
          <a:xfrm>
            <a:off x="11293174" y="9578975"/>
            <a:ext cx="3870625" cy="335541"/>
          </a:xfrm>
          <a:prstGeom prst="rect">
            <a:avLst/>
          </a:prstGeom>
        </p:spPr>
        <p:txBody>
          <a:bodyPr wrap="square" lIns="0" tIns="0" rIns="0" bIns="0" rtlCol="0" anchor="t">
            <a:spAutoFit/>
          </a:bodyPr>
          <a:lstStyle/>
          <a:p>
            <a:pPr algn="ctr">
              <a:lnSpc>
                <a:spcPts val="2800"/>
              </a:lnSpc>
            </a:pPr>
            <a:r>
              <a:rPr lang="en-US" sz="2000" dirty="0">
                <a:solidFill>
                  <a:srgbClr val="FFFFFF"/>
                </a:solidFill>
                <a:latin typeface="Canva Sans"/>
                <a:ea typeface="Canva Sans"/>
                <a:cs typeface="Canva Sans"/>
                <a:sym typeface="Canva Sans"/>
              </a:rPr>
              <a:t>Equation 6: Thrust Adjustment</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stretch>
              <a:fillRect t="-3259" b="-3259"/>
            </a:stretch>
          </a:blipFill>
        </p:spPr>
        <p:txBody>
          <a:bodyPr/>
          <a:lstStyle/>
          <a:p>
            <a:endParaRPr lang="en-US"/>
          </a:p>
        </p:txBody>
      </p:sp>
      <p:sp>
        <p:nvSpPr>
          <p:cNvPr id="3" name="TextBox 3"/>
          <p:cNvSpPr txBox="1"/>
          <p:nvPr/>
        </p:nvSpPr>
        <p:spPr>
          <a:xfrm>
            <a:off x="1028700" y="995195"/>
            <a:ext cx="15027182" cy="1280795"/>
          </a:xfrm>
          <a:prstGeom prst="rect">
            <a:avLst/>
          </a:prstGeom>
        </p:spPr>
        <p:txBody>
          <a:bodyPr lIns="0" tIns="0" rIns="0" bIns="0" rtlCol="0" anchor="t">
            <a:spAutoFit/>
          </a:bodyPr>
          <a:lstStyle/>
          <a:p>
            <a:pPr algn="l">
              <a:lnSpc>
                <a:spcPts val="10240"/>
              </a:lnSpc>
            </a:pPr>
            <a:r>
              <a:rPr lang="en-US" sz="8000" b="1" spc="856">
                <a:solidFill>
                  <a:srgbClr val="FFFFFF"/>
                </a:solidFill>
                <a:latin typeface="Nunito Sans Condensed Bold"/>
                <a:ea typeface="Nunito Sans Condensed Bold"/>
                <a:cs typeface="Nunito Sans Condensed Bold"/>
                <a:sym typeface="Nunito Sans Condensed Bold"/>
              </a:rPr>
              <a:t>FINAL ROCKET OVERVIEW</a:t>
            </a:r>
          </a:p>
        </p:txBody>
      </p:sp>
      <p:sp>
        <p:nvSpPr>
          <p:cNvPr id="4" name="TextBox 4"/>
          <p:cNvSpPr txBox="1"/>
          <p:nvPr/>
        </p:nvSpPr>
        <p:spPr>
          <a:xfrm>
            <a:off x="1028700" y="2869939"/>
            <a:ext cx="7956252" cy="5958842"/>
          </a:xfrm>
          <a:prstGeom prst="rect">
            <a:avLst/>
          </a:prstGeom>
        </p:spPr>
        <p:txBody>
          <a:bodyPr lIns="0" tIns="0" rIns="0" bIns="0" rtlCol="0" anchor="t">
            <a:spAutoFit/>
          </a:bodyPr>
          <a:lstStyle/>
          <a:p>
            <a:pPr marL="712464" lvl="1" indent="-356232" algn="l">
              <a:lnSpc>
                <a:spcPts val="5939"/>
              </a:lnSpc>
              <a:buFont typeface="Arial"/>
              <a:buChar char="•"/>
            </a:pPr>
            <a:r>
              <a:rPr lang="en-US" sz="3299" spc="353">
                <a:solidFill>
                  <a:srgbClr val="FFFFFF"/>
                </a:solidFill>
                <a:latin typeface="Nunito Sans Condensed"/>
                <a:ea typeface="Nunito Sans Condensed"/>
                <a:cs typeface="Nunito Sans Condensed"/>
                <a:sym typeface="Nunito Sans Condensed"/>
              </a:rPr>
              <a:t>Three launches over 2 days (once on launch day one, twice on launch day two)</a:t>
            </a:r>
          </a:p>
          <a:p>
            <a:pPr marL="1424927" lvl="2" indent="-474976" algn="l">
              <a:lnSpc>
                <a:spcPts val="5939"/>
              </a:lnSpc>
              <a:buFont typeface="Arial"/>
              <a:buChar char="⚬"/>
            </a:pPr>
            <a:r>
              <a:rPr lang="en-US" sz="3299" spc="353">
                <a:solidFill>
                  <a:srgbClr val="FFFFFF"/>
                </a:solidFill>
                <a:latin typeface="Nunito Sans Condensed"/>
                <a:ea typeface="Nunito Sans Condensed"/>
                <a:cs typeface="Nunito Sans Condensed"/>
                <a:sym typeface="Nunito Sans Condensed"/>
              </a:rPr>
              <a:t>Integration improvements and weight savings for second and third launch</a:t>
            </a:r>
          </a:p>
          <a:p>
            <a:pPr marL="712464" lvl="1" indent="-356232" algn="l">
              <a:lnSpc>
                <a:spcPts val="5939"/>
              </a:lnSpc>
              <a:buFont typeface="Arial"/>
              <a:buChar char="•"/>
            </a:pPr>
            <a:r>
              <a:rPr lang="en-US" sz="3299" spc="353">
                <a:solidFill>
                  <a:srgbClr val="FFFFFF"/>
                </a:solidFill>
                <a:latin typeface="Nunito Sans Condensed"/>
                <a:ea typeface="Nunito Sans Condensed"/>
                <a:cs typeface="Nunito Sans Condensed"/>
                <a:sym typeface="Nunito Sans Condensed"/>
              </a:rPr>
              <a:t>Launched on a G12ST motor with about 12.7 seconds of burn time</a:t>
            </a:r>
          </a:p>
        </p:txBody>
      </p:sp>
      <p:sp>
        <p:nvSpPr>
          <p:cNvPr id="5" name="TextBox 5"/>
          <p:cNvSpPr txBox="1"/>
          <p:nvPr/>
        </p:nvSpPr>
        <p:spPr>
          <a:xfrm>
            <a:off x="17259300" y="9210675"/>
            <a:ext cx="152400" cy="200025"/>
          </a:xfrm>
          <a:prstGeom prst="rect">
            <a:avLst/>
          </a:prstGeom>
        </p:spPr>
        <p:txBody>
          <a:bodyPr wrap="none" lIns="0" tIns="0" rIns="0" bIns="0" rtlCol="0" anchor="t">
            <a:spAutoFit/>
          </a:bodyPr>
          <a:lstStyle/>
          <a:p>
            <a:pPr algn="ctr">
              <a:lnSpc>
                <a:spcPts val="2800"/>
              </a:lnSpc>
              <a:spcBef>
                <a:spcPct val="0"/>
              </a:spcBef>
            </a:pPr>
            <a:r>
              <a:rPr lang="en-US" sz="2000">
                <a:solidFill>
                  <a:srgbClr val="FFFFFF"/>
                </a:solidFill>
                <a:latin typeface="Canva Sans"/>
                <a:ea typeface="Canva Sans"/>
                <a:cs typeface="Canva Sans"/>
                <a:sym typeface="Canva Sans"/>
              </a:rPr>
              <a:t>15</a:t>
            </a:r>
          </a:p>
        </p:txBody>
      </p:sp>
      <p:grpSp>
        <p:nvGrpSpPr>
          <p:cNvPr id="6" name="Group 6"/>
          <p:cNvGrpSpPr/>
          <p:nvPr/>
        </p:nvGrpSpPr>
        <p:grpSpPr>
          <a:xfrm>
            <a:off x="9698009" y="3568638"/>
            <a:ext cx="7561291" cy="4751943"/>
            <a:chOff x="0" y="0"/>
            <a:chExt cx="10081721" cy="6335923"/>
          </a:xfrm>
        </p:grpSpPr>
        <p:pic>
          <p:nvPicPr>
            <p:cNvPr id="7" name="Picture 7">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rcRect/>
            <a:stretch>
              <a:fillRect/>
            </a:stretch>
          </p:blipFill>
          <p:spPr>
            <a:xfrm>
              <a:off x="0" y="0"/>
              <a:ext cx="10081721" cy="5670968"/>
            </a:xfrm>
            <a:prstGeom prst="rect">
              <a:avLst/>
            </a:prstGeom>
          </p:spPr>
        </p:pic>
        <p:sp>
          <p:nvSpPr>
            <p:cNvPr id="8" name="TextBox 8"/>
            <p:cNvSpPr txBox="1"/>
            <p:nvPr/>
          </p:nvSpPr>
          <p:spPr>
            <a:xfrm>
              <a:off x="1770221" y="5854520"/>
              <a:ext cx="6541280" cy="481403"/>
            </a:xfrm>
            <a:prstGeom prst="rect">
              <a:avLst/>
            </a:prstGeom>
          </p:spPr>
          <p:txBody>
            <a:bodyPr lIns="0" tIns="0" rIns="0" bIns="0" rtlCol="0" anchor="t">
              <a:spAutoFit/>
            </a:bodyPr>
            <a:lstStyle/>
            <a:p>
              <a:pPr algn="ctr">
                <a:lnSpc>
                  <a:spcPts val="3086"/>
                </a:lnSpc>
              </a:pPr>
              <a:r>
                <a:rPr lang="en-US" sz="2204">
                  <a:solidFill>
                    <a:srgbClr val="FFFFFF"/>
                  </a:solidFill>
                  <a:latin typeface="Canva Sans"/>
                  <a:ea typeface="Canva Sans"/>
                  <a:cs typeface="Canva Sans"/>
                  <a:sym typeface="Canva Sans"/>
                </a:rPr>
                <a:t>Figure 13: Scarlet off the Launchpad</a:t>
              </a:r>
            </a:p>
          </p:txBody>
        </p:sp>
      </p:grpSp>
    </p:spTree>
  </p:cSld>
  <p:clrMapOvr>
    <a:masterClrMapping/>
  </p:clrMapOvr>
  <p:timing>
    <p:tnLst>
      <p:par>
        <p:cTn id="1" dur="indefinite" restart="never" nodeType="tmRoot">
          <p:childTnLst>
            <p:video>
              <p:cMediaNode vol="100000">
                <p:cTn id="2" fill="hold" display="0">
                  <p:stCondLst>
                    <p:cond delay="indefinite"/>
                  </p:stCondLst>
                </p:cTn>
                <p:tgtEl>
                  <p:spTgt spid="7"/>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txBody>
          <a:bodyPr/>
          <a:lstStyle/>
          <a:p>
            <a:endParaRPr lang="en-US"/>
          </a:p>
        </p:txBody>
      </p:sp>
      <p:sp>
        <p:nvSpPr>
          <p:cNvPr id="3" name="Freeform 3"/>
          <p:cNvSpPr/>
          <p:nvPr/>
        </p:nvSpPr>
        <p:spPr>
          <a:xfrm>
            <a:off x="9637195" y="2071013"/>
            <a:ext cx="7622105" cy="5995795"/>
          </a:xfrm>
          <a:custGeom>
            <a:avLst/>
            <a:gdLst/>
            <a:ahLst/>
            <a:cxnLst/>
            <a:rect l="l" t="t" r="r" b="b"/>
            <a:pathLst>
              <a:path w="7622105" h="5995795">
                <a:moveTo>
                  <a:pt x="0" y="0"/>
                </a:moveTo>
                <a:lnTo>
                  <a:pt x="7622105" y="0"/>
                </a:lnTo>
                <a:lnTo>
                  <a:pt x="7622105" y="5995795"/>
                </a:lnTo>
                <a:lnTo>
                  <a:pt x="0" y="5995795"/>
                </a:lnTo>
                <a:lnTo>
                  <a:pt x="0" y="0"/>
                </a:lnTo>
                <a:close/>
              </a:path>
            </a:pathLst>
          </a:custGeom>
          <a:blipFill>
            <a:blip r:embed="rId4"/>
            <a:stretch>
              <a:fillRect/>
            </a:stretch>
          </a:blipFill>
        </p:spPr>
        <p:txBody>
          <a:bodyPr/>
          <a:lstStyle/>
          <a:p>
            <a:endParaRPr lang="en-US"/>
          </a:p>
        </p:txBody>
      </p:sp>
      <p:sp>
        <p:nvSpPr>
          <p:cNvPr id="4" name="TextBox 4"/>
          <p:cNvSpPr txBox="1"/>
          <p:nvPr/>
        </p:nvSpPr>
        <p:spPr>
          <a:xfrm>
            <a:off x="1028700" y="2192154"/>
            <a:ext cx="6876736" cy="6438900"/>
          </a:xfrm>
          <a:prstGeom prst="rect">
            <a:avLst/>
          </a:prstGeom>
        </p:spPr>
        <p:txBody>
          <a:bodyPr lIns="0" tIns="0" rIns="0" bIns="0" rtlCol="0" anchor="t">
            <a:spAutoFit/>
          </a:bodyPr>
          <a:lstStyle/>
          <a:p>
            <a:pPr algn="l">
              <a:lnSpc>
                <a:spcPts val="5249"/>
              </a:lnSpc>
            </a:pPr>
            <a:r>
              <a:rPr lang="en-US" sz="3499" b="1" u="sng" spc="374">
                <a:solidFill>
                  <a:srgbClr val="FFFFFF"/>
                </a:solidFill>
                <a:latin typeface="Nunito Sans Condensed Bold"/>
                <a:ea typeface="Nunito Sans Condensed Bold"/>
                <a:cs typeface="Nunito Sans Condensed Bold"/>
                <a:sym typeface="Nunito Sans Condensed Bold"/>
              </a:rPr>
              <a:t>Flight 1 Results</a:t>
            </a:r>
          </a:p>
          <a:p>
            <a:pPr marL="647700" lvl="1" indent="-323850" algn="l">
              <a:lnSpc>
                <a:spcPts val="4500"/>
              </a:lnSpc>
              <a:buFont typeface="Arial"/>
              <a:buChar char="•"/>
            </a:pPr>
            <a:r>
              <a:rPr lang="en-US" sz="3000" spc="321">
                <a:solidFill>
                  <a:srgbClr val="FFFFFF"/>
                </a:solidFill>
                <a:latin typeface="Nunito Sans Condensed"/>
                <a:ea typeface="Nunito Sans Condensed"/>
                <a:cs typeface="Nunito Sans Condensed"/>
                <a:sym typeface="Nunito Sans Condensed"/>
              </a:rPr>
              <a:t>Delayed response due to low P value</a:t>
            </a:r>
          </a:p>
          <a:p>
            <a:pPr marL="647700" lvl="1" indent="-323850" algn="l">
              <a:lnSpc>
                <a:spcPts val="4500"/>
              </a:lnSpc>
              <a:buFont typeface="Arial"/>
              <a:buChar char="•"/>
            </a:pPr>
            <a:r>
              <a:rPr lang="en-US" sz="3000" spc="321">
                <a:solidFill>
                  <a:srgbClr val="FFFFFF"/>
                </a:solidFill>
                <a:latin typeface="Nunito Sans Condensed"/>
                <a:ea typeface="Nunito Sans Condensed"/>
                <a:cs typeface="Nunito Sans Condensed"/>
                <a:sym typeface="Nunito Sans Condensed"/>
              </a:rPr>
              <a:t>Jagged graphs due to low sampling rate</a:t>
            </a:r>
          </a:p>
          <a:p>
            <a:pPr marL="647700" lvl="1" indent="-323850" algn="l">
              <a:lnSpc>
                <a:spcPts val="4500"/>
              </a:lnSpc>
              <a:buFont typeface="Arial"/>
              <a:buChar char="•"/>
            </a:pPr>
            <a:r>
              <a:rPr lang="en-US" sz="3000" spc="321">
                <a:solidFill>
                  <a:srgbClr val="FFFFFF"/>
                </a:solidFill>
                <a:latin typeface="Nunito Sans Condensed"/>
                <a:ea typeface="Nunito Sans Condensed"/>
                <a:cs typeface="Nunito Sans Condensed"/>
                <a:sym typeface="Nunito Sans Condensed"/>
              </a:rPr>
              <a:t>TVC was unable to respond to large gust of wind</a:t>
            </a:r>
          </a:p>
          <a:p>
            <a:pPr marL="647700" lvl="1" indent="-323850" algn="l">
              <a:lnSpc>
                <a:spcPts val="4500"/>
              </a:lnSpc>
              <a:buFont typeface="Arial"/>
              <a:buChar char="•"/>
            </a:pPr>
            <a:r>
              <a:rPr lang="en-US" sz="3000" spc="321">
                <a:solidFill>
                  <a:srgbClr val="FFFFFF"/>
                </a:solidFill>
                <a:latin typeface="Nunito Sans Condensed"/>
                <a:ea typeface="Nunito Sans Condensed"/>
                <a:cs typeface="Nunito Sans Condensed"/>
                <a:sym typeface="Nunito Sans Condensed"/>
              </a:rPr>
              <a:t>Initial response to pitching of rocket in first few seconds</a:t>
            </a:r>
          </a:p>
          <a:p>
            <a:pPr marL="647700" lvl="1" indent="-323850" algn="l">
              <a:lnSpc>
                <a:spcPts val="4500"/>
              </a:lnSpc>
              <a:buFont typeface="Arial"/>
              <a:buChar char="•"/>
            </a:pPr>
            <a:r>
              <a:rPr lang="en-US" sz="3000" spc="321">
                <a:solidFill>
                  <a:srgbClr val="FFFFFF"/>
                </a:solidFill>
                <a:latin typeface="Nunito Sans Condensed"/>
                <a:ea typeface="Nunito Sans Condensed"/>
                <a:cs typeface="Nunito Sans Condensed"/>
                <a:sym typeface="Nunito Sans Condensed"/>
              </a:rPr>
              <a:t>Unsafe conditions reached at about 1 second after launch</a:t>
            </a:r>
          </a:p>
        </p:txBody>
      </p:sp>
      <p:sp>
        <p:nvSpPr>
          <p:cNvPr id="5" name="TextBox 5"/>
          <p:cNvSpPr txBox="1"/>
          <p:nvPr/>
        </p:nvSpPr>
        <p:spPr>
          <a:xfrm>
            <a:off x="17259300" y="9210675"/>
            <a:ext cx="152400" cy="200025"/>
          </a:xfrm>
          <a:prstGeom prst="rect">
            <a:avLst/>
          </a:prstGeom>
        </p:spPr>
        <p:txBody>
          <a:bodyPr wrap="none" lIns="0" tIns="0" rIns="0" bIns="0" rtlCol="0" anchor="t">
            <a:spAutoFit/>
          </a:bodyPr>
          <a:lstStyle/>
          <a:p>
            <a:pPr algn="ctr">
              <a:lnSpc>
                <a:spcPts val="2800"/>
              </a:lnSpc>
              <a:spcBef>
                <a:spcPct val="0"/>
              </a:spcBef>
            </a:pPr>
            <a:r>
              <a:rPr lang="en-US" sz="2000">
                <a:solidFill>
                  <a:srgbClr val="FFFFFF"/>
                </a:solidFill>
                <a:latin typeface="Canva Sans"/>
                <a:ea typeface="Canva Sans"/>
                <a:cs typeface="Canva Sans"/>
                <a:sym typeface="Canva Sans"/>
              </a:rPr>
              <a:t>16</a:t>
            </a:r>
          </a:p>
        </p:txBody>
      </p:sp>
      <p:sp>
        <p:nvSpPr>
          <p:cNvPr id="6" name="TextBox 6"/>
          <p:cNvSpPr txBox="1"/>
          <p:nvPr/>
        </p:nvSpPr>
        <p:spPr>
          <a:xfrm>
            <a:off x="1028700" y="551307"/>
            <a:ext cx="9851358" cy="1280795"/>
          </a:xfrm>
          <a:prstGeom prst="rect">
            <a:avLst/>
          </a:prstGeom>
        </p:spPr>
        <p:txBody>
          <a:bodyPr lIns="0" tIns="0" rIns="0" bIns="0" rtlCol="0" anchor="t">
            <a:spAutoFit/>
          </a:bodyPr>
          <a:lstStyle/>
          <a:p>
            <a:pPr algn="l">
              <a:lnSpc>
                <a:spcPts val="10240"/>
              </a:lnSpc>
            </a:pPr>
            <a:r>
              <a:rPr lang="en-US" sz="8000" b="1" spc="856">
                <a:solidFill>
                  <a:srgbClr val="FFFFFF"/>
                </a:solidFill>
                <a:latin typeface="Nunito Sans Condensed Bold"/>
                <a:ea typeface="Nunito Sans Condensed Bold"/>
                <a:cs typeface="Nunito Sans Condensed Bold"/>
                <a:sym typeface="Nunito Sans Condensed Bold"/>
              </a:rPr>
              <a:t>RESULTS</a:t>
            </a:r>
          </a:p>
        </p:txBody>
      </p:sp>
      <p:sp>
        <p:nvSpPr>
          <p:cNvPr id="7" name="TextBox 7"/>
          <p:cNvSpPr txBox="1"/>
          <p:nvPr/>
        </p:nvSpPr>
        <p:spPr>
          <a:xfrm>
            <a:off x="11722490" y="8267619"/>
            <a:ext cx="3822310" cy="363435"/>
          </a:xfrm>
          <a:prstGeom prst="rect">
            <a:avLst/>
          </a:prstGeom>
        </p:spPr>
        <p:txBody>
          <a:bodyPr wrap="square" lIns="0" tIns="0" rIns="0" bIns="0" rtlCol="0" anchor="t">
            <a:spAutoFit/>
          </a:bodyPr>
          <a:lstStyle/>
          <a:p>
            <a:pPr algn="ctr">
              <a:lnSpc>
                <a:spcPts val="3020"/>
              </a:lnSpc>
            </a:pPr>
            <a:r>
              <a:rPr lang="en-US" sz="2157" dirty="0">
                <a:solidFill>
                  <a:srgbClr val="FFFFFF"/>
                </a:solidFill>
                <a:latin typeface="Canva Sans"/>
                <a:ea typeface="Canva Sans"/>
                <a:cs typeface="Canva Sans"/>
                <a:sym typeface="Canva Sans"/>
              </a:rPr>
              <a:t>Figure 14: Data from Flight 1</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txBody>
          <a:bodyPr/>
          <a:lstStyle/>
          <a:p>
            <a:endParaRPr lang="en-US"/>
          </a:p>
        </p:txBody>
      </p:sp>
      <p:sp>
        <p:nvSpPr>
          <p:cNvPr id="3" name="Freeform 3"/>
          <p:cNvSpPr/>
          <p:nvPr/>
        </p:nvSpPr>
        <p:spPr>
          <a:xfrm>
            <a:off x="2510329" y="5413244"/>
            <a:ext cx="5383541" cy="4262260"/>
          </a:xfrm>
          <a:custGeom>
            <a:avLst/>
            <a:gdLst/>
            <a:ahLst/>
            <a:cxnLst/>
            <a:rect l="l" t="t" r="r" b="b"/>
            <a:pathLst>
              <a:path w="5383541" h="4262260">
                <a:moveTo>
                  <a:pt x="0" y="0"/>
                </a:moveTo>
                <a:lnTo>
                  <a:pt x="5383541" y="0"/>
                </a:lnTo>
                <a:lnTo>
                  <a:pt x="5383541" y="4262260"/>
                </a:lnTo>
                <a:lnTo>
                  <a:pt x="0" y="4262260"/>
                </a:lnTo>
                <a:lnTo>
                  <a:pt x="0" y="0"/>
                </a:lnTo>
                <a:close/>
              </a:path>
            </a:pathLst>
          </a:custGeom>
          <a:blipFill>
            <a:blip r:embed="rId4"/>
            <a:stretch>
              <a:fillRect/>
            </a:stretch>
          </a:blipFill>
        </p:spPr>
        <p:txBody>
          <a:bodyPr/>
          <a:lstStyle/>
          <a:p>
            <a:endParaRPr lang="en-US"/>
          </a:p>
        </p:txBody>
      </p:sp>
      <p:sp>
        <p:nvSpPr>
          <p:cNvPr id="4" name="Freeform 4"/>
          <p:cNvSpPr/>
          <p:nvPr/>
        </p:nvSpPr>
        <p:spPr>
          <a:xfrm>
            <a:off x="11611572" y="5413244"/>
            <a:ext cx="5237557" cy="4146681"/>
          </a:xfrm>
          <a:custGeom>
            <a:avLst/>
            <a:gdLst/>
            <a:ahLst/>
            <a:cxnLst/>
            <a:rect l="l" t="t" r="r" b="b"/>
            <a:pathLst>
              <a:path w="5237557" h="4146681">
                <a:moveTo>
                  <a:pt x="0" y="0"/>
                </a:moveTo>
                <a:lnTo>
                  <a:pt x="5237556" y="0"/>
                </a:lnTo>
                <a:lnTo>
                  <a:pt x="5237556" y="4146681"/>
                </a:lnTo>
                <a:lnTo>
                  <a:pt x="0" y="4146681"/>
                </a:lnTo>
                <a:lnTo>
                  <a:pt x="0" y="0"/>
                </a:lnTo>
                <a:close/>
              </a:path>
            </a:pathLst>
          </a:custGeom>
          <a:blipFill>
            <a:blip r:embed="rId5"/>
            <a:stretch>
              <a:fillRect/>
            </a:stretch>
          </a:blipFill>
        </p:spPr>
        <p:txBody>
          <a:bodyPr/>
          <a:lstStyle/>
          <a:p>
            <a:endParaRPr lang="en-US"/>
          </a:p>
        </p:txBody>
      </p:sp>
      <p:sp>
        <p:nvSpPr>
          <p:cNvPr id="5" name="TextBox 5"/>
          <p:cNvSpPr txBox="1"/>
          <p:nvPr/>
        </p:nvSpPr>
        <p:spPr>
          <a:xfrm>
            <a:off x="12491475" y="9753597"/>
            <a:ext cx="3815325" cy="336439"/>
          </a:xfrm>
          <a:prstGeom prst="rect">
            <a:avLst/>
          </a:prstGeom>
        </p:spPr>
        <p:txBody>
          <a:bodyPr wrap="square" lIns="0" tIns="0" rIns="0" bIns="0" rtlCol="0" anchor="t">
            <a:spAutoFit/>
          </a:bodyPr>
          <a:lstStyle/>
          <a:p>
            <a:pPr algn="ctr">
              <a:lnSpc>
                <a:spcPts val="2839"/>
              </a:lnSpc>
            </a:pPr>
            <a:r>
              <a:rPr lang="en-US" sz="2028" dirty="0">
                <a:solidFill>
                  <a:srgbClr val="FFFFFF"/>
                </a:solidFill>
                <a:latin typeface="Canva Sans"/>
                <a:ea typeface="Canva Sans"/>
                <a:cs typeface="Canva Sans"/>
                <a:sym typeface="Canva Sans"/>
              </a:rPr>
              <a:t>Figure 16: Data from Flight 3</a:t>
            </a:r>
          </a:p>
        </p:txBody>
      </p:sp>
      <p:sp>
        <p:nvSpPr>
          <p:cNvPr id="6" name="TextBox 6"/>
          <p:cNvSpPr txBox="1"/>
          <p:nvPr/>
        </p:nvSpPr>
        <p:spPr>
          <a:xfrm>
            <a:off x="154121" y="1844718"/>
            <a:ext cx="9613398" cy="3438526"/>
          </a:xfrm>
          <a:prstGeom prst="rect">
            <a:avLst/>
          </a:prstGeom>
        </p:spPr>
        <p:txBody>
          <a:bodyPr lIns="0" tIns="0" rIns="0" bIns="0" rtlCol="0" anchor="t">
            <a:spAutoFit/>
          </a:bodyPr>
          <a:lstStyle/>
          <a:p>
            <a:pPr algn="l">
              <a:lnSpc>
                <a:spcPts val="5249"/>
              </a:lnSpc>
            </a:pPr>
            <a:r>
              <a:rPr lang="en-US" sz="3499" b="1" u="sng" spc="374">
                <a:solidFill>
                  <a:srgbClr val="FFFFFF"/>
                </a:solidFill>
                <a:latin typeface="Nunito Sans Condensed Bold"/>
                <a:ea typeface="Nunito Sans Condensed Bold"/>
                <a:cs typeface="Nunito Sans Condensed Bold"/>
                <a:sym typeface="Nunito Sans Condensed Bold"/>
              </a:rPr>
              <a:t>Flight 2 Results</a:t>
            </a:r>
          </a:p>
          <a:p>
            <a:pPr marL="647698" lvl="1" indent="-323849" algn="l">
              <a:lnSpc>
                <a:spcPts val="4499"/>
              </a:lnSpc>
              <a:buFont typeface="Arial"/>
              <a:buChar char="•"/>
            </a:pPr>
            <a:r>
              <a:rPr lang="en-US" sz="2999" spc="320">
                <a:solidFill>
                  <a:srgbClr val="FFFFFF"/>
                </a:solidFill>
                <a:latin typeface="Nunito Sans Condensed"/>
                <a:ea typeface="Nunito Sans Condensed"/>
                <a:cs typeface="Nunito Sans Condensed"/>
                <a:sym typeface="Nunito Sans Condensed"/>
              </a:rPr>
              <a:t>Overcorrected initially, then delayed response</a:t>
            </a:r>
          </a:p>
          <a:p>
            <a:pPr marL="1295397" lvl="2" indent="-431799" algn="l">
              <a:lnSpc>
                <a:spcPts val="4499"/>
              </a:lnSpc>
              <a:buFont typeface="Arial"/>
              <a:buChar char="⚬"/>
            </a:pPr>
            <a:r>
              <a:rPr lang="en-US" sz="2999" spc="320">
                <a:solidFill>
                  <a:srgbClr val="FFFFFF"/>
                </a:solidFill>
                <a:latin typeface="Nunito Sans Condensed"/>
                <a:ea typeface="Nunito Sans Condensed"/>
                <a:cs typeface="Nunito Sans Condensed"/>
                <a:sym typeface="Nunito Sans Condensed"/>
              </a:rPr>
              <a:t>Due to large P values</a:t>
            </a:r>
          </a:p>
          <a:p>
            <a:pPr marL="1295397" lvl="2" indent="-431799" algn="l">
              <a:lnSpc>
                <a:spcPts val="4499"/>
              </a:lnSpc>
              <a:buFont typeface="Arial"/>
              <a:buChar char="⚬"/>
            </a:pPr>
            <a:r>
              <a:rPr lang="en-US" sz="2999" spc="320">
                <a:solidFill>
                  <a:srgbClr val="FFFFFF"/>
                </a:solidFill>
                <a:latin typeface="Nunito Sans Condensed"/>
                <a:ea typeface="Nunito Sans Condensed"/>
                <a:cs typeface="Nunito Sans Condensed"/>
                <a:sym typeface="Nunito Sans Condensed"/>
              </a:rPr>
              <a:t>Low sampling rate led to delay in responding to overcorrection</a:t>
            </a:r>
          </a:p>
          <a:p>
            <a:pPr marL="647698" lvl="1" indent="-323849" algn="l">
              <a:lnSpc>
                <a:spcPts val="4499"/>
              </a:lnSpc>
              <a:buFont typeface="Arial"/>
              <a:buChar char="•"/>
            </a:pPr>
            <a:r>
              <a:rPr lang="en-US" sz="2999" spc="320">
                <a:solidFill>
                  <a:srgbClr val="FFFFFF"/>
                </a:solidFill>
                <a:latin typeface="Nunito Sans Condensed"/>
                <a:ea typeface="Nunito Sans Condensed"/>
                <a:cs typeface="Nunito Sans Condensed"/>
                <a:sym typeface="Nunito Sans Condensed"/>
              </a:rPr>
              <a:t>Servos reached software limit</a:t>
            </a:r>
          </a:p>
        </p:txBody>
      </p:sp>
      <p:sp>
        <p:nvSpPr>
          <p:cNvPr id="7" name="TextBox 7"/>
          <p:cNvSpPr txBox="1"/>
          <p:nvPr/>
        </p:nvSpPr>
        <p:spPr>
          <a:xfrm>
            <a:off x="10172700" y="1844718"/>
            <a:ext cx="8115300" cy="2876551"/>
          </a:xfrm>
          <a:prstGeom prst="rect">
            <a:avLst/>
          </a:prstGeom>
        </p:spPr>
        <p:txBody>
          <a:bodyPr lIns="0" tIns="0" rIns="0" bIns="0" rtlCol="0" anchor="t">
            <a:spAutoFit/>
          </a:bodyPr>
          <a:lstStyle/>
          <a:p>
            <a:pPr algn="l">
              <a:lnSpc>
                <a:spcPts val="5249"/>
              </a:lnSpc>
            </a:pPr>
            <a:r>
              <a:rPr lang="en-US" sz="3499" b="1" u="sng" spc="374">
                <a:solidFill>
                  <a:srgbClr val="FFFFFF"/>
                </a:solidFill>
                <a:latin typeface="Nunito Sans Condensed Bold"/>
                <a:ea typeface="Nunito Sans Condensed Bold"/>
                <a:cs typeface="Nunito Sans Condensed Bold"/>
                <a:sym typeface="Nunito Sans Condensed Bold"/>
              </a:rPr>
              <a:t>Flight 3 Results</a:t>
            </a:r>
          </a:p>
          <a:p>
            <a:pPr marL="647698" lvl="1" indent="-323849" algn="l">
              <a:lnSpc>
                <a:spcPts val="4499"/>
              </a:lnSpc>
              <a:buFont typeface="Arial"/>
              <a:buChar char="•"/>
            </a:pPr>
            <a:r>
              <a:rPr lang="en-US" sz="2999" spc="320">
                <a:solidFill>
                  <a:srgbClr val="FFFFFF"/>
                </a:solidFill>
                <a:latin typeface="Nunito Sans Condensed"/>
                <a:ea typeface="Nunito Sans Condensed"/>
                <a:cs typeface="Nunito Sans Condensed"/>
                <a:sym typeface="Nunito Sans Condensed"/>
              </a:rPr>
              <a:t>Controller failed to respond to rocket pitching</a:t>
            </a:r>
          </a:p>
          <a:p>
            <a:pPr marL="1295397" lvl="2" indent="-431799" algn="l">
              <a:lnSpc>
                <a:spcPts val="4499"/>
              </a:lnSpc>
              <a:buFont typeface="Arial"/>
              <a:buChar char="⚬"/>
            </a:pPr>
            <a:r>
              <a:rPr lang="en-US" sz="2999" spc="320">
                <a:solidFill>
                  <a:srgbClr val="FFFFFF"/>
                </a:solidFill>
                <a:latin typeface="Nunito Sans Condensed"/>
                <a:ea typeface="Nunito Sans Condensed"/>
                <a:cs typeface="Nunito Sans Condensed"/>
                <a:sym typeface="Nunito Sans Condensed"/>
              </a:rPr>
              <a:t>P values much too low</a:t>
            </a:r>
          </a:p>
          <a:p>
            <a:pPr marL="1295397" lvl="2" indent="-431799" algn="l">
              <a:lnSpc>
                <a:spcPts val="4499"/>
              </a:lnSpc>
              <a:buFont typeface="Arial"/>
              <a:buChar char="⚬"/>
            </a:pPr>
            <a:r>
              <a:rPr lang="en-US" sz="2999" spc="320">
                <a:solidFill>
                  <a:srgbClr val="FFFFFF"/>
                </a:solidFill>
                <a:latin typeface="Nunito Sans Condensed"/>
                <a:ea typeface="Nunito Sans Condensed"/>
                <a:cs typeface="Nunito Sans Condensed"/>
                <a:sym typeface="Nunito Sans Condensed"/>
              </a:rPr>
              <a:t>Still a lack of solid sampling rate</a:t>
            </a:r>
          </a:p>
        </p:txBody>
      </p:sp>
      <p:sp>
        <p:nvSpPr>
          <p:cNvPr id="8" name="TextBox 8"/>
          <p:cNvSpPr txBox="1"/>
          <p:nvPr/>
        </p:nvSpPr>
        <p:spPr>
          <a:xfrm>
            <a:off x="17259300" y="9210675"/>
            <a:ext cx="152400" cy="200025"/>
          </a:xfrm>
          <a:prstGeom prst="rect">
            <a:avLst/>
          </a:prstGeom>
        </p:spPr>
        <p:txBody>
          <a:bodyPr wrap="none" lIns="0" tIns="0" rIns="0" bIns="0" rtlCol="0" anchor="t">
            <a:spAutoFit/>
          </a:bodyPr>
          <a:lstStyle/>
          <a:p>
            <a:pPr algn="ctr">
              <a:lnSpc>
                <a:spcPts val="2800"/>
              </a:lnSpc>
              <a:spcBef>
                <a:spcPct val="0"/>
              </a:spcBef>
            </a:pPr>
            <a:r>
              <a:rPr lang="en-US" sz="2000">
                <a:solidFill>
                  <a:srgbClr val="FFFFFF"/>
                </a:solidFill>
                <a:latin typeface="Canva Sans"/>
                <a:ea typeface="Canva Sans"/>
                <a:cs typeface="Canva Sans"/>
                <a:sym typeface="Canva Sans"/>
              </a:rPr>
              <a:t>17</a:t>
            </a:r>
          </a:p>
        </p:txBody>
      </p:sp>
      <p:sp>
        <p:nvSpPr>
          <p:cNvPr id="9" name="TextBox 9"/>
          <p:cNvSpPr txBox="1"/>
          <p:nvPr/>
        </p:nvSpPr>
        <p:spPr>
          <a:xfrm>
            <a:off x="1028700" y="551307"/>
            <a:ext cx="9851358" cy="1280795"/>
          </a:xfrm>
          <a:prstGeom prst="rect">
            <a:avLst/>
          </a:prstGeom>
        </p:spPr>
        <p:txBody>
          <a:bodyPr lIns="0" tIns="0" rIns="0" bIns="0" rtlCol="0" anchor="t">
            <a:spAutoFit/>
          </a:bodyPr>
          <a:lstStyle/>
          <a:p>
            <a:pPr algn="l">
              <a:lnSpc>
                <a:spcPts val="10240"/>
              </a:lnSpc>
            </a:pPr>
            <a:r>
              <a:rPr lang="en-US" sz="8000" b="1" spc="856">
                <a:solidFill>
                  <a:srgbClr val="FFFFFF"/>
                </a:solidFill>
                <a:latin typeface="Nunito Sans Condensed Bold"/>
                <a:ea typeface="Nunito Sans Condensed Bold"/>
                <a:cs typeface="Nunito Sans Condensed Bold"/>
                <a:sym typeface="Nunito Sans Condensed Bold"/>
              </a:rPr>
              <a:t>RESULTS 2 AND 3</a:t>
            </a:r>
          </a:p>
        </p:txBody>
      </p:sp>
      <p:sp>
        <p:nvSpPr>
          <p:cNvPr id="10" name="TextBox 10"/>
          <p:cNvSpPr txBox="1"/>
          <p:nvPr/>
        </p:nvSpPr>
        <p:spPr>
          <a:xfrm>
            <a:off x="3254542" y="9757878"/>
            <a:ext cx="3908257" cy="335541"/>
          </a:xfrm>
          <a:prstGeom prst="rect">
            <a:avLst/>
          </a:prstGeom>
        </p:spPr>
        <p:txBody>
          <a:bodyPr wrap="square" lIns="0" tIns="0" rIns="0" bIns="0" rtlCol="0" anchor="t">
            <a:spAutoFit/>
          </a:bodyPr>
          <a:lstStyle/>
          <a:p>
            <a:pPr algn="ctr">
              <a:lnSpc>
                <a:spcPts val="2800"/>
              </a:lnSpc>
            </a:pPr>
            <a:r>
              <a:rPr lang="en-US" sz="2000" dirty="0">
                <a:solidFill>
                  <a:srgbClr val="FFFFFF"/>
                </a:solidFill>
                <a:latin typeface="Canva Sans"/>
                <a:ea typeface="Canva Sans"/>
                <a:cs typeface="Canva Sans"/>
                <a:sym typeface="Canva Sans"/>
              </a:rPr>
              <a:t>Figure 15: Data from Flight 2</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US"/>
          </a:p>
        </p:txBody>
      </p:sp>
      <p:sp>
        <p:nvSpPr>
          <p:cNvPr id="3" name="TextBox 3"/>
          <p:cNvSpPr txBox="1"/>
          <p:nvPr/>
        </p:nvSpPr>
        <p:spPr>
          <a:xfrm>
            <a:off x="1028700" y="2829001"/>
            <a:ext cx="13810518" cy="5526405"/>
          </a:xfrm>
          <a:prstGeom prst="rect">
            <a:avLst/>
          </a:prstGeom>
        </p:spPr>
        <p:txBody>
          <a:bodyPr lIns="0" tIns="0" rIns="0" bIns="0" rtlCol="0" anchor="t">
            <a:spAutoFit/>
          </a:bodyPr>
          <a:lstStyle/>
          <a:p>
            <a:pPr marL="798828" lvl="1" indent="-399414" algn="l">
              <a:lnSpc>
                <a:spcPts val="5549"/>
              </a:lnSpc>
              <a:buFont typeface="Arial"/>
              <a:buChar char="•"/>
            </a:pPr>
            <a:r>
              <a:rPr lang="en-US" sz="3699">
                <a:solidFill>
                  <a:srgbClr val="FFFFFF"/>
                </a:solidFill>
                <a:latin typeface="Nunito Sans Condensed"/>
                <a:ea typeface="Nunito Sans Condensed"/>
                <a:cs typeface="Nunito Sans Condensed"/>
                <a:sym typeface="Nunito Sans Condensed"/>
              </a:rPr>
              <a:t>Scarlet was able to respond to pitching of the rocket</a:t>
            </a:r>
          </a:p>
          <a:p>
            <a:pPr marL="1597656" lvl="2" indent="-532552" algn="l">
              <a:lnSpc>
                <a:spcPts val="5549"/>
              </a:lnSpc>
              <a:buFont typeface="Arial"/>
              <a:buChar char="⚬"/>
            </a:pPr>
            <a:r>
              <a:rPr lang="en-US" sz="3699">
                <a:solidFill>
                  <a:srgbClr val="FFFFFF"/>
                </a:solidFill>
                <a:latin typeface="Nunito Sans Condensed"/>
                <a:ea typeface="Nunito Sans Condensed"/>
                <a:cs typeface="Nunito Sans Condensed"/>
                <a:sym typeface="Nunito Sans Condensed"/>
              </a:rPr>
              <a:t>A low sampling rate meant that stabilization was very low</a:t>
            </a:r>
          </a:p>
          <a:p>
            <a:pPr marL="798828" lvl="1" indent="-399414" algn="l">
              <a:lnSpc>
                <a:spcPts val="5549"/>
              </a:lnSpc>
              <a:buFont typeface="Arial"/>
              <a:buChar char="•"/>
            </a:pPr>
            <a:r>
              <a:rPr lang="en-US" sz="3699">
                <a:solidFill>
                  <a:srgbClr val="FFFFFF"/>
                </a:solidFill>
                <a:latin typeface="Nunito Sans Condensed"/>
                <a:ea typeface="Nunito Sans Condensed"/>
                <a:cs typeface="Nunito Sans Condensed"/>
                <a:sym typeface="Nunito Sans Condensed"/>
              </a:rPr>
              <a:t>Future of the project</a:t>
            </a:r>
          </a:p>
          <a:p>
            <a:pPr marL="1597656" lvl="2" indent="-532552" algn="l">
              <a:lnSpc>
                <a:spcPts val="5549"/>
              </a:lnSpc>
              <a:buFont typeface="Arial"/>
              <a:buChar char="⚬"/>
            </a:pPr>
            <a:r>
              <a:rPr lang="en-US" sz="3699">
                <a:solidFill>
                  <a:srgbClr val="FFFFFF"/>
                </a:solidFill>
                <a:latin typeface="Nunito Sans Condensed"/>
                <a:ea typeface="Nunito Sans Condensed"/>
                <a:cs typeface="Nunito Sans Condensed"/>
                <a:sym typeface="Nunito Sans Condensed"/>
              </a:rPr>
              <a:t>More testing of TVC system</a:t>
            </a:r>
          </a:p>
          <a:p>
            <a:pPr marL="1597656" lvl="2" indent="-532552" algn="l">
              <a:lnSpc>
                <a:spcPts val="5549"/>
              </a:lnSpc>
              <a:buFont typeface="Arial"/>
              <a:buChar char="⚬"/>
            </a:pPr>
            <a:r>
              <a:rPr lang="en-US" sz="3699">
                <a:solidFill>
                  <a:srgbClr val="FFFFFF"/>
                </a:solidFill>
                <a:latin typeface="Nunito Sans Condensed"/>
                <a:ea typeface="Nunito Sans Condensed"/>
                <a:cs typeface="Nunito Sans Condensed"/>
                <a:sym typeface="Nunito Sans Condensed"/>
              </a:rPr>
              <a:t>Increased sampling rate</a:t>
            </a:r>
          </a:p>
          <a:p>
            <a:pPr marL="2396484" lvl="3" indent="-599121" algn="l">
              <a:lnSpc>
                <a:spcPts val="5549"/>
              </a:lnSpc>
              <a:buFont typeface="Arial"/>
              <a:buChar char="￭"/>
            </a:pPr>
            <a:r>
              <a:rPr lang="en-US" sz="3699">
                <a:solidFill>
                  <a:srgbClr val="FFFFFF"/>
                </a:solidFill>
                <a:latin typeface="Nunito Sans Condensed"/>
                <a:ea typeface="Nunito Sans Condensed"/>
                <a:cs typeface="Nunito Sans Condensed"/>
                <a:sym typeface="Nunito Sans Condensed"/>
              </a:rPr>
              <a:t>Solution implemented and ready for testing</a:t>
            </a:r>
          </a:p>
          <a:p>
            <a:pPr marL="2396484" lvl="3" indent="-599121" algn="l">
              <a:lnSpc>
                <a:spcPts val="5549"/>
              </a:lnSpc>
              <a:buFont typeface="Arial"/>
              <a:buChar char="￭"/>
            </a:pPr>
            <a:r>
              <a:rPr lang="en-US" sz="3699">
                <a:solidFill>
                  <a:srgbClr val="FFFFFF"/>
                </a:solidFill>
                <a:latin typeface="Nunito Sans Condensed"/>
                <a:ea typeface="Nunito Sans Condensed"/>
                <a:cs typeface="Nunito Sans Condensed"/>
                <a:sym typeface="Nunito Sans Condensed"/>
              </a:rPr>
              <a:t>Barometer was rate-limiting loop time</a:t>
            </a:r>
          </a:p>
          <a:p>
            <a:pPr marL="1597656" lvl="2" indent="-532552" algn="l">
              <a:lnSpc>
                <a:spcPts val="5549"/>
              </a:lnSpc>
              <a:buFont typeface="Arial"/>
              <a:buChar char="⚬"/>
            </a:pPr>
            <a:r>
              <a:rPr lang="en-US" sz="3699">
                <a:solidFill>
                  <a:srgbClr val="FFFFFF"/>
                </a:solidFill>
                <a:latin typeface="Nunito Sans Condensed"/>
                <a:ea typeface="Nunito Sans Condensed"/>
                <a:cs typeface="Nunito Sans Condensed"/>
                <a:sym typeface="Nunito Sans Condensed"/>
              </a:rPr>
              <a:t>Improved TVC system with higher accuracy</a:t>
            </a:r>
          </a:p>
        </p:txBody>
      </p:sp>
      <p:sp>
        <p:nvSpPr>
          <p:cNvPr id="4" name="TextBox 4"/>
          <p:cNvSpPr txBox="1"/>
          <p:nvPr/>
        </p:nvSpPr>
        <p:spPr>
          <a:xfrm>
            <a:off x="17259300" y="9210675"/>
            <a:ext cx="152400" cy="200025"/>
          </a:xfrm>
          <a:prstGeom prst="rect">
            <a:avLst/>
          </a:prstGeom>
        </p:spPr>
        <p:txBody>
          <a:bodyPr wrap="none" lIns="0" tIns="0" rIns="0" bIns="0" rtlCol="0" anchor="t">
            <a:spAutoFit/>
          </a:bodyPr>
          <a:lstStyle/>
          <a:p>
            <a:pPr algn="ctr">
              <a:lnSpc>
                <a:spcPts val="2800"/>
              </a:lnSpc>
              <a:spcBef>
                <a:spcPct val="0"/>
              </a:spcBef>
            </a:pPr>
            <a:r>
              <a:rPr lang="en-US" sz="2000">
                <a:solidFill>
                  <a:srgbClr val="FFFFFF"/>
                </a:solidFill>
                <a:latin typeface="Canva Sans"/>
                <a:ea typeface="Canva Sans"/>
                <a:cs typeface="Canva Sans"/>
                <a:sym typeface="Canva Sans"/>
              </a:rPr>
              <a:t>18</a:t>
            </a:r>
          </a:p>
        </p:txBody>
      </p:sp>
      <p:sp>
        <p:nvSpPr>
          <p:cNvPr id="5" name="TextBox 5"/>
          <p:cNvSpPr txBox="1"/>
          <p:nvPr/>
        </p:nvSpPr>
        <p:spPr>
          <a:xfrm>
            <a:off x="1028700" y="962025"/>
            <a:ext cx="9851358" cy="1280795"/>
          </a:xfrm>
          <a:prstGeom prst="rect">
            <a:avLst/>
          </a:prstGeom>
        </p:spPr>
        <p:txBody>
          <a:bodyPr lIns="0" tIns="0" rIns="0" bIns="0" rtlCol="0" anchor="t">
            <a:spAutoFit/>
          </a:bodyPr>
          <a:lstStyle/>
          <a:p>
            <a:pPr algn="l">
              <a:lnSpc>
                <a:spcPts val="10240"/>
              </a:lnSpc>
            </a:pPr>
            <a:r>
              <a:rPr lang="en-US" sz="8000" b="1" spc="856">
                <a:solidFill>
                  <a:srgbClr val="FFFFFF"/>
                </a:solidFill>
                <a:latin typeface="Nunito Sans Condensed Bold"/>
                <a:ea typeface="Nunito Sans Condensed Bold"/>
                <a:cs typeface="Nunito Sans Condensed Bold"/>
                <a:sym typeface="Nunito Sans Condensed Bold"/>
              </a:rPr>
              <a:t>CONCLUSION</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101418"/>
        </a:solidFill>
        <a:effectLst/>
      </p:bgPr>
    </p:bg>
    <p:spTree>
      <p:nvGrpSpPr>
        <p:cNvPr id="1" name=""/>
        <p:cNvGrpSpPr/>
        <p:nvPr/>
      </p:nvGrpSpPr>
      <p:grpSpPr>
        <a:xfrm>
          <a:off x="0" y="0"/>
          <a:ext cx="0" cy="0"/>
          <a:chOff x="0" y="0"/>
          <a:chExt cx="0" cy="0"/>
        </a:xfrm>
      </p:grpSpPr>
      <p:sp>
        <p:nvSpPr>
          <p:cNvPr id="2" name="TextBox 2"/>
          <p:cNvSpPr txBox="1"/>
          <p:nvPr/>
        </p:nvSpPr>
        <p:spPr>
          <a:xfrm>
            <a:off x="1586901" y="2896426"/>
            <a:ext cx="15114199" cy="5173982"/>
          </a:xfrm>
          <a:prstGeom prst="rect">
            <a:avLst/>
          </a:prstGeom>
        </p:spPr>
        <p:txBody>
          <a:bodyPr lIns="0" tIns="0" rIns="0" bIns="0" rtlCol="0" anchor="t">
            <a:spAutoFit/>
          </a:bodyPr>
          <a:lstStyle/>
          <a:p>
            <a:pPr algn="ctr">
              <a:lnSpc>
                <a:spcPts val="8399"/>
              </a:lnSpc>
            </a:pPr>
            <a:r>
              <a:rPr lang="en-US" sz="4199">
                <a:solidFill>
                  <a:srgbClr val="FFFFFF"/>
                </a:solidFill>
                <a:latin typeface="Nunito Sans Condensed"/>
                <a:ea typeface="Nunito Sans Condensed"/>
                <a:cs typeface="Nunito Sans Condensed"/>
                <a:sym typeface="Nunito Sans Condensed"/>
              </a:rPr>
              <a:t>~ Georgia Tech SGA ~</a:t>
            </a:r>
          </a:p>
          <a:p>
            <a:pPr algn="ctr">
              <a:lnSpc>
                <a:spcPts val="8399"/>
              </a:lnSpc>
            </a:pPr>
            <a:r>
              <a:rPr lang="en-US" sz="4199">
                <a:solidFill>
                  <a:srgbClr val="FFFFFF"/>
                </a:solidFill>
                <a:latin typeface="Nunito Sans Condensed"/>
                <a:ea typeface="Nunito Sans Condensed"/>
                <a:cs typeface="Nunito Sans Condensed"/>
                <a:sym typeface="Nunito Sans Condensed"/>
              </a:rPr>
              <a:t>~ Georgia Tech AIAA Chapter ~</a:t>
            </a:r>
          </a:p>
          <a:p>
            <a:pPr algn="ctr">
              <a:lnSpc>
                <a:spcPts val="8399"/>
              </a:lnSpc>
            </a:pPr>
            <a:r>
              <a:rPr lang="en-US" sz="4199">
                <a:solidFill>
                  <a:srgbClr val="FFFFFF"/>
                </a:solidFill>
                <a:latin typeface="Nunito Sans Condensed"/>
                <a:ea typeface="Nunito Sans Condensed"/>
                <a:cs typeface="Nunito Sans Condensed"/>
                <a:sym typeface="Nunito Sans Condensed"/>
              </a:rPr>
              <a:t>~ Ramblin’ Rocket Club ~</a:t>
            </a:r>
          </a:p>
          <a:p>
            <a:pPr algn="ctr">
              <a:lnSpc>
                <a:spcPts val="8399"/>
              </a:lnSpc>
            </a:pPr>
            <a:r>
              <a:rPr lang="en-US" sz="4199">
                <a:solidFill>
                  <a:srgbClr val="FFFFFF"/>
                </a:solidFill>
                <a:latin typeface="Nunito Sans Condensed"/>
                <a:ea typeface="Nunito Sans Condensed"/>
                <a:cs typeface="Nunito Sans Condensed"/>
                <a:sym typeface="Nunito Sans Condensed"/>
              </a:rPr>
              <a:t>~ Daniel Guggenheim School of Aerospace Engineering ~</a:t>
            </a:r>
          </a:p>
          <a:p>
            <a:pPr algn="ctr">
              <a:lnSpc>
                <a:spcPts val="8399"/>
              </a:lnSpc>
            </a:pPr>
            <a:r>
              <a:rPr lang="en-US" sz="4199">
                <a:solidFill>
                  <a:srgbClr val="FFFFFF"/>
                </a:solidFill>
                <a:latin typeface="Nunito Sans Condensed"/>
                <a:ea typeface="Nunito Sans Condensed"/>
                <a:cs typeface="Nunito Sans Condensed"/>
                <a:sym typeface="Nunito Sans Condensed"/>
              </a:rPr>
              <a:t>~ Jorge Blanco (Launch Site Coordinator) ~</a:t>
            </a:r>
          </a:p>
        </p:txBody>
      </p:sp>
      <p:sp>
        <p:nvSpPr>
          <p:cNvPr id="3" name="TextBox 3"/>
          <p:cNvSpPr txBox="1"/>
          <p:nvPr/>
        </p:nvSpPr>
        <p:spPr>
          <a:xfrm>
            <a:off x="17259300" y="9210675"/>
            <a:ext cx="152400" cy="200025"/>
          </a:xfrm>
          <a:prstGeom prst="rect">
            <a:avLst/>
          </a:prstGeom>
        </p:spPr>
        <p:txBody>
          <a:bodyPr wrap="none" lIns="0" tIns="0" rIns="0" bIns="0" rtlCol="0" anchor="t">
            <a:spAutoFit/>
          </a:bodyPr>
          <a:lstStyle/>
          <a:p>
            <a:pPr algn="ctr">
              <a:lnSpc>
                <a:spcPts val="2800"/>
              </a:lnSpc>
              <a:spcBef>
                <a:spcPct val="0"/>
              </a:spcBef>
            </a:pPr>
            <a:r>
              <a:rPr lang="en-US" sz="2000">
                <a:solidFill>
                  <a:srgbClr val="FFFFFF"/>
                </a:solidFill>
                <a:latin typeface="Canva Sans"/>
                <a:ea typeface="Canva Sans"/>
                <a:cs typeface="Canva Sans"/>
                <a:sym typeface="Canva Sans"/>
              </a:rPr>
              <a:t>19</a:t>
            </a:r>
          </a:p>
        </p:txBody>
      </p:sp>
      <p:sp>
        <p:nvSpPr>
          <p:cNvPr id="4" name="TextBox 4"/>
          <p:cNvSpPr txBox="1"/>
          <p:nvPr/>
        </p:nvSpPr>
        <p:spPr>
          <a:xfrm>
            <a:off x="1028700" y="962025"/>
            <a:ext cx="12982315" cy="1280795"/>
          </a:xfrm>
          <a:prstGeom prst="rect">
            <a:avLst/>
          </a:prstGeom>
        </p:spPr>
        <p:txBody>
          <a:bodyPr lIns="0" tIns="0" rIns="0" bIns="0" rtlCol="0" anchor="t">
            <a:spAutoFit/>
          </a:bodyPr>
          <a:lstStyle/>
          <a:p>
            <a:pPr algn="l">
              <a:lnSpc>
                <a:spcPts val="10240"/>
              </a:lnSpc>
            </a:pPr>
            <a:r>
              <a:rPr lang="en-US" sz="8000" b="1" spc="856">
                <a:solidFill>
                  <a:srgbClr val="FFFFFF"/>
                </a:solidFill>
                <a:latin typeface="Nunito Sans Condensed Bold"/>
                <a:ea typeface="Nunito Sans Condensed Bold"/>
                <a:cs typeface="Nunito Sans Condensed Bold"/>
                <a:sym typeface="Nunito Sans Condensed Bold"/>
              </a:rPr>
              <a:t>ACKNOWLEDGEMENTS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rotWithShape="1">
          <a:gsLst>
            <a:gs pos="0">
              <a:srgbClr val="000000">
                <a:alpha val="100000"/>
              </a:srgbClr>
            </a:gs>
            <a:gs pos="100000">
              <a:srgbClr val="737373">
                <a:alpha val="100000"/>
              </a:srgbClr>
            </a:gs>
          </a:gsLst>
          <a:lin ang="0"/>
        </a:gradFill>
        <a:effectLst/>
      </p:bgPr>
    </p:bg>
    <p:spTree>
      <p:nvGrpSpPr>
        <p:cNvPr id="1" name=""/>
        <p:cNvGrpSpPr/>
        <p:nvPr/>
      </p:nvGrpSpPr>
      <p:grpSpPr>
        <a:xfrm>
          <a:off x="0" y="0"/>
          <a:ext cx="0" cy="0"/>
          <a:chOff x="0" y="0"/>
          <a:chExt cx="0" cy="0"/>
        </a:xfrm>
      </p:grpSpPr>
      <p:sp>
        <p:nvSpPr>
          <p:cNvPr id="2" name="TextBox 2"/>
          <p:cNvSpPr txBox="1"/>
          <p:nvPr/>
        </p:nvSpPr>
        <p:spPr>
          <a:xfrm>
            <a:off x="9139238" y="4694682"/>
            <a:ext cx="9525" cy="859536"/>
          </a:xfrm>
          <a:prstGeom prst="rect">
            <a:avLst/>
          </a:prstGeom>
        </p:spPr>
        <p:txBody>
          <a:bodyPr lIns="0" tIns="0" rIns="0" bIns="0" rtlCol="0" anchor="t">
            <a:spAutoFit/>
          </a:bodyPr>
          <a:lstStyle/>
          <a:p>
            <a:pPr algn="ctr">
              <a:lnSpc>
                <a:spcPts val="6912"/>
              </a:lnSpc>
            </a:pPr>
            <a:endParaRPr/>
          </a:p>
        </p:txBody>
      </p:sp>
      <p:sp>
        <p:nvSpPr>
          <p:cNvPr id="3" name="TextBox 3"/>
          <p:cNvSpPr txBox="1"/>
          <p:nvPr/>
        </p:nvSpPr>
        <p:spPr>
          <a:xfrm>
            <a:off x="1028700" y="2257079"/>
            <a:ext cx="8536477" cy="6157366"/>
          </a:xfrm>
          <a:prstGeom prst="rect">
            <a:avLst/>
          </a:prstGeom>
        </p:spPr>
        <p:txBody>
          <a:bodyPr lIns="0" tIns="0" rIns="0" bIns="0" rtlCol="0" anchor="t">
            <a:spAutoFit/>
          </a:bodyPr>
          <a:lstStyle/>
          <a:p>
            <a:pPr marL="1003394" lvl="1" indent="-501697" algn="l">
              <a:lnSpc>
                <a:spcPts val="7017"/>
              </a:lnSpc>
              <a:buFont typeface="Arial"/>
              <a:buChar char="•"/>
            </a:pPr>
            <a:r>
              <a:rPr lang="en-US" sz="4647">
                <a:solidFill>
                  <a:srgbClr val="FFFFFF"/>
                </a:solidFill>
                <a:latin typeface="Nunito Sans Condensed"/>
                <a:ea typeface="Nunito Sans Condensed"/>
                <a:cs typeface="Nunito Sans Condensed"/>
                <a:sym typeface="Nunito Sans Condensed"/>
              </a:rPr>
              <a:t>Actively Controlled Rockets</a:t>
            </a:r>
          </a:p>
          <a:p>
            <a:pPr marL="1003394" lvl="1" indent="-501697" algn="l">
              <a:lnSpc>
                <a:spcPts val="7017"/>
              </a:lnSpc>
              <a:buFont typeface="Arial"/>
              <a:buChar char="•"/>
            </a:pPr>
            <a:r>
              <a:rPr lang="en-US" sz="4647">
                <a:solidFill>
                  <a:srgbClr val="FFFFFF"/>
                </a:solidFill>
                <a:latin typeface="Nunito Sans Condensed"/>
                <a:ea typeface="Nunito Sans Condensed"/>
                <a:cs typeface="Nunito Sans Condensed"/>
                <a:sym typeface="Nunito Sans Condensed"/>
              </a:rPr>
              <a:t>Motivation</a:t>
            </a:r>
          </a:p>
          <a:p>
            <a:pPr marL="2006787" lvl="2" indent="-668929" algn="l">
              <a:lnSpc>
                <a:spcPts val="7017"/>
              </a:lnSpc>
              <a:buFont typeface="Arial"/>
              <a:buChar char="⚬"/>
            </a:pPr>
            <a:r>
              <a:rPr lang="en-US" sz="4647">
                <a:solidFill>
                  <a:srgbClr val="FFFFFF"/>
                </a:solidFill>
                <a:latin typeface="Nunito Sans Condensed"/>
                <a:ea typeface="Nunito Sans Condensed"/>
                <a:cs typeface="Nunito Sans Condensed"/>
                <a:sym typeface="Nunito Sans Condensed"/>
              </a:rPr>
              <a:t>Passive fins cannot compensate for variable atmospheric conditions</a:t>
            </a:r>
          </a:p>
          <a:p>
            <a:pPr marL="2006787" lvl="2" indent="-668929" algn="l">
              <a:lnSpc>
                <a:spcPts val="7017"/>
              </a:lnSpc>
              <a:buFont typeface="Arial"/>
              <a:buChar char="⚬"/>
            </a:pPr>
            <a:r>
              <a:rPr lang="en-US" sz="4647">
                <a:solidFill>
                  <a:srgbClr val="FFFFFF"/>
                </a:solidFill>
                <a:latin typeface="Nunito Sans Condensed"/>
                <a:ea typeface="Nunito Sans Condensed"/>
                <a:cs typeface="Nunito Sans Condensed"/>
                <a:sym typeface="Nunito Sans Condensed"/>
              </a:rPr>
              <a:t>TVC can improve flight consistency</a:t>
            </a:r>
          </a:p>
        </p:txBody>
      </p:sp>
      <p:sp>
        <p:nvSpPr>
          <p:cNvPr id="4" name="Freeform 4"/>
          <p:cNvSpPr/>
          <p:nvPr/>
        </p:nvSpPr>
        <p:spPr>
          <a:xfrm>
            <a:off x="9740344" y="2663653"/>
            <a:ext cx="7658378" cy="5487092"/>
          </a:xfrm>
          <a:custGeom>
            <a:avLst/>
            <a:gdLst/>
            <a:ahLst/>
            <a:cxnLst/>
            <a:rect l="l" t="t" r="r" b="b"/>
            <a:pathLst>
              <a:path w="7658378" h="5487092">
                <a:moveTo>
                  <a:pt x="0" y="0"/>
                </a:moveTo>
                <a:lnTo>
                  <a:pt x="7658378" y="0"/>
                </a:lnTo>
                <a:lnTo>
                  <a:pt x="7658378" y="5487092"/>
                </a:lnTo>
                <a:lnTo>
                  <a:pt x="0" y="5487092"/>
                </a:lnTo>
                <a:lnTo>
                  <a:pt x="0" y="0"/>
                </a:lnTo>
                <a:close/>
              </a:path>
            </a:pathLst>
          </a:custGeom>
          <a:blipFill>
            <a:blip r:embed="rId2"/>
            <a:stretch>
              <a:fillRect l="-298" t="-35313" r="-298"/>
            </a:stretch>
          </a:blipFill>
        </p:spPr>
        <p:txBody>
          <a:bodyPr/>
          <a:lstStyle/>
          <a:p>
            <a:endParaRPr lang="en-US"/>
          </a:p>
        </p:txBody>
      </p:sp>
      <p:sp>
        <p:nvSpPr>
          <p:cNvPr id="5" name="TextBox 5"/>
          <p:cNvSpPr txBox="1"/>
          <p:nvPr/>
        </p:nvSpPr>
        <p:spPr>
          <a:xfrm>
            <a:off x="17259300" y="9210675"/>
            <a:ext cx="152400" cy="200025"/>
          </a:xfrm>
          <a:prstGeom prst="rect">
            <a:avLst/>
          </a:prstGeom>
        </p:spPr>
        <p:txBody>
          <a:bodyPr wrap="none" lIns="0" tIns="0" rIns="0" bIns="0" rtlCol="0" anchor="t">
            <a:spAutoFit/>
          </a:bodyPr>
          <a:lstStyle/>
          <a:p>
            <a:pPr algn="ctr">
              <a:lnSpc>
                <a:spcPts val="2800"/>
              </a:lnSpc>
              <a:spcBef>
                <a:spcPct val="0"/>
              </a:spcBef>
            </a:pPr>
            <a:r>
              <a:rPr lang="en-US" sz="2000">
                <a:solidFill>
                  <a:srgbClr val="FFFFFF"/>
                </a:solidFill>
                <a:latin typeface="Canva Sans"/>
                <a:ea typeface="Canva Sans"/>
                <a:cs typeface="Canva Sans"/>
                <a:sym typeface="Canva Sans"/>
              </a:rPr>
              <a:t>2</a:t>
            </a:r>
          </a:p>
        </p:txBody>
      </p:sp>
      <p:sp>
        <p:nvSpPr>
          <p:cNvPr id="6" name="TextBox 6"/>
          <p:cNvSpPr txBox="1"/>
          <p:nvPr/>
        </p:nvSpPr>
        <p:spPr>
          <a:xfrm>
            <a:off x="1028700" y="962025"/>
            <a:ext cx="9851358" cy="1280795"/>
          </a:xfrm>
          <a:prstGeom prst="rect">
            <a:avLst/>
          </a:prstGeom>
        </p:spPr>
        <p:txBody>
          <a:bodyPr lIns="0" tIns="0" rIns="0" bIns="0" rtlCol="0" anchor="t">
            <a:spAutoFit/>
          </a:bodyPr>
          <a:lstStyle/>
          <a:p>
            <a:pPr algn="l">
              <a:lnSpc>
                <a:spcPts val="10240"/>
              </a:lnSpc>
            </a:pPr>
            <a:r>
              <a:rPr lang="en-US" sz="8000" b="1" spc="856">
                <a:solidFill>
                  <a:srgbClr val="FFFFFF"/>
                </a:solidFill>
                <a:latin typeface="Nunito Sans Condensed Bold"/>
                <a:ea typeface="Nunito Sans Condensed Bold"/>
                <a:cs typeface="Nunito Sans Condensed Bold"/>
                <a:sym typeface="Nunito Sans Condensed Bold"/>
              </a:rPr>
              <a:t>WHO WE ARE</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101418"/>
        </a:solidFill>
        <a:effectLst/>
      </p:bgPr>
    </p:bg>
    <p:spTree>
      <p:nvGrpSpPr>
        <p:cNvPr id="1" name=""/>
        <p:cNvGrpSpPr/>
        <p:nvPr/>
      </p:nvGrpSpPr>
      <p:grpSpPr>
        <a:xfrm>
          <a:off x="0" y="0"/>
          <a:ext cx="0" cy="0"/>
          <a:chOff x="0" y="0"/>
          <a:chExt cx="0" cy="0"/>
        </a:xfrm>
      </p:grpSpPr>
      <p:sp>
        <p:nvSpPr>
          <p:cNvPr id="2" name="Freeform 2"/>
          <p:cNvSpPr/>
          <p:nvPr/>
        </p:nvSpPr>
        <p:spPr>
          <a:xfrm>
            <a:off x="0" y="0"/>
            <a:ext cx="13230868" cy="10287000"/>
          </a:xfrm>
          <a:custGeom>
            <a:avLst/>
            <a:gdLst/>
            <a:ahLst/>
            <a:cxnLst/>
            <a:rect l="l" t="t" r="r" b="b"/>
            <a:pathLst>
              <a:path w="13230868" h="10287000">
                <a:moveTo>
                  <a:pt x="0" y="0"/>
                </a:moveTo>
                <a:lnTo>
                  <a:pt x="13230868" y="0"/>
                </a:lnTo>
                <a:lnTo>
                  <a:pt x="13230868" y="10287000"/>
                </a:lnTo>
                <a:lnTo>
                  <a:pt x="0" y="10287000"/>
                </a:lnTo>
                <a:lnTo>
                  <a:pt x="0" y="0"/>
                </a:lnTo>
                <a:close/>
              </a:path>
            </a:pathLst>
          </a:custGeom>
          <a:blipFill>
            <a:blip r:embed="rId2"/>
            <a:stretch>
              <a:fillRect/>
            </a:stretch>
          </a:blipFill>
        </p:spPr>
        <p:txBody>
          <a:bodyPr/>
          <a:lstStyle/>
          <a:p>
            <a:endParaRPr lang="en-US"/>
          </a:p>
        </p:txBody>
      </p:sp>
      <p:sp>
        <p:nvSpPr>
          <p:cNvPr id="3" name="AutoShape 3"/>
          <p:cNvSpPr/>
          <p:nvPr/>
        </p:nvSpPr>
        <p:spPr>
          <a:xfrm>
            <a:off x="4515505" y="5754549"/>
            <a:ext cx="9256990" cy="0"/>
          </a:xfrm>
          <a:prstGeom prst="line">
            <a:avLst/>
          </a:prstGeom>
          <a:ln w="28575" cap="flat">
            <a:solidFill>
              <a:srgbClr val="FFFFFF"/>
            </a:solidFill>
            <a:prstDash val="solid"/>
            <a:headEnd type="none" w="sm" len="sm"/>
            <a:tailEnd type="none" w="sm" len="sm"/>
          </a:ln>
        </p:spPr>
        <p:txBody>
          <a:bodyPr/>
          <a:lstStyle/>
          <a:p>
            <a:endParaRPr lang="en-US"/>
          </a:p>
        </p:txBody>
      </p:sp>
      <p:sp>
        <p:nvSpPr>
          <p:cNvPr id="4" name="AutoShape 4"/>
          <p:cNvSpPr/>
          <p:nvPr/>
        </p:nvSpPr>
        <p:spPr>
          <a:xfrm>
            <a:off x="4515505" y="7943340"/>
            <a:ext cx="9256990" cy="0"/>
          </a:xfrm>
          <a:prstGeom prst="line">
            <a:avLst/>
          </a:prstGeom>
          <a:ln w="28575" cap="flat">
            <a:solidFill>
              <a:srgbClr val="FFFFFF"/>
            </a:solidFill>
            <a:prstDash val="solid"/>
            <a:headEnd type="none" w="sm" len="sm"/>
            <a:tailEnd type="none" w="sm" len="sm"/>
          </a:ln>
        </p:spPr>
        <p:txBody>
          <a:bodyPr/>
          <a:lstStyle/>
          <a:p>
            <a:endParaRPr lang="en-US"/>
          </a:p>
        </p:txBody>
      </p:sp>
      <p:sp>
        <p:nvSpPr>
          <p:cNvPr id="5" name="Freeform 5"/>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txBody>
          <a:bodyPr/>
          <a:lstStyle/>
          <a:p>
            <a:endParaRPr lang="en-US"/>
          </a:p>
        </p:txBody>
      </p:sp>
      <p:sp>
        <p:nvSpPr>
          <p:cNvPr id="6" name="Freeform 6"/>
          <p:cNvSpPr/>
          <p:nvPr/>
        </p:nvSpPr>
        <p:spPr>
          <a:xfrm>
            <a:off x="852864" y="2535764"/>
            <a:ext cx="4571737" cy="4571737"/>
          </a:xfrm>
          <a:custGeom>
            <a:avLst/>
            <a:gdLst/>
            <a:ahLst/>
            <a:cxnLst/>
            <a:rect l="l" t="t" r="r" b="b"/>
            <a:pathLst>
              <a:path w="4571737" h="4571737">
                <a:moveTo>
                  <a:pt x="0" y="0"/>
                </a:moveTo>
                <a:lnTo>
                  <a:pt x="4571737" y="0"/>
                </a:lnTo>
                <a:lnTo>
                  <a:pt x="4571737" y="4571737"/>
                </a:lnTo>
                <a:lnTo>
                  <a:pt x="0" y="4571737"/>
                </a:lnTo>
                <a:lnTo>
                  <a:pt x="0" y="0"/>
                </a:lnTo>
                <a:close/>
              </a:path>
            </a:pathLst>
          </a:custGeom>
          <a:blipFill>
            <a:blip r:embed="rId4"/>
            <a:stretch>
              <a:fillRect/>
            </a:stretch>
          </a:blipFill>
        </p:spPr>
        <p:txBody>
          <a:bodyPr/>
          <a:lstStyle/>
          <a:p>
            <a:endParaRPr lang="en-US"/>
          </a:p>
        </p:txBody>
      </p:sp>
      <p:sp>
        <p:nvSpPr>
          <p:cNvPr id="7" name="Freeform 7"/>
          <p:cNvSpPr/>
          <p:nvPr/>
        </p:nvSpPr>
        <p:spPr>
          <a:xfrm>
            <a:off x="12825687" y="2535764"/>
            <a:ext cx="4571737" cy="4571737"/>
          </a:xfrm>
          <a:custGeom>
            <a:avLst/>
            <a:gdLst/>
            <a:ahLst/>
            <a:cxnLst/>
            <a:rect l="l" t="t" r="r" b="b"/>
            <a:pathLst>
              <a:path w="4571737" h="4571737">
                <a:moveTo>
                  <a:pt x="0" y="0"/>
                </a:moveTo>
                <a:lnTo>
                  <a:pt x="4571737" y="0"/>
                </a:lnTo>
                <a:lnTo>
                  <a:pt x="4571737" y="4571737"/>
                </a:lnTo>
                <a:lnTo>
                  <a:pt x="0" y="4571737"/>
                </a:lnTo>
                <a:lnTo>
                  <a:pt x="0" y="0"/>
                </a:lnTo>
                <a:close/>
              </a:path>
            </a:pathLst>
          </a:custGeom>
          <a:blipFill>
            <a:blip r:embed="rId5"/>
            <a:stretch>
              <a:fillRect/>
            </a:stretch>
          </a:blipFill>
        </p:spPr>
        <p:txBody>
          <a:bodyPr/>
          <a:lstStyle/>
          <a:p>
            <a:endParaRPr lang="en-US"/>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rotWithShape="1">
          <a:gsLst>
            <a:gs pos="0">
              <a:srgbClr val="000000">
                <a:alpha val="100000"/>
              </a:srgbClr>
            </a:gs>
            <a:gs pos="100000">
              <a:srgbClr val="737373">
                <a:alpha val="100000"/>
              </a:srgbClr>
            </a:gs>
          </a:gsLst>
          <a:lin ang="0"/>
        </a:gradFill>
        <a:effectLst/>
      </p:bgPr>
    </p:bg>
    <p:spTree>
      <p:nvGrpSpPr>
        <p:cNvPr id="1" name=""/>
        <p:cNvGrpSpPr/>
        <p:nvPr/>
      </p:nvGrpSpPr>
      <p:grpSpPr>
        <a:xfrm>
          <a:off x="0" y="0"/>
          <a:ext cx="0" cy="0"/>
          <a:chOff x="0" y="0"/>
          <a:chExt cx="0" cy="0"/>
        </a:xfrm>
      </p:grpSpPr>
      <p:sp>
        <p:nvSpPr>
          <p:cNvPr id="2" name="TextBox 2"/>
          <p:cNvSpPr txBox="1"/>
          <p:nvPr/>
        </p:nvSpPr>
        <p:spPr>
          <a:xfrm>
            <a:off x="1028700" y="2345240"/>
            <a:ext cx="11977911" cy="3827655"/>
          </a:xfrm>
          <a:prstGeom prst="rect">
            <a:avLst/>
          </a:prstGeom>
        </p:spPr>
        <p:txBody>
          <a:bodyPr lIns="0" tIns="0" rIns="0" bIns="0" rtlCol="0" anchor="t">
            <a:spAutoFit/>
          </a:bodyPr>
          <a:lstStyle/>
          <a:p>
            <a:pPr algn="l">
              <a:lnSpc>
                <a:spcPts val="6175"/>
              </a:lnSpc>
            </a:pPr>
            <a:r>
              <a:rPr lang="en-US" sz="3199" b="1" spc="342">
                <a:solidFill>
                  <a:srgbClr val="FFFFFF"/>
                </a:solidFill>
                <a:latin typeface="Nunito Sans Condensed Bold"/>
                <a:ea typeface="Nunito Sans Condensed Bold"/>
                <a:cs typeface="Nunito Sans Condensed Bold"/>
                <a:sym typeface="Nunito Sans Condensed Bold"/>
              </a:rPr>
              <a:t>Basic Design Requirements</a:t>
            </a:r>
          </a:p>
          <a:p>
            <a:pPr marL="690876" lvl="1" indent="-345438" algn="l">
              <a:lnSpc>
                <a:spcPts val="6175"/>
              </a:lnSpc>
              <a:buFont typeface="Arial"/>
              <a:buChar char="•"/>
            </a:pPr>
            <a:r>
              <a:rPr lang="en-US" sz="3199" spc="342">
                <a:solidFill>
                  <a:srgbClr val="FFFFFF"/>
                </a:solidFill>
                <a:latin typeface="Nunito Sans Condensed"/>
                <a:ea typeface="Nunito Sans Condensed"/>
                <a:cs typeface="Nunito Sans Condensed"/>
                <a:sym typeface="Nunito Sans Condensed"/>
              </a:rPr>
              <a:t>Combination of 3D printed parts and COTS components</a:t>
            </a:r>
          </a:p>
          <a:p>
            <a:pPr marL="690876" lvl="1" indent="-345438" algn="l">
              <a:lnSpc>
                <a:spcPts val="6175"/>
              </a:lnSpc>
              <a:buFont typeface="Arial"/>
              <a:buChar char="•"/>
            </a:pPr>
            <a:r>
              <a:rPr lang="en-US" sz="3199" spc="342">
                <a:solidFill>
                  <a:srgbClr val="FFFFFF"/>
                </a:solidFill>
                <a:latin typeface="Nunito Sans Condensed"/>
                <a:ea typeface="Nunito Sans Condensed"/>
                <a:cs typeface="Nunito Sans Condensed"/>
                <a:sym typeface="Nunito Sans Condensed"/>
              </a:rPr>
              <a:t>Max rocket weight: 2 lbs</a:t>
            </a:r>
          </a:p>
          <a:p>
            <a:pPr marL="690876" lvl="1" indent="-345438" algn="l">
              <a:lnSpc>
                <a:spcPts val="6175"/>
              </a:lnSpc>
              <a:buFont typeface="Arial"/>
              <a:buChar char="•"/>
            </a:pPr>
            <a:r>
              <a:rPr lang="en-US" sz="3199" spc="342">
                <a:solidFill>
                  <a:srgbClr val="FFFFFF"/>
                </a:solidFill>
                <a:latin typeface="Nunito Sans Condensed"/>
                <a:ea typeface="Nunito Sans Condensed"/>
                <a:cs typeface="Nunito Sans Condensed"/>
                <a:sym typeface="Nunito Sans Condensed"/>
              </a:rPr>
              <a:t>Designed for quick integration</a:t>
            </a:r>
          </a:p>
          <a:p>
            <a:pPr algn="l">
              <a:lnSpc>
                <a:spcPts val="6175"/>
              </a:lnSpc>
            </a:pPr>
            <a:endParaRPr lang="en-US" sz="3199" spc="342">
              <a:solidFill>
                <a:srgbClr val="FFFFFF"/>
              </a:solidFill>
              <a:latin typeface="Nunito Sans Condensed"/>
              <a:ea typeface="Nunito Sans Condensed"/>
              <a:cs typeface="Nunito Sans Condensed"/>
              <a:sym typeface="Nunito Sans Condensed"/>
            </a:endParaRPr>
          </a:p>
        </p:txBody>
      </p:sp>
      <p:sp>
        <p:nvSpPr>
          <p:cNvPr id="3" name="Freeform 3"/>
          <p:cNvSpPr/>
          <p:nvPr/>
        </p:nvSpPr>
        <p:spPr>
          <a:xfrm>
            <a:off x="2271325" y="6494390"/>
            <a:ext cx="12632512" cy="2226480"/>
          </a:xfrm>
          <a:custGeom>
            <a:avLst/>
            <a:gdLst/>
            <a:ahLst/>
            <a:cxnLst/>
            <a:rect l="l" t="t" r="r" b="b"/>
            <a:pathLst>
              <a:path w="12632512" h="2226480">
                <a:moveTo>
                  <a:pt x="0" y="0"/>
                </a:moveTo>
                <a:lnTo>
                  <a:pt x="12632512" y="0"/>
                </a:lnTo>
                <a:lnTo>
                  <a:pt x="12632512" y="2226481"/>
                </a:lnTo>
                <a:lnTo>
                  <a:pt x="0" y="2226481"/>
                </a:lnTo>
                <a:lnTo>
                  <a:pt x="0" y="0"/>
                </a:lnTo>
                <a:close/>
              </a:path>
            </a:pathLst>
          </a:custGeom>
          <a:blipFill>
            <a:blip r:embed="rId2"/>
            <a:stretch>
              <a:fillRect/>
            </a:stretch>
          </a:blipFill>
        </p:spPr>
        <p:txBody>
          <a:bodyPr/>
          <a:lstStyle/>
          <a:p>
            <a:endParaRPr lang="en-US"/>
          </a:p>
        </p:txBody>
      </p:sp>
      <p:grpSp>
        <p:nvGrpSpPr>
          <p:cNvPr id="4" name="Group 4"/>
          <p:cNvGrpSpPr/>
          <p:nvPr/>
        </p:nvGrpSpPr>
        <p:grpSpPr>
          <a:xfrm>
            <a:off x="3167358" y="7607630"/>
            <a:ext cx="12566785" cy="2037978"/>
            <a:chOff x="0" y="0"/>
            <a:chExt cx="16755714" cy="2717305"/>
          </a:xfrm>
        </p:grpSpPr>
        <p:sp>
          <p:nvSpPr>
            <p:cNvPr id="5" name="AutoShape 5"/>
            <p:cNvSpPr/>
            <p:nvPr/>
          </p:nvSpPr>
          <p:spPr>
            <a:xfrm flipH="1" flipV="1">
              <a:off x="7676440" y="33604"/>
              <a:ext cx="2868747" cy="2188172"/>
            </a:xfrm>
            <a:prstGeom prst="line">
              <a:avLst/>
            </a:prstGeom>
            <a:ln w="50800" cap="flat">
              <a:solidFill>
                <a:srgbClr val="06090F"/>
              </a:solidFill>
              <a:prstDash val="solid"/>
              <a:headEnd type="none" w="sm" len="sm"/>
              <a:tailEnd type="arrow" w="med" len="sm"/>
            </a:ln>
          </p:spPr>
          <p:txBody>
            <a:bodyPr/>
            <a:lstStyle/>
            <a:p>
              <a:endParaRPr lang="en-US"/>
            </a:p>
          </p:txBody>
        </p:sp>
        <p:sp>
          <p:nvSpPr>
            <p:cNvPr id="6" name="AutoShape 6"/>
            <p:cNvSpPr/>
            <p:nvPr/>
          </p:nvSpPr>
          <p:spPr>
            <a:xfrm flipH="1" flipV="1">
              <a:off x="12768484" y="21463"/>
              <a:ext cx="2623006" cy="2200314"/>
            </a:xfrm>
            <a:prstGeom prst="line">
              <a:avLst/>
            </a:prstGeom>
            <a:ln w="50800" cap="flat">
              <a:solidFill>
                <a:srgbClr val="06090F"/>
              </a:solidFill>
              <a:prstDash val="solid"/>
              <a:headEnd type="none" w="sm" len="sm"/>
              <a:tailEnd type="arrow" w="med" len="sm"/>
            </a:ln>
          </p:spPr>
          <p:txBody>
            <a:bodyPr/>
            <a:lstStyle/>
            <a:p>
              <a:endParaRPr lang="en-US"/>
            </a:p>
          </p:txBody>
        </p:sp>
        <p:sp>
          <p:nvSpPr>
            <p:cNvPr id="7" name="AutoShape 7"/>
            <p:cNvSpPr/>
            <p:nvPr/>
          </p:nvSpPr>
          <p:spPr>
            <a:xfrm flipV="1">
              <a:off x="1927566" y="0"/>
              <a:ext cx="0" cy="2221777"/>
            </a:xfrm>
            <a:prstGeom prst="line">
              <a:avLst/>
            </a:prstGeom>
            <a:ln w="50800" cap="flat">
              <a:solidFill>
                <a:srgbClr val="06090F"/>
              </a:solidFill>
              <a:prstDash val="solid"/>
              <a:headEnd type="none" w="sm" len="sm"/>
              <a:tailEnd type="arrow" w="med" len="sm"/>
            </a:ln>
          </p:spPr>
          <p:txBody>
            <a:bodyPr/>
            <a:lstStyle/>
            <a:p>
              <a:endParaRPr lang="en-US"/>
            </a:p>
          </p:txBody>
        </p:sp>
        <p:sp>
          <p:nvSpPr>
            <p:cNvPr id="8" name="TextBox 8"/>
            <p:cNvSpPr txBox="1"/>
            <p:nvPr/>
          </p:nvSpPr>
          <p:spPr>
            <a:xfrm>
              <a:off x="14027266" y="2193202"/>
              <a:ext cx="2728448" cy="524103"/>
            </a:xfrm>
            <a:prstGeom prst="rect">
              <a:avLst/>
            </a:prstGeom>
          </p:spPr>
          <p:txBody>
            <a:bodyPr lIns="0" tIns="0" rIns="0" bIns="0" rtlCol="0" anchor="t">
              <a:spAutoFit/>
            </a:bodyPr>
            <a:lstStyle/>
            <a:p>
              <a:pPr algn="ctr">
                <a:lnSpc>
                  <a:spcPts val="3201"/>
                </a:lnSpc>
                <a:spcBef>
                  <a:spcPct val="0"/>
                </a:spcBef>
              </a:pPr>
              <a:r>
                <a:rPr lang="en-US" sz="2501" spc="267">
                  <a:solidFill>
                    <a:srgbClr val="FFFFFF"/>
                  </a:solidFill>
                  <a:latin typeface="Nunito Sans Condensed"/>
                  <a:ea typeface="Nunito Sans Condensed"/>
                  <a:cs typeface="Nunito Sans Condensed"/>
                  <a:sym typeface="Nunito Sans Condensed"/>
                </a:rPr>
                <a:t>TVC MOUNT</a:t>
              </a:r>
            </a:p>
          </p:txBody>
        </p:sp>
        <p:sp>
          <p:nvSpPr>
            <p:cNvPr id="9" name="TextBox 9"/>
            <p:cNvSpPr txBox="1"/>
            <p:nvPr/>
          </p:nvSpPr>
          <p:spPr>
            <a:xfrm>
              <a:off x="8534258" y="2193202"/>
              <a:ext cx="3319236" cy="524103"/>
            </a:xfrm>
            <a:prstGeom prst="rect">
              <a:avLst/>
            </a:prstGeom>
          </p:spPr>
          <p:txBody>
            <a:bodyPr lIns="0" tIns="0" rIns="0" bIns="0" rtlCol="0" anchor="t">
              <a:spAutoFit/>
            </a:bodyPr>
            <a:lstStyle/>
            <a:p>
              <a:pPr algn="ctr">
                <a:lnSpc>
                  <a:spcPts val="3201"/>
                </a:lnSpc>
                <a:spcBef>
                  <a:spcPct val="0"/>
                </a:spcBef>
              </a:pPr>
              <a:r>
                <a:rPr lang="en-US" sz="2501" spc="267">
                  <a:solidFill>
                    <a:srgbClr val="FFFFFF"/>
                  </a:solidFill>
                  <a:latin typeface="Nunito Sans Condensed"/>
                  <a:ea typeface="Nunito Sans Condensed"/>
                  <a:cs typeface="Nunito Sans Condensed"/>
                  <a:sym typeface="Nunito Sans Condensed"/>
                </a:rPr>
                <a:t>AVIONICS BAY</a:t>
              </a:r>
            </a:p>
          </p:txBody>
        </p:sp>
        <p:sp>
          <p:nvSpPr>
            <p:cNvPr id="10" name="TextBox 10"/>
            <p:cNvSpPr txBox="1"/>
            <p:nvPr/>
          </p:nvSpPr>
          <p:spPr>
            <a:xfrm>
              <a:off x="681136" y="2193202"/>
              <a:ext cx="2492860" cy="524103"/>
            </a:xfrm>
            <a:prstGeom prst="rect">
              <a:avLst/>
            </a:prstGeom>
          </p:spPr>
          <p:txBody>
            <a:bodyPr lIns="0" tIns="0" rIns="0" bIns="0" rtlCol="0" anchor="t">
              <a:spAutoFit/>
            </a:bodyPr>
            <a:lstStyle/>
            <a:p>
              <a:pPr algn="ctr">
                <a:lnSpc>
                  <a:spcPts val="3201"/>
                </a:lnSpc>
                <a:spcBef>
                  <a:spcPct val="0"/>
                </a:spcBef>
              </a:pPr>
              <a:r>
                <a:rPr lang="en-US" sz="2501" spc="267">
                  <a:solidFill>
                    <a:srgbClr val="FFFFFF"/>
                  </a:solidFill>
                  <a:latin typeface="Nunito Sans Condensed"/>
                  <a:ea typeface="Nunito Sans Condensed"/>
                  <a:cs typeface="Nunito Sans Condensed"/>
                  <a:sym typeface="Nunito Sans Condensed"/>
                </a:rPr>
                <a:t>NOSECONE</a:t>
              </a:r>
            </a:p>
          </p:txBody>
        </p:sp>
        <p:sp>
          <p:nvSpPr>
            <p:cNvPr id="11" name="AutoShape 11"/>
            <p:cNvSpPr/>
            <p:nvPr/>
          </p:nvSpPr>
          <p:spPr>
            <a:xfrm flipH="1" flipV="1">
              <a:off x="3796049" y="33604"/>
              <a:ext cx="2130698" cy="2167575"/>
            </a:xfrm>
            <a:prstGeom prst="line">
              <a:avLst/>
            </a:prstGeom>
            <a:ln w="50800" cap="flat">
              <a:solidFill>
                <a:srgbClr val="06090F"/>
              </a:solidFill>
              <a:prstDash val="solid"/>
              <a:headEnd type="none" w="sm" len="sm"/>
              <a:tailEnd type="arrow" w="med" len="sm"/>
            </a:ln>
          </p:spPr>
          <p:txBody>
            <a:bodyPr/>
            <a:lstStyle/>
            <a:p>
              <a:endParaRPr lang="en-US"/>
            </a:p>
          </p:txBody>
        </p:sp>
        <p:sp>
          <p:nvSpPr>
            <p:cNvPr id="12" name="TextBox 12"/>
            <p:cNvSpPr txBox="1"/>
            <p:nvPr/>
          </p:nvSpPr>
          <p:spPr>
            <a:xfrm>
              <a:off x="0" y="2172605"/>
              <a:ext cx="11853494" cy="524103"/>
            </a:xfrm>
            <a:prstGeom prst="rect">
              <a:avLst/>
            </a:prstGeom>
          </p:spPr>
          <p:txBody>
            <a:bodyPr lIns="0" tIns="0" rIns="0" bIns="0" rtlCol="0" anchor="t">
              <a:spAutoFit/>
            </a:bodyPr>
            <a:lstStyle/>
            <a:p>
              <a:pPr algn="ctr">
                <a:lnSpc>
                  <a:spcPts val="3201"/>
                </a:lnSpc>
                <a:spcBef>
                  <a:spcPct val="0"/>
                </a:spcBef>
              </a:pPr>
              <a:r>
                <a:rPr lang="en-US" sz="2501" spc="267">
                  <a:solidFill>
                    <a:srgbClr val="FFFFFF"/>
                  </a:solidFill>
                  <a:latin typeface="Nunito Sans Condensed"/>
                  <a:ea typeface="Nunito Sans Condensed"/>
                  <a:cs typeface="Nunito Sans Condensed"/>
                  <a:sym typeface="Nunito Sans Condensed"/>
                </a:rPr>
                <a:t>RECOVERY</a:t>
              </a:r>
            </a:p>
          </p:txBody>
        </p:sp>
      </p:grpSp>
      <p:sp>
        <p:nvSpPr>
          <p:cNvPr id="13" name="TextBox 13"/>
          <p:cNvSpPr txBox="1"/>
          <p:nvPr/>
        </p:nvSpPr>
        <p:spPr>
          <a:xfrm>
            <a:off x="17259300" y="9210675"/>
            <a:ext cx="152400" cy="200025"/>
          </a:xfrm>
          <a:prstGeom prst="rect">
            <a:avLst/>
          </a:prstGeom>
        </p:spPr>
        <p:txBody>
          <a:bodyPr wrap="none" lIns="0" tIns="0" rIns="0" bIns="0" rtlCol="0" anchor="t">
            <a:spAutoFit/>
          </a:bodyPr>
          <a:lstStyle/>
          <a:p>
            <a:pPr algn="ctr">
              <a:lnSpc>
                <a:spcPts val="2800"/>
              </a:lnSpc>
              <a:spcBef>
                <a:spcPct val="0"/>
              </a:spcBef>
            </a:pPr>
            <a:r>
              <a:rPr lang="en-US" sz="2000">
                <a:solidFill>
                  <a:srgbClr val="FFFFFF"/>
                </a:solidFill>
                <a:latin typeface="Canva Sans"/>
                <a:ea typeface="Canva Sans"/>
                <a:cs typeface="Canva Sans"/>
                <a:sym typeface="Canva Sans"/>
              </a:rPr>
              <a:t>3</a:t>
            </a:r>
          </a:p>
        </p:txBody>
      </p:sp>
      <p:sp>
        <p:nvSpPr>
          <p:cNvPr id="14" name="TextBox 14"/>
          <p:cNvSpPr txBox="1"/>
          <p:nvPr/>
        </p:nvSpPr>
        <p:spPr>
          <a:xfrm>
            <a:off x="1028700" y="962025"/>
            <a:ext cx="12821724" cy="1280795"/>
          </a:xfrm>
          <a:prstGeom prst="rect">
            <a:avLst/>
          </a:prstGeom>
        </p:spPr>
        <p:txBody>
          <a:bodyPr lIns="0" tIns="0" rIns="0" bIns="0" rtlCol="0" anchor="t">
            <a:spAutoFit/>
          </a:bodyPr>
          <a:lstStyle/>
          <a:p>
            <a:pPr algn="l">
              <a:lnSpc>
                <a:spcPts val="10240"/>
              </a:lnSpc>
            </a:pPr>
            <a:r>
              <a:rPr lang="en-US" sz="8000" b="1" spc="856">
                <a:solidFill>
                  <a:srgbClr val="FFFFFF"/>
                </a:solidFill>
                <a:latin typeface="Nunito Sans Condensed Bold"/>
                <a:ea typeface="Nunito Sans Condensed Bold"/>
                <a:cs typeface="Nunito Sans Condensed Bold"/>
                <a:sym typeface="Nunito Sans Condensed Bold"/>
              </a:rPr>
              <a:t>ROCKET OVERVIEW</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US"/>
          </a:p>
        </p:txBody>
      </p:sp>
      <p:sp>
        <p:nvSpPr>
          <p:cNvPr id="3" name="TextBox 3"/>
          <p:cNvSpPr txBox="1"/>
          <p:nvPr/>
        </p:nvSpPr>
        <p:spPr>
          <a:xfrm>
            <a:off x="1029029" y="962025"/>
            <a:ext cx="9851358" cy="1280795"/>
          </a:xfrm>
          <a:prstGeom prst="rect">
            <a:avLst/>
          </a:prstGeom>
        </p:spPr>
        <p:txBody>
          <a:bodyPr lIns="0" tIns="0" rIns="0" bIns="0" rtlCol="0" anchor="t">
            <a:spAutoFit/>
          </a:bodyPr>
          <a:lstStyle/>
          <a:p>
            <a:pPr algn="l">
              <a:lnSpc>
                <a:spcPts val="10240"/>
              </a:lnSpc>
            </a:pPr>
            <a:r>
              <a:rPr lang="en-US" sz="8000" b="1" spc="856">
                <a:solidFill>
                  <a:srgbClr val="FFFFFF"/>
                </a:solidFill>
                <a:latin typeface="Nunito Sans Condensed Bold"/>
                <a:ea typeface="Nunito Sans Condensed Bold"/>
                <a:cs typeface="Nunito Sans Condensed Bold"/>
                <a:sym typeface="Nunito Sans Condensed Bold"/>
              </a:rPr>
              <a:t>LAUNCHPAD</a:t>
            </a:r>
          </a:p>
        </p:txBody>
      </p:sp>
      <p:sp>
        <p:nvSpPr>
          <p:cNvPr id="4" name="TextBox 4"/>
          <p:cNvSpPr txBox="1"/>
          <p:nvPr/>
        </p:nvSpPr>
        <p:spPr>
          <a:xfrm>
            <a:off x="1028700" y="2490949"/>
            <a:ext cx="7827429" cy="2828924"/>
          </a:xfrm>
          <a:prstGeom prst="rect">
            <a:avLst/>
          </a:prstGeom>
        </p:spPr>
        <p:txBody>
          <a:bodyPr lIns="0" tIns="0" rIns="0" bIns="0" rtlCol="0" anchor="t">
            <a:spAutoFit/>
          </a:bodyPr>
          <a:lstStyle/>
          <a:p>
            <a:pPr marL="647703" lvl="1" indent="-323852" algn="l">
              <a:lnSpc>
                <a:spcPts val="4500"/>
              </a:lnSpc>
              <a:buFont typeface="Arial"/>
              <a:buChar char="•"/>
            </a:pPr>
            <a:r>
              <a:rPr lang="en-US" sz="3000">
                <a:solidFill>
                  <a:srgbClr val="FFFFFF"/>
                </a:solidFill>
                <a:latin typeface="Nunito Sans Condensed"/>
                <a:ea typeface="Nunito Sans Condensed"/>
                <a:cs typeface="Nunito Sans Condensed"/>
                <a:sym typeface="Nunito Sans Condensed"/>
              </a:rPr>
              <a:t>Rail length allowed the rocket to gain sufficient initial velocity.</a:t>
            </a:r>
          </a:p>
          <a:p>
            <a:pPr marL="647703" lvl="1" indent="-323852" algn="l">
              <a:lnSpc>
                <a:spcPts val="4500"/>
              </a:lnSpc>
              <a:buFont typeface="Arial"/>
              <a:buChar char="•"/>
            </a:pPr>
            <a:r>
              <a:rPr lang="en-US" sz="3000">
                <a:solidFill>
                  <a:srgbClr val="FFFFFF"/>
                </a:solidFill>
                <a:latin typeface="Nunito Sans Condensed"/>
                <a:ea typeface="Nunito Sans Condensed"/>
                <a:cs typeface="Nunito Sans Condensed"/>
                <a:sym typeface="Nunito Sans Condensed"/>
              </a:rPr>
              <a:t>Support provided clearance for TVC and ignition wire.</a:t>
            </a:r>
          </a:p>
          <a:p>
            <a:pPr marL="647703" lvl="1" indent="-323852" algn="l">
              <a:lnSpc>
                <a:spcPts val="4500"/>
              </a:lnSpc>
              <a:buFont typeface="Arial"/>
              <a:buChar char="•"/>
            </a:pPr>
            <a:r>
              <a:rPr lang="en-US" sz="3000">
                <a:solidFill>
                  <a:srgbClr val="FFFFFF"/>
                </a:solidFill>
                <a:latin typeface="Nunito Sans Condensed"/>
                <a:ea typeface="Nunito Sans Condensed"/>
                <a:cs typeface="Nunito Sans Condensed"/>
                <a:sym typeface="Nunito Sans Condensed"/>
              </a:rPr>
              <a:t>Base fixated the structure</a:t>
            </a:r>
          </a:p>
        </p:txBody>
      </p:sp>
      <p:sp>
        <p:nvSpPr>
          <p:cNvPr id="5" name="TextBox 5"/>
          <p:cNvSpPr txBox="1"/>
          <p:nvPr/>
        </p:nvSpPr>
        <p:spPr>
          <a:xfrm>
            <a:off x="17259300" y="9210675"/>
            <a:ext cx="152400" cy="200025"/>
          </a:xfrm>
          <a:prstGeom prst="rect">
            <a:avLst/>
          </a:prstGeom>
        </p:spPr>
        <p:txBody>
          <a:bodyPr wrap="none" lIns="0" tIns="0" rIns="0" bIns="0" rtlCol="0" anchor="t">
            <a:spAutoFit/>
          </a:bodyPr>
          <a:lstStyle/>
          <a:p>
            <a:pPr algn="ctr">
              <a:lnSpc>
                <a:spcPts val="2800"/>
              </a:lnSpc>
              <a:spcBef>
                <a:spcPct val="0"/>
              </a:spcBef>
            </a:pPr>
            <a:r>
              <a:rPr lang="en-US" sz="2000">
                <a:solidFill>
                  <a:srgbClr val="FFFFFF"/>
                </a:solidFill>
                <a:latin typeface="Canva Sans"/>
                <a:ea typeface="Canva Sans"/>
                <a:cs typeface="Canva Sans"/>
                <a:sym typeface="Canva Sans"/>
              </a:rPr>
              <a:t>4</a:t>
            </a:r>
          </a:p>
        </p:txBody>
      </p:sp>
      <p:sp>
        <p:nvSpPr>
          <p:cNvPr id="6" name="Freeform 6"/>
          <p:cNvSpPr/>
          <p:nvPr/>
        </p:nvSpPr>
        <p:spPr>
          <a:xfrm>
            <a:off x="10375347" y="683605"/>
            <a:ext cx="7278648" cy="7875259"/>
          </a:xfrm>
          <a:custGeom>
            <a:avLst/>
            <a:gdLst/>
            <a:ahLst/>
            <a:cxnLst/>
            <a:rect l="l" t="t" r="r" b="b"/>
            <a:pathLst>
              <a:path w="7278648" h="7875259">
                <a:moveTo>
                  <a:pt x="0" y="0"/>
                </a:moveTo>
                <a:lnTo>
                  <a:pt x="7278648" y="0"/>
                </a:lnTo>
                <a:lnTo>
                  <a:pt x="7278648" y="7875259"/>
                </a:lnTo>
                <a:lnTo>
                  <a:pt x="0" y="7875259"/>
                </a:lnTo>
                <a:lnTo>
                  <a:pt x="0" y="0"/>
                </a:lnTo>
                <a:close/>
              </a:path>
            </a:pathLst>
          </a:custGeom>
          <a:blipFill>
            <a:blip r:embed="rId3"/>
            <a:stretch>
              <a:fillRect/>
            </a:stretch>
          </a:blipFill>
        </p:spPr>
        <p:txBody>
          <a:bodyPr/>
          <a:lstStyle/>
          <a:p>
            <a:endParaRPr lang="en-US"/>
          </a:p>
        </p:txBody>
      </p:sp>
      <p:sp>
        <p:nvSpPr>
          <p:cNvPr id="7" name="AutoShape 7"/>
          <p:cNvSpPr/>
          <p:nvPr/>
        </p:nvSpPr>
        <p:spPr>
          <a:xfrm>
            <a:off x="12973674" y="1678188"/>
            <a:ext cx="1369576" cy="16568"/>
          </a:xfrm>
          <a:prstGeom prst="line">
            <a:avLst/>
          </a:prstGeom>
          <a:ln w="38100" cap="flat">
            <a:solidFill>
              <a:srgbClr val="FFFFFF"/>
            </a:solidFill>
            <a:prstDash val="solid"/>
            <a:headEnd type="none" w="sm" len="sm"/>
            <a:tailEnd type="arrow" w="med" len="sm"/>
          </a:ln>
        </p:spPr>
        <p:txBody>
          <a:bodyPr/>
          <a:lstStyle/>
          <a:p>
            <a:endParaRPr lang="en-US"/>
          </a:p>
        </p:txBody>
      </p:sp>
      <p:sp>
        <p:nvSpPr>
          <p:cNvPr id="8" name="AutoShape 8"/>
          <p:cNvSpPr/>
          <p:nvPr/>
        </p:nvSpPr>
        <p:spPr>
          <a:xfrm>
            <a:off x="11481902" y="4028210"/>
            <a:ext cx="1220081" cy="0"/>
          </a:xfrm>
          <a:prstGeom prst="line">
            <a:avLst/>
          </a:prstGeom>
          <a:ln w="38100" cap="flat">
            <a:solidFill>
              <a:srgbClr val="FFFFFF"/>
            </a:solidFill>
            <a:prstDash val="solid"/>
            <a:headEnd type="none" w="sm" len="sm"/>
            <a:tailEnd type="arrow" w="med" len="sm"/>
          </a:ln>
        </p:spPr>
        <p:txBody>
          <a:bodyPr/>
          <a:lstStyle/>
          <a:p>
            <a:endParaRPr lang="en-US"/>
          </a:p>
        </p:txBody>
      </p:sp>
      <p:sp>
        <p:nvSpPr>
          <p:cNvPr id="9" name="AutoShape 9"/>
          <p:cNvSpPr/>
          <p:nvPr/>
        </p:nvSpPr>
        <p:spPr>
          <a:xfrm flipV="1">
            <a:off x="11399049" y="7994617"/>
            <a:ext cx="1574394" cy="27222"/>
          </a:xfrm>
          <a:prstGeom prst="line">
            <a:avLst/>
          </a:prstGeom>
          <a:ln w="38100" cap="flat">
            <a:solidFill>
              <a:srgbClr val="FFFFFF"/>
            </a:solidFill>
            <a:prstDash val="solid"/>
            <a:headEnd type="none" w="sm" len="sm"/>
            <a:tailEnd type="arrow" w="med" len="sm"/>
          </a:ln>
        </p:spPr>
        <p:txBody>
          <a:bodyPr/>
          <a:lstStyle/>
          <a:p>
            <a:endParaRPr lang="en-US"/>
          </a:p>
        </p:txBody>
      </p:sp>
      <p:sp>
        <p:nvSpPr>
          <p:cNvPr id="10" name="TextBox 10"/>
          <p:cNvSpPr txBox="1"/>
          <p:nvPr/>
        </p:nvSpPr>
        <p:spPr>
          <a:xfrm>
            <a:off x="10520118" y="1461583"/>
            <a:ext cx="2181865" cy="411680"/>
          </a:xfrm>
          <a:prstGeom prst="rect">
            <a:avLst/>
          </a:prstGeom>
        </p:spPr>
        <p:txBody>
          <a:bodyPr lIns="0" tIns="0" rIns="0" bIns="0" rtlCol="0" anchor="t">
            <a:spAutoFit/>
          </a:bodyPr>
          <a:lstStyle/>
          <a:p>
            <a:pPr algn="ctr">
              <a:lnSpc>
                <a:spcPts val="3452"/>
              </a:lnSpc>
            </a:pPr>
            <a:r>
              <a:rPr lang="en-US" sz="2465" b="1">
                <a:solidFill>
                  <a:srgbClr val="FFFFFF"/>
                </a:solidFill>
                <a:latin typeface="Canva Sans Bold"/>
                <a:ea typeface="Canva Sans Bold"/>
                <a:cs typeface="Canva Sans Bold"/>
                <a:sym typeface="Canva Sans Bold"/>
              </a:rPr>
              <a:t>5-ft T-Slot Rail</a:t>
            </a:r>
          </a:p>
        </p:txBody>
      </p:sp>
      <p:sp>
        <p:nvSpPr>
          <p:cNvPr id="11" name="TextBox 11"/>
          <p:cNvSpPr txBox="1"/>
          <p:nvPr/>
        </p:nvSpPr>
        <p:spPr>
          <a:xfrm>
            <a:off x="9268792" y="3566162"/>
            <a:ext cx="2213110" cy="847895"/>
          </a:xfrm>
          <a:prstGeom prst="rect">
            <a:avLst/>
          </a:prstGeom>
        </p:spPr>
        <p:txBody>
          <a:bodyPr lIns="0" tIns="0" rIns="0" bIns="0" rtlCol="0" anchor="t">
            <a:spAutoFit/>
          </a:bodyPr>
          <a:lstStyle/>
          <a:p>
            <a:pPr algn="ctr">
              <a:lnSpc>
                <a:spcPts val="3452"/>
              </a:lnSpc>
            </a:pPr>
            <a:r>
              <a:rPr lang="en-US" sz="2465" b="1">
                <a:solidFill>
                  <a:srgbClr val="FFFFFF"/>
                </a:solidFill>
                <a:latin typeface="Canva Sans Bold"/>
                <a:ea typeface="Canva Sans Bold"/>
                <a:cs typeface="Canva Sans Bold"/>
                <a:sym typeface="Canva Sans Bold"/>
              </a:rPr>
              <a:t>3D-Printed PETG Support</a:t>
            </a:r>
          </a:p>
        </p:txBody>
      </p:sp>
      <p:sp>
        <p:nvSpPr>
          <p:cNvPr id="12" name="TextBox 12"/>
          <p:cNvSpPr txBox="1"/>
          <p:nvPr/>
        </p:nvSpPr>
        <p:spPr>
          <a:xfrm>
            <a:off x="8856129" y="7769727"/>
            <a:ext cx="2384178" cy="411680"/>
          </a:xfrm>
          <a:prstGeom prst="rect">
            <a:avLst/>
          </a:prstGeom>
        </p:spPr>
        <p:txBody>
          <a:bodyPr lIns="0" tIns="0" rIns="0" bIns="0" rtlCol="0" anchor="t">
            <a:spAutoFit/>
          </a:bodyPr>
          <a:lstStyle/>
          <a:p>
            <a:pPr algn="ctr">
              <a:lnSpc>
                <a:spcPts val="3452"/>
              </a:lnSpc>
            </a:pPr>
            <a:r>
              <a:rPr lang="en-US" sz="2465" b="1">
                <a:solidFill>
                  <a:srgbClr val="FFFFFF"/>
                </a:solidFill>
                <a:latin typeface="Canva Sans Bold"/>
                <a:ea typeface="Canva Sans Bold"/>
                <a:cs typeface="Canva Sans Bold"/>
                <a:sym typeface="Canva Sans Bold"/>
              </a:rPr>
              <a:t>Aluminum Base</a:t>
            </a:r>
          </a:p>
        </p:txBody>
      </p:sp>
      <p:sp>
        <p:nvSpPr>
          <p:cNvPr id="13" name="TextBox 13"/>
          <p:cNvSpPr txBox="1"/>
          <p:nvPr/>
        </p:nvSpPr>
        <p:spPr>
          <a:xfrm>
            <a:off x="12001608" y="8828128"/>
            <a:ext cx="4026126" cy="611505"/>
          </a:xfrm>
          <a:prstGeom prst="rect">
            <a:avLst/>
          </a:prstGeom>
        </p:spPr>
        <p:txBody>
          <a:bodyPr lIns="0" tIns="0" rIns="0" bIns="0" rtlCol="0" anchor="t">
            <a:spAutoFit/>
          </a:bodyPr>
          <a:lstStyle/>
          <a:p>
            <a:pPr algn="ctr">
              <a:lnSpc>
                <a:spcPts val="2519"/>
              </a:lnSpc>
            </a:pPr>
            <a:r>
              <a:rPr lang="en-US" sz="1799" b="1">
                <a:solidFill>
                  <a:srgbClr val="FFFFFF"/>
                </a:solidFill>
                <a:latin typeface="Canva Sans Bold"/>
                <a:ea typeface="Canva Sans Bold"/>
                <a:cs typeface="Canva Sans Bold"/>
                <a:sym typeface="Canva Sans Bold"/>
              </a:rPr>
              <a:t>Figure 2: Figure of CAD of Launchpad Assembly</a:t>
            </a:r>
          </a:p>
        </p:txBody>
      </p:sp>
      <p:grpSp>
        <p:nvGrpSpPr>
          <p:cNvPr id="14" name="Group 14"/>
          <p:cNvGrpSpPr/>
          <p:nvPr/>
        </p:nvGrpSpPr>
        <p:grpSpPr>
          <a:xfrm>
            <a:off x="1703212" y="5653727"/>
            <a:ext cx="4655086" cy="4306286"/>
            <a:chOff x="0" y="0"/>
            <a:chExt cx="6206781" cy="5741714"/>
          </a:xfrm>
        </p:grpSpPr>
        <p:sp>
          <p:nvSpPr>
            <p:cNvPr id="15" name="Freeform 15"/>
            <p:cNvSpPr/>
            <p:nvPr/>
          </p:nvSpPr>
          <p:spPr>
            <a:xfrm>
              <a:off x="61229" y="0"/>
              <a:ext cx="6145552" cy="4675689"/>
            </a:xfrm>
            <a:custGeom>
              <a:avLst/>
              <a:gdLst/>
              <a:ahLst/>
              <a:cxnLst/>
              <a:rect l="l" t="t" r="r" b="b"/>
              <a:pathLst>
                <a:path w="6145552" h="4675689">
                  <a:moveTo>
                    <a:pt x="0" y="0"/>
                  </a:moveTo>
                  <a:lnTo>
                    <a:pt x="6145552" y="0"/>
                  </a:lnTo>
                  <a:lnTo>
                    <a:pt x="6145552" y="4675689"/>
                  </a:lnTo>
                  <a:lnTo>
                    <a:pt x="0" y="4675689"/>
                  </a:lnTo>
                  <a:lnTo>
                    <a:pt x="0" y="0"/>
                  </a:lnTo>
                  <a:close/>
                </a:path>
              </a:pathLst>
            </a:custGeom>
            <a:blipFill>
              <a:blip r:embed="rId4"/>
              <a:stretch>
                <a:fillRect t="-75248"/>
              </a:stretch>
            </a:blipFill>
          </p:spPr>
          <p:txBody>
            <a:bodyPr/>
            <a:lstStyle/>
            <a:p>
              <a:endParaRPr lang="en-US"/>
            </a:p>
          </p:txBody>
        </p:sp>
        <p:sp>
          <p:nvSpPr>
            <p:cNvPr id="16" name="TextBox 16"/>
            <p:cNvSpPr txBox="1"/>
            <p:nvPr/>
          </p:nvSpPr>
          <p:spPr>
            <a:xfrm>
              <a:off x="0" y="4935899"/>
              <a:ext cx="6206781" cy="805815"/>
            </a:xfrm>
            <a:prstGeom prst="rect">
              <a:avLst/>
            </a:prstGeom>
          </p:spPr>
          <p:txBody>
            <a:bodyPr lIns="0" tIns="0" rIns="0" bIns="0" rtlCol="0" anchor="t">
              <a:spAutoFit/>
            </a:bodyPr>
            <a:lstStyle/>
            <a:p>
              <a:pPr algn="ctr">
                <a:lnSpc>
                  <a:spcPts val="2520"/>
                </a:lnSpc>
              </a:pPr>
              <a:r>
                <a:rPr lang="en-US" sz="1800" b="1">
                  <a:solidFill>
                    <a:srgbClr val="FFFFFF"/>
                  </a:solidFill>
                  <a:latin typeface="Canva Sans Bold"/>
                  <a:ea typeface="Canva Sans Bold"/>
                  <a:cs typeface="Canva Sans Bold"/>
                  <a:sym typeface="Canva Sans Bold"/>
                </a:rPr>
                <a:t>Figure 1: Figure of Photo of Test Stand in Use With Scarlet Rocket at Launch</a:t>
              </a:r>
            </a:p>
          </p:txBody>
        </p:sp>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US"/>
          </a:p>
        </p:txBody>
      </p:sp>
      <p:sp>
        <p:nvSpPr>
          <p:cNvPr id="3" name="Freeform 3"/>
          <p:cNvSpPr/>
          <p:nvPr/>
        </p:nvSpPr>
        <p:spPr>
          <a:xfrm>
            <a:off x="13149871" y="6735965"/>
            <a:ext cx="4479323" cy="2094130"/>
          </a:xfrm>
          <a:custGeom>
            <a:avLst/>
            <a:gdLst/>
            <a:ahLst/>
            <a:cxnLst/>
            <a:rect l="l" t="t" r="r" b="b"/>
            <a:pathLst>
              <a:path w="4479323" h="2094130">
                <a:moveTo>
                  <a:pt x="0" y="0"/>
                </a:moveTo>
                <a:lnTo>
                  <a:pt x="4479323" y="0"/>
                </a:lnTo>
                <a:lnTo>
                  <a:pt x="4479323" y="2094130"/>
                </a:lnTo>
                <a:lnTo>
                  <a:pt x="0" y="2094130"/>
                </a:lnTo>
                <a:lnTo>
                  <a:pt x="0" y="0"/>
                </a:lnTo>
                <a:close/>
              </a:path>
            </a:pathLst>
          </a:custGeom>
          <a:blipFill>
            <a:blip r:embed="rId3"/>
            <a:stretch>
              <a:fillRect t="-52135"/>
            </a:stretch>
          </a:blipFill>
        </p:spPr>
        <p:txBody>
          <a:bodyPr/>
          <a:lstStyle/>
          <a:p>
            <a:endParaRPr lang="en-US"/>
          </a:p>
        </p:txBody>
      </p:sp>
      <p:sp>
        <p:nvSpPr>
          <p:cNvPr id="4" name="TextBox 4"/>
          <p:cNvSpPr txBox="1"/>
          <p:nvPr/>
        </p:nvSpPr>
        <p:spPr>
          <a:xfrm>
            <a:off x="1028700" y="962025"/>
            <a:ext cx="9851358" cy="1280795"/>
          </a:xfrm>
          <a:prstGeom prst="rect">
            <a:avLst/>
          </a:prstGeom>
        </p:spPr>
        <p:txBody>
          <a:bodyPr lIns="0" tIns="0" rIns="0" bIns="0" rtlCol="0" anchor="t">
            <a:spAutoFit/>
          </a:bodyPr>
          <a:lstStyle/>
          <a:p>
            <a:pPr algn="l">
              <a:lnSpc>
                <a:spcPts val="10240"/>
              </a:lnSpc>
            </a:pPr>
            <a:r>
              <a:rPr lang="en-US" sz="8000" b="1" spc="856">
                <a:solidFill>
                  <a:srgbClr val="FFFFFF"/>
                </a:solidFill>
                <a:latin typeface="Nunito Sans Condensed Bold"/>
                <a:ea typeface="Nunito Sans Condensed Bold"/>
                <a:cs typeface="Nunito Sans Condensed Bold"/>
                <a:sym typeface="Nunito Sans Condensed Bold"/>
              </a:rPr>
              <a:t>RECOVERY</a:t>
            </a:r>
          </a:p>
        </p:txBody>
      </p:sp>
      <p:sp>
        <p:nvSpPr>
          <p:cNvPr id="5" name="TextBox 5"/>
          <p:cNvSpPr txBox="1"/>
          <p:nvPr/>
        </p:nvSpPr>
        <p:spPr>
          <a:xfrm>
            <a:off x="17259300" y="9210675"/>
            <a:ext cx="152400" cy="200025"/>
          </a:xfrm>
          <a:prstGeom prst="rect">
            <a:avLst/>
          </a:prstGeom>
        </p:spPr>
        <p:txBody>
          <a:bodyPr wrap="none" lIns="0" tIns="0" rIns="0" bIns="0" rtlCol="0" anchor="t">
            <a:spAutoFit/>
          </a:bodyPr>
          <a:lstStyle/>
          <a:p>
            <a:pPr algn="ctr">
              <a:lnSpc>
                <a:spcPts val="2800"/>
              </a:lnSpc>
              <a:spcBef>
                <a:spcPct val="0"/>
              </a:spcBef>
            </a:pPr>
            <a:r>
              <a:rPr lang="en-US" sz="2000">
                <a:solidFill>
                  <a:srgbClr val="FFFFFF"/>
                </a:solidFill>
                <a:latin typeface="Canva Sans"/>
                <a:ea typeface="Canva Sans"/>
                <a:cs typeface="Canva Sans"/>
                <a:sym typeface="Canva Sans"/>
              </a:rPr>
              <a:t>5</a:t>
            </a:r>
          </a:p>
        </p:txBody>
      </p:sp>
      <p:grpSp>
        <p:nvGrpSpPr>
          <p:cNvPr id="6" name="Group 6"/>
          <p:cNvGrpSpPr/>
          <p:nvPr/>
        </p:nvGrpSpPr>
        <p:grpSpPr>
          <a:xfrm>
            <a:off x="718621" y="4077665"/>
            <a:ext cx="11428785" cy="2876222"/>
            <a:chOff x="0" y="0"/>
            <a:chExt cx="15238380" cy="3834962"/>
          </a:xfrm>
        </p:grpSpPr>
        <p:sp>
          <p:nvSpPr>
            <p:cNvPr id="7" name="Freeform 7"/>
            <p:cNvSpPr/>
            <p:nvPr/>
          </p:nvSpPr>
          <p:spPr>
            <a:xfrm>
              <a:off x="0" y="0"/>
              <a:ext cx="15238380" cy="2380997"/>
            </a:xfrm>
            <a:custGeom>
              <a:avLst/>
              <a:gdLst/>
              <a:ahLst/>
              <a:cxnLst/>
              <a:rect l="l" t="t" r="r" b="b"/>
              <a:pathLst>
                <a:path w="15238380" h="2380997">
                  <a:moveTo>
                    <a:pt x="0" y="0"/>
                  </a:moveTo>
                  <a:lnTo>
                    <a:pt x="15238380" y="0"/>
                  </a:lnTo>
                  <a:lnTo>
                    <a:pt x="15238380" y="2380997"/>
                  </a:lnTo>
                  <a:lnTo>
                    <a:pt x="0" y="2380997"/>
                  </a:lnTo>
                  <a:lnTo>
                    <a:pt x="0" y="0"/>
                  </a:lnTo>
                  <a:close/>
                </a:path>
              </a:pathLst>
            </a:custGeom>
            <a:blipFill>
              <a:blip r:embed="rId4"/>
              <a:stretch>
                <a:fillRect/>
              </a:stretch>
            </a:blipFill>
          </p:spPr>
          <p:txBody>
            <a:bodyPr/>
            <a:lstStyle/>
            <a:p>
              <a:endParaRPr lang="en-US"/>
            </a:p>
          </p:txBody>
        </p:sp>
        <p:sp>
          <p:nvSpPr>
            <p:cNvPr id="8" name="AutoShape 8"/>
            <p:cNvSpPr/>
            <p:nvPr/>
          </p:nvSpPr>
          <p:spPr>
            <a:xfrm flipV="1">
              <a:off x="2267125" y="1249052"/>
              <a:ext cx="1645564" cy="1478714"/>
            </a:xfrm>
            <a:prstGeom prst="line">
              <a:avLst/>
            </a:prstGeom>
            <a:ln w="25687" cap="flat">
              <a:solidFill>
                <a:srgbClr val="C62A20"/>
              </a:solidFill>
              <a:prstDash val="solid"/>
              <a:headEnd type="none" w="sm" len="sm"/>
              <a:tailEnd type="arrow" w="med" len="sm"/>
            </a:ln>
          </p:spPr>
          <p:txBody>
            <a:bodyPr/>
            <a:lstStyle/>
            <a:p>
              <a:endParaRPr lang="en-US"/>
            </a:p>
          </p:txBody>
        </p:sp>
        <p:sp>
          <p:nvSpPr>
            <p:cNvPr id="9" name="AutoShape 9"/>
            <p:cNvSpPr/>
            <p:nvPr/>
          </p:nvSpPr>
          <p:spPr>
            <a:xfrm flipV="1">
              <a:off x="5484824" y="1612324"/>
              <a:ext cx="0" cy="1115442"/>
            </a:xfrm>
            <a:prstGeom prst="line">
              <a:avLst/>
            </a:prstGeom>
            <a:ln w="25687" cap="flat">
              <a:solidFill>
                <a:srgbClr val="C62A20"/>
              </a:solidFill>
              <a:prstDash val="solid"/>
              <a:headEnd type="none" w="sm" len="sm"/>
              <a:tailEnd type="arrow" w="med" len="sm"/>
            </a:ln>
          </p:spPr>
          <p:txBody>
            <a:bodyPr/>
            <a:lstStyle/>
            <a:p>
              <a:endParaRPr lang="en-US"/>
            </a:p>
          </p:txBody>
        </p:sp>
        <p:sp>
          <p:nvSpPr>
            <p:cNvPr id="10" name="AutoShape 10"/>
            <p:cNvSpPr/>
            <p:nvPr/>
          </p:nvSpPr>
          <p:spPr>
            <a:xfrm flipH="1" flipV="1">
              <a:off x="7664779" y="1258711"/>
              <a:ext cx="1966487" cy="1469055"/>
            </a:xfrm>
            <a:prstGeom prst="line">
              <a:avLst/>
            </a:prstGeom>
            <a:ln w="25687" cap="flat">
              <a:solidFill>
                <a:srgbClr val="C62A20"/>
              </a:solidFill>
              <a:prstDash val="solid"/>
              <a:headEnd type="none" w="sm" len="sm"/>
              <a:tailEnd type="arrow" w="med" len="sm"/>
            </a:ln>
          </p:spPr>
          <p:txBody>
            <a:bodyPr/>
            <a:lstStyle/>
            <a:p>
              <a:endParaRPr lang="en-US"/>
            </a:p>
          </p:txBody>
        </p:sp>
        <p:sp>
          <p:nvSpPr>
            <p:cNvPr id="11" name="TextBox 11"/>
            <p:cNvSpPr txBox="1"/>
            <p:nvPr/>
          </p:nvSpPr>
          <p:spPr>
            <a:xfrm>
              <a:off x="847163" y="2680141"/>
              <a:ext cx="2839924" cy="435747"/>
            </a:xfrm>
            <a:prstGeom prst="rect">
              <a:avLst/>
            </a:prstGeom>
          </p:spPr>
          <p:txBody>
            <a:bodyPr lIns="0" tIns="0" rIns="0" bIns="0" rtlCol="0" anchor="t">
              <a:spAutoFit/>
            </a:bodyPr>
            <a:lstStyle/>
            <a:p>
              <a:pPr algn="ctr">
                <a:lnSpc>
                  <a:spcPts val="2700"/>
                </a:lnSpc>
              </a:pPr>
              <a:r>
                <a:rPr lang="en-US" sz="1928" b="1">
                  <a:solidFill>
                    <a:srgbClr val="FFFFFF"/>
                  </a:solidFill>
                  <a:latin typeface="Canva Sans Bold"/>
                  <a:ea typeface="Canva Sans Bold"/>
                  <a:cs typeface="Canva Sans Bold"/>
                  <a:sym typeface="Canva Sans Bold"/>
                </a:rPr>
                <a:t>Shockcord</a:t>
              </a:r>
            </a:p>
          </p:txBody>
        </p:sp>
        <p:sp>
          <p:nvSpPr>
            <p:cNvPr id="12" name="TextBox 12"/>
            <p:cNvSpPr txBox="1"/>
            <p:nvPr/>
          </p:nvSpPr>
          <p:spPr>
            <a:xfrm>
              <a:off x="3685561" y="2680141"/>
              <a:ext cx="3598527" cy="435747"/>
            </a:xfrm>
            <a:prstGeom prst="rect">
              <a:avLst/>
            </a:prstGeom>
          </p:spPr>
          <p:txBody>
            <a:bodyPr lIns="0" tIns="0" rIns="0" bIns="0" rtlCol="0" anchor="t">
              <a:spAutoFit/>
            </a:bodyPr>
            <a:lstStyle/>
            <a:p>
              <a:pPr algn="ctr">
                <a:lnSpc>
                  <a:spcPts val="2700"/>
                </a:lnSpc>
              </a:pPr>
              <a:r>
                <a:rPr lang="en-US" sz="1928" b="1">
                  <a:solidFill>
                    <a:srgbClr val="FFFFFF"/>
                  </a:solidFill>
                  <a:latin typeface="Canva Sans Bold"/>
                  <a:ea typeface="Canva Sans Bold"/>
                  <a:cs typeface="Canva Sans Bold"/>
                  <a:sym typeface="Canva Sans Bold"/>
                </a:rPr>
                <a:t>18" Nylon Parachute</a:t>
              </a:r>
            </a:p>
          </p:txBody>
        </p:sp>
        <p:sp>
          <p:nvSpPr>
            <p:cNvPr id="13" name="TextBox 13"/>
            <p:cNvSpPr txBox="1"/>
            <p:nvPr/>
          </p:nvSpPr>
          <p:spPr>
            <a:xfrm>
              <a:off x="7285025" y="2680141"/>
              <a:ext cx="4692483" cy="435747"/>
            </a:xfrm>
            <a:prstGeom prst="rect">
              <a:avLst/>
            </a:prstGeom>
          </p:spPr>
          <p:txBody>
            <a:bodyPr lIns="0" tIns="0" rIns="0" bIns="0" rtlCol="0" anchor="t">
              <a:spAutoFit/>
            </a:bodyPr>
            <a:lstStyle/>
            <a:p>
              <a:pPr algn="ctr">
                <a:lnSpc>
                  <a:spcPts val="2700"/>
                </a:lnSpc>
              </a:pPr>
              <a:r>
                <a:rPr lang="en-US" sz="1928" b="1">
                  <a:solidFill>
                    <a:srgbClr val="FFFFFF"/>
                  </a:solidFill>
                  <a:latin typeface="Canva Sans Bold"/>
                  <a:ea typeface="Canva Sans Bold"/>
                  <a:cs typeface="Canva Sans Bold"/>
                  <a:sym typeface="Canva Sans Bold"/>
                </a:rPr>
                <a:t>Recovery Bulkhead</a:t>
              </a:r>
            </a:p>
          </p:txBody>
        </p:sp>
        <p:sp>
          <p:nvSpPr>
            <p:cNvPr id="14" name="TextBox 14"/>
            <p:cNvSpPr txBox="1"/>
            <p:nvPr/>
          </p:nvSpPr>
          <p:spPr>
            <a:xfrm>
              <a:off x="3764755" y="3434082"/>
              <a:ext cx="7265884" cy="400880"/>
            </a:xfrm>
            <a:prstGeom prst="rect">
              <a:avLst/>
            </a:prstGeom>
          </p:spPr>
          <p:txBody>
            <a:bodyPr wrap="square" lIns="0" tIns="0" rIns="0" bIns="0" rtlCol="0" anchor="t">
              <a:spAutoFit/>
            </a:bodyPr>
            <a:lstStyle/>
            <a:p>
              <a:pPr algn="ctr">
                <a:lnSpc>
                  <a:spcPts val="2548"/>
                </a:lnSpc>
              </a:pPr>
              <a:r>
                <a:rPr lang="en-US" sz="1820" b="1" dirty="0">
                  <a:solidFill>
                    <a:srgbClr val="FFFFFF"/>
                  </a:solidFill>
                  <a:latin typeface="Canva Sans Bold"/>
                  <a:ea typeface="Canva Sans Bold"/>
                  <a:cs typeface="Canva Sans Bold"/>
                  <a:sym typeface="Canva Sans Bold"/>
                </a:rPr>
                <a:t>Figure 3: Figure of Diagram of Recovery System</a:t>
              </a:r>
            </a:p>
          </p:txBody>
        </p:sp>
      </p:grpSp>
      <p:sp>
        <p:nvSpPr>
          <p:cNvPr id="15" name="Freeform 15"/>
          <p:cNvSpPr/>
          <p:nvPr/>
        </p:nvSpPr>
        <p:spPr>
          <a:xfrm>
            <a:off x="13149871" y="225149"/>
            <a:ext cx="4503083" cy="4026615"/>
          </a:xfrm>
          <a:custGeom>
            <a:avLst/>
            <a:gdLst/>
            <a:ahLst/>
            <a:cxnLst/>
            <a:rect l="l" t="t" r="r" b="b"/>
            <a:pathLst>
              <a:path w="4503083" h="4026615">
                <a:moveTo>
                  <a:pt x="0" y="0"/>
                </a:moveTo>
                <a:lnTo>
                  <a:pt x="4503083" y="0"/>
                </a:lnTo>
                <a:lnTo>
                  <a:pt x="4503083" y="4026616"/>
                </a:lnTo>
                <a:lnTo>
                  <a:pt x="0" y="4026616"/>
                </a:lnTo>
                <a:lnTo>
                  <a:pt x="0" y="0"/>
                </a:lnTo>
                <a:close/>
              </a:path>
            </a:pathLst>
          </a:custGeom>
          <a:blipFill>
            <a:blip r:embed="rId5"/>
            <a:stretch>
              <a:fillRect/>
            </a:stretch>
          </a:blipFill>
        </p:spPr>
        <p:txBody>
          <a:bodyPr/>
          <a:lstStyle/>
          <a:p>
            <a:endParaRPr lang="en-US"/>
          </a:p>
        </p:txBody>
      </p:sp>
      <p:sp>
        <p:nvSpPr>
          <p:cNvPr id="16" name="Freeform 16"/>
          <p:cNvSpPr/>
          <p:nvPr/>
        </p:nvSpPr>
        <p:spPr>
          <a:xfrm>
            <a:off x="12821358" y="3249445"/>
            <a:ext cx="5160110" cy="3287727"/>
          </a:xfrm>
          <a:custGeom>
            <a:avLst/>
            <a:gdLst/>
            <a:ahLst/>
            <a:cxnLst/>
            <a:rect l="l" t="t" r="r" b="b"/>
            <a:pathLst>
              <a:path w="5160110" h="3287727">
                <a:moveTo>
                  <a:pt x="0" y="0"/>
                </a:moveTo>
                <a:lnTo>
                  <a:pt x="5160109" y="0"/>
                </a:lnTo>
                <a:lnTo>
                  <a:pt x="5160109" y="3287727"/>
                </a:lnTo>
                <a:lnTo>
                  <a:pt x="0" y="3287727"/>
                </a:lnTo>
                <a:lnTo>
                  <a:pt x="0" y="0"/>
                </a:lnTo>
                <a:close/>
              </a:path>
            </a:pathLst>
          </a:custGeom>
          <a:blipFill>
            <a:blip r:embed="rId6"/>
            <a:stretch>
              <a:fillRect/>
            </a:stretch>
          </a:blipFill>
        </p:spPr>
        <p:txBody>
          <a:bodyPr/>
          <a:lstStyle/>
          <a:p>
            <a:endParaRPr lang="en-US"/>
          </a:p>
        </p:txBody>
      </p:sp>
      <p:sp>
        <p:nvSpPr>
          <p:cNvPr id="17" name="TextBox 17"/>
          <p:cNvSpPr txBox="1"/>
          <p:nvPr/>
        </p:nvSpPr>
        <p:spPr>
          <a:xfrm>
            <a:off x="13303583" y="5897320"/>
            <a:ext cx="4195660" cy="611505"/>
          </a:xfrm>
          <a:prstGeom prst="rect">
            <a:avLst/>
          </a:prstGeom>
        </p:spPr>
        <p:txBody>
          <a:bodyPr lIns="0" tIns="0" rIns="0" bIns="0" rtlCol="0" anchor="t">
            <a:spAutoFit/>
          </a:bodyPr>
          <a:lstStyle/>
          <a:p>
            <a:pPr algn="ctr">
              <a:lnSpc>
                <a:spcPts val="2519"/>
              </a:lnSpc>
            </a:pPr>
            <a:r>
              <a:rPr lang="en-US" sz="1799" b="1">
                <a:solidFill>
                  <a:srgbClr val="FFFFFF"/>
                </a:solidFill>
                <a:latin typeface="Canva Sans Bold"/>
                <a:ea typeface="Canva Sans Bold"/>
                <a:cs typeface="Canva Sans Bold"/>
                <a:sym typeface="Canva Sans Bold"/>
              </a:rPr>
              <a:t>Figure 4: Figure of Isometric Views of Recovery Bulkhead</a:t>
            </a:r>
          </a:p>
        </p:txBody>
      </p:sp>
      <p:sp>
        <p:nvSpPr>
          <p:cNvPr id="18" name="TextBox 18"/>
          <p:cNvSpPr txBox="1"/>
          <p:nvPr/>
        </p:nvSpPr>
        <p:spPr>
          <a:xfrm>
            <a:off x="718621" y="2619595"/>
            <a:ext cx="11244384" cy="1190625"/>
          </a:xfrm>
          <a:prstGeom prst="rect">
            <a:avLst/>
          </a:prstGeom>
        </p:spPr>
        <p:txBody>
          <a:bodyPr lIns="0" tIns="0" rIns="0" bIns="0" rtlCol="0" anchor="t">
            <a:spAutoFit/>
          </a:bodyPr>
          <a:lstStyle/>
          <a:p>
            <a:pPr marL="647703" lvl="1" indent="-323852" algn="l">
              <a:lnSpc>
                <a:spcPts val="3300"/>
              </a:lnSpc>
              <a:buFont typeface="Arial"/>
              <a:buChar char="•"/>
            </a:pPr>
            <a:r>
              <a:rPr lang="en-US" sz="3000">
                <a:solidFill>
                  <a:srgbClr val="FFFFFF"/>
                </a:solidFill>
                <a:latin typeface="Nunito Sans Condensed"/>
                <a:ea typeface="Nunito Sans Condensed"/>
                <a:cs typeface="Nunito Sans Condensed"/>
                <a:sym typeface="Nunito Sans Condensed"/>
              </a:rPr>
              <a:t>Single Deployment Recovery System</a:t>
            </a:r>
          </a:p>
          <a:p>
            <a:pPr algn="l">
              <a:lnSpc>
                <a:spcPts val="2750"/>
              </a:lnSpc>
            </a:pPr>
            <a:endParaRPr lang="en-US" sz="3000">
              <a:solidFill>
                <a:srgbClr val="FFFFFF"/>
              </a:solidFill>
              <a:latin typeface="Nunito Sans Condensed"/>
              <a:ea typeface="Nunito Sans Condensed"/>
              <a:cs typeface="Nunito Sans Condensed"/>
              <a:sym typeface="Nunito Sans Condensed"/>
            </a:endParaRPr>
          </a:p>
          <a:p>
            <a:pPr marL="647703" lvl="1" indent="-323852" algn="l">
              <a:lnSpc>
                <a:spcPts val="3300"/>
              </a:lnSpc>
              <a:buFont typeface="Arial"/>
              <a:buChar char="•"/>
            </a:pPr>
            <a:r>
              <a:rPr lang="en-US" sz="3000">
                <a:solidFill>
                  <a:srgbClr val="FFFFFF"/>
                </a:solidFill>
                <a:latin typeface="Nunito Sans Condensed"/>
                <a:ea typeface="Nunito Sans Condensed"/>
                <a:cs typeface="Nunito Sans Condensed"/>
                <a:sym typeface="Nunito Sans Condensed"/>
              </a:rPr>
              <a:t>Pocketing design on radial edges to reduce weight of the bulkhead</a:t>
            </a:r>
          </a:p>
        </p:txBody>
      </p:sp>
      <p:sp>
        <p:nvSpPr>
          <p:cNvPr id="19" name="TextBox 19"/>
          <p:cNvSpPr txBox="1"/>
          <p:nvPr/>
        </p:nvSpPr>
        <p:spPr>
          <a:xfrm>
            <a:off x="13291703" y="8982075"/>
            <a:ext cx="4195660" cy="611505"/>
          </a:xfrm>
          <a:prstGeom prst="rect">
            <a:avLst/>
          </a:prstGeom>
        </p:spPr>
        <p:txBody>
          <a:bodyPr lIns="0" tIns="0" rIns="0" bIns="0" rtlCol="0" anchor="t">
            <a:spAutoFit/>
          </a:bodyPr>
          <a:lstStyle/>
          <a:p>
            <a:pPr algn="ctr">
              <a:lnSpc>
                <a:spcPts val="2519"/>
              </a:lnSpc>
            </a:pPr>
            <a:r>
              <a:rPr lang="en-US" sz="1799" b="1">
                <a:solidFill>
                  <a:srgbClr val="FFFFFF"/>
                </a:solidFill>
                <a:latin typeface="Canva Sans Bold"/>
                <a:ea typeface="Canva Sans Bold"/>
                <a:cs typeface="Canva Sans Bold"/>
                <a:sym typeface="Canva Sans Bold"/>
              </a:rPr>
              <a:t>Figure 5: Figure of Photo of Rocket from Ground Testing</a:t>
            </a:r>
          </a:p>
        </p:txBody>
      </p:sp>
      <p:grpSp>
        <p:nvGrpSpPr>
          <p:cNvPr id="20" name="Group 20"/>
          <p:cNvGrpSpPr/>
          <p:nvPr/>
        </p:nvGrpSpPr>
        <p:grpSpPr>
          <a:xfrm>
            <a:off x="688668" y="7438266"/>
            <a:ext cx="11488690" cy="2464143"/>
            <a:chOff x="0" y="0"/>
            <a:chExt cx="15318254" cy="3285525"/>
          </a:xfrm>
        </p:grpSpPr>
        <p:grpSp>
          <p:nvGrpSpPr>
            <p:cNvPr id="21" name="Group 21"/>
            <p:cNvGrpSpPr/>
            <p:nvPr/>
          </p:nvGrpSpPr>
          <p:grpSpPr>
            <a:xfrm>
              <a:off x="0" y="0"/>
              <a:ext cx="15318254" cy="2551296"/>
              <a:chOff x="0" y="0"/>
              <a:chExt cx="2976463" cy="495738"/>
            </a:xfrm>
          </p:grpSpPr>
          <p:sp>
            <p:nvSpPr>
              <p:cNvPr id="22" name="Freeform 22"/>
              <p:cNvSpPr/>
              <p:nvPr/>
            </p:nvSpPr>
            <p:spPr>
              <a:xfrm>
                <a:off x="0" y="0"/>
                <a:ext cx="2976463" cy="495738"/>
              </a:xfrm>
              <a:custGeom>
                <a:avLst/>
                <a:gdLst/>
                <a:ahLst/>
                <a:cxnLst/>
                <a:rect l="l" t="t" r="r" b="b"/>
                <a:pathLst>
                  <a:path w="2976463" h="495738">
                    <a:moveTo>
                      <a:pt x="8221" y="0"/>
                    </a:moveTo>
                    <a:lnTo>
                      <a:pt x="2968243" y="0"/>
                    </a:lnTo>
                    <a:cubicBezTo>
                      <a:pt x="2972783" y="0"/>
                      <a:pt x="2976463" y="3680"/>
                      <a:pt x="2976463" y="8221"/>
                    </a:cubicBezTo>
                    <a:lnTo>
                      <a:pt x="2976463" y="487517"/>
                    </a:lnTo>
                    <a:cubicBezTo>
                      <a:pt x="2976463" y="492057"/>
                      <a:pt x="2972783" y="495738"/>
                      <a:pt x="2968243" y="495738"/>
                    </a:cubicBezTo>
                    <a:lnTo>
                      <a:pt x="8221" y="495738"/>
                    </a:lnTo>
                    <a:cubicBezTo>
                      <a:pt x="3680" y="495738"/>
                      <a:pt x="0" y="492057"/>
                      <a:pt x="0" y="487517"/>
                    </a:cubicBezTo>
                    <a:lnTo>
                      <a:pt x="0" y="8221"/>
                    </a:lnTo>
                    <a:cubicBezTo>
                      <a:pt x="0" y="3680"/>
                      <a:pt x="3680" y="0"/>
                      <a:pt x="8221" y="0"/>
                    </a:cubicBezTo>
                    <a:close/>
                  </a:path>
                </a:pathLst>
              </a:custGeom>
              <a:solidFill>
                <a:srgbClr val="FFFFFF"/>
              </a:solidFill>
            </p:spPr>
            <p:txBody>
              <a:bodyPr/>
              <a:lstStyle/>
              <a:p>
                <a:endParaRPr lang="en-US"/>
              </a:p>
            </p:txBody>
          </p:sp>
          <p:sp>
            <p:nvSpPr>
              <p:cNvPr id="23" name="TextBox 23"/>
              <p:cNvSpPr txBox="1"/>
              <p:nvPr/>
            </p:nvSpPr>
            <p:spPr>
              <a:xfrm>
                <a:off x="0" y="-38100"/>
                <a:ext cx="2976463" cy="533838"/>
              </a:xfrm>
              <a:prstGeom prst="rect">
                <a:avLst/>
              </a:prstGeom>
            </p:spPr>
            <p:txBody>
              <a:bodyPr lIns="50800" tIns="50800" rIns="50800" bIns="50800" rtlCol="0" anchor="ctr"/>
              <a:lstStyle/>
              <a:p>
                <a:pPr algn="ctr">
                  <a:lnSpc>
                    <a:spcPts val="2799"/>
                  </a:lnSpc>
                </a:pPr>
                <a:endParaRPr/>
              </a:p>
            </p:txBody>
          </p:sp>
        </p:grpSp>
        <p:sp>
          <p:nvSpPr>
            <p:cNvPr id="24" name="Freeform 24"/>
            <p:cNvSpPr/>
            <p:nvPr/>
          </p:nvSpPr>
          <p:spPr>
            <a:xfrm>
              <a:off x="335917" y="267988"/>
              <a:ext cx="4563805" cy="903812"/>
            </a:xfrm>
            <a:custGeom>
              <a:avLst/>
              <a:gdLst/>
              <a:ahLst/>
              <a:cxnLst/>
              <a:rect l="l" t="t" r="r" b="b"/>
              <a:pathLst>
                <a:path w="4563805" h="903812">
                  <a:moveTo>
                    <a:pt x="0" y="0"/>
                  </a:moveTo>
                  <a:lnTo>
                    <a:pt x="4563805" y="0"/>
                  </a:lnTo>
                  <a:lnTo>
                    <a:pt x="4563805" y="903812"/>
                  </a:lnTo>
                  <a:lnTo>
                    <a:pt x="0" y="903812"/>
                  </a:lnTo>
                  <a:lnTo>
                    <a:pt x="0" y="0"/>
                  </a:lnTo>
                  <a:close/>
                </a:path>
              </a:pathLst>
            </a:custGeom>
            <a:blipFill>
              <a:blip r:embed="rId7"/>
              <a:stretch>
                <a:fillRect/>
              </a:stretch>
            </a:blipFill>
            <a:ln cap="sq">
              <a:noFill/>
              <a:prstDash val="solid"/>
              <a:miter/>
            </a:ln>
          </p:spPr>
          <p:txBody>
            <a:bodyPr/>
            <a:lstStyle/>
            <a:p>
              <a:endParaRPr lang="en-US"/>
            </a:p>
          </p:txBody>
        </p:sp>
        <p:sp>
          <p:nvSpPr>
            <p:cNvPr id="25" name="Freeform 25"/>
            <p:cNvSpPr/>
            <p:nvPr/>
          </p:nvSpPr>
          <p:spPr>
            <a:xfrm>
              <a:off x="4986588" y="244381"/>
              <a:ext cx="10012262" cy="888588"/>
            </a:xfrm>
            <a:custGeom>
              <a:avLst/>
              <a:gdLst/>
              <a:ahLst/>
              <a:cxnLst/>
              <a:rect l="l" t="t" r="r" b="b"/>
              <a:pathLst>
                <a:path w="10012262" h="888588">
                  <a:moveTo>
                    <a:pt x="0" y="0"/>
                  </a:moveTo>
                  <a:lnTo>
                    <a:pt x="10012261" y="0"/>
                  </a:lnTo>
                  <a:lnTo>
                    <a:pt x="10012261" y="888588"/>
                  </a:lnTo>
                  <a:lnTo>
                    <a:pt x="0" y="888588"/>
                  </a:lnTo>
                  <a:lnTo>
                    <a:pt x="0" y="0"/>
                  </a:lnTo>
                  <a:close/>
                </a:path>
              </a:pathLst>
            </a:custGeom>
            <a:blipFill>
              <a:blip r:embed="rId8"/>
              <a:stretch>
                <a:fillRect/>
              </a:stretch>
            </a:blipFill>
          </p:spPr>
          <p:txBody>
            <a:bodyPr/>
            <a:lstStyle/>
            <a:p>
              <a:endParaRPr lang="en-US"/>
            </a:p>
          </p:txBody>
        </p:sp>
        <p:sp>
          <p:nvSpPr>
            <p:cNvPr id="26" name="Freeform 26"/>
            <p:cNvSpPr/>
            <p:nvPr/>
          </p:nvSpPr>
          <p:spPr>
            <a:xfrm>
              <a:off x="2700900" y="1455834"/>
              <a:ext cx="8634874" cy="982217"/>
            </a:xfrm>
            <a:custGeom>
              <a:avLst/>
              <a:gdLst/>
              <a:ahLst/>
              <a:cxnLst/>
              <a:rect l="l" t="t" r="r" b="b"/>
              <a:pathLst>
                <a:path w="8634874" h="982217">
                  <a:moveTo>
                    <a:pt x="0" y="0"/>
                  </a:moveTo>
                  <a:lnTo>
                    <a:pt x="8634873" y="0"/>
                  </a:lnTo>
                  <a:lnTo>
                    <a:pt x="8634873" y="982217"/>
                  </a:lnTo>
                  <a:lnTo>
                    <a:pt x="0" y="982217"/>
                  </a:lnTo>
                  <a:lnTo>
                    <a:pt x="0" y="0"/>
                  </a:lnTo>
                  <a:close/>
                </a:path>
              </a:pathLst>
            </a:custGeom>
            <a:blipFill>
              <a:blip r:embed="rId9"/>
              <a:stretch>
                <a:fillRect/>
              </a:stretch>
            </a:blipFill>
          </p:spPr>
          <p:txBody>
            <a:bodyPr/>
            <a:lstStyle/>
            <a:p>
              <a:endParaRPr lang="en-US"/>
            </a:p>
          </p:txBody>
        </p:sp>
        <p:sp>
          <p:nvSpPr>
            <p:cNvPr id="27" name="TextBox 27"/>
            <p:cNvSpPr txBox="1"/>
            <p:nvPr/>
          </p:nvSpPr>
          <p:spPr>
            <a:xfrm>
              <a:off x="1345157" y="2871309"/>
              <a:ext cx="12875018" cy="414216"/>
            </a:xfrm>
            <a:prstGeom prst="rect">
              <a:avLst/>
            </a:prstGeom>
          </p:spPr>
          <p:txBody>
            <a:bodyPr wrap="square" lIns="0" tIns="0" rIns="0" bIns="0" rtlCol="0" anchor="t">
              <a:spAutoFit/>
            </a:bodyPr>
            <a:lstStyle/>
            <a:p>
              <a:pPr algn="ctr">
                <a:lnSpc>
                  <a:spcPts val="2561"/>
                </a:lnSpc>
              </a:pPr>
              <a:r>
                <a:rPr lang="en-US" sz="1829" b="1" dirty="0">
                  <a:solidFill>
                    <a:srgbClr val="FFFFFF"/>
                  </a:solidFill>
                  <a:latin typeface="Canva Sans Bold"/>
                  <a:ea typeface="Canva Sans Bold"/>
                  <a:cs typeface="Canva Sans Bold"/>
                  <a:sym typeface="Canva Sans Bold"/>
                </a:rPr>
                <a:t>Equations 1-3: Pressure, Volume, and Grams Calculation for Black Powder Estimation</a:t>
              </a:r>
            </a:p>
          </p:txBody>
        </p:sp>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US"/>
          </a:p>
        </p:txBody>
      </p:sp>
      <p:grpSp>
        <p:nvGrpSpPr>
          <p:cNvPr id="3" name="Group 3"/>
          <p:cNvGrpSpPr/>
          <p:nvPr/>
        </p:nvGrpSpPr>
        <p:grpSpPr>
          <a:xfrm>
            <a:off x="10725062" y="1028700"/>
            <a:ext cx="6534238" cy="8229600"/>
            <a:chOff x="0" y="0"/>
            <a:chExt cx="1720951" cy="2167467"/>
          </a:xfrm>
        </p:grpSpPr>
        <p:sp>
          <p:nvSpPr>
            <p:cNvPr id="4" name="Freeform 4"/>
            <p:cNvSpPr/>
            <p:nvPr/>
          </p:nvSpPr>
          <p:spPr>
            <a:xfrm>
              <a:off x="0" y="0"/>
              <a:ext cx="1720952" cy="2167467"/>
            </a:xfrm>
            <a:custGeom>
              <a:avLst/>
              <a:gdLst/>
              <a:ahLst/>
              <a:cxnLst/>
              <a:rect l="l" t="t" r="r" b="b"/>
              <a:pathLst>
                <a:path w="1720952" h="2167467">
                  <a:moveTo>
                    <a:pt x="14218" y="0"/>
                  </a:moveTo>
                  <a:lnTo>
                    <a:pt x="1706734" y="0"/>
                  </a:lnTo>
                  <a:cubicBezTo>
                    <a:pt x="1710505" y="0"/>
                    <a:pt x="1714121" y="1498"/>
                    <a:pt x="1716787" y="4164"/>
                  </a:cubicBezTo>
                  <a:cubicBezTo>
                    <a:pt x="1719454" y="6831"/>
                    <a:pt x="1720952" y="10447"/>
                    <a:pt x="1720952" y="14218"/>
                  </a:cubicBezTo>
                  <a:lnTo>
                    <a:pt x="1720952" y="2153249"/>
                  </a:lnTo>
                  <a:cubicBezTo>
                    <a:pt x="1720952" y="2161101"/>
                    <a:pt x="1714586" y="2167467"/>
                    <a:pt x="1706734" y="2167467"/>
                  </a:cubicBezTo>
                  <a:lnTo>
                    <a:pt x="14218" y="2167467"/>
                  </a:lnTo>
                  <a:cubicBezTo>
                    <a:pt x="6366" y="2167467"/>
                    <a:pt x="0" y="2161101"/>
                    <a:pt x="0" y="2153249"/>
                  </a:cubicBezTo>
                  <a:lnTo>
                    <a:pt x="0" y="14218"/>
                  </a:lnTo>
                  <a:cubicBezTo>
                    <a:pt x="0" y="6366"/>
                    <a:pt x="6366" y="0"/>
                    <a:pt x="14218" y="0"/>
                  </a:cubicBezTo>
                  <a:close/>
                </a:path>
              </a:pathLst>
            </a:custGeom>
            <a:solidFill>
              <a:srgbClr val="FFFFFF"/>
            </a:solidFill>
          </p:spPr>
          <p:txBody>
            <a:bodyPr/>
            <a:lstStyle/>
            <a:p>
              <a:endParaRPr lang="en-US"/>
            </a:p>
          </p:txBody>
        </p:sp>
        <p:sp>
          <p:nvSpPr>
            <p:cNvPr id="5" name="TextBox 5"/>
            <p:cNvSpPr txBox="1"/>
            <p:nvPr/>
          </p:nvSpPr>
          <p:spPr>
            <a:xfrm>
              <a:off x="0" y="-47625"/>
              <a:ext cx="1720951" cy="2215092"/>
            </a:xfrm>
            <a:prstGeom prst="rect">
              <a:avLst/>
            </a:prstGeom>
          </p:spPr>
          <p:txBody>
            <a:bodyPr lIns="50800" tIns="50800" rIns="50800" bIns="50800" rtlCol="0" anchor="ctr"/>
            <a:lstStyle/>
            <a:p>
              <a:pPr algn="ctr">
                <a:lnSpc>
                  <a:spcPts val="2800"/>
                </a:lnSpc>
              </a:pPr>
              <a:endParaRPr/>
            </a:p>
          </p:txBody>
        </p:sp>
      </p:grpSp>
      <p:sp>
        <p:nvSpPr>
          <p:cNvPr id="6" name="Freeform 6"/>
          <p:cNvSpPr/>
          <p:nvPr/>
        </p:nvSpPr>
        <p:spPr>
          <a:xfrm>
            <a:off x="13500206" y="1155436"/>
            <a:ext cx="3759094" cy="7591054"/>
          </a:xfrm>
          <a:custGeom>
            <a:avLst/>
            <a:gdLst/>
            <a:ahLst/>
            <a:cxnLst/>
            <a:rect l="l" t="t" r="r" b="b"/>
            <a:pathLst>
              <a:path w="3759094" h="7591054">
                <a:moveTo>
                  <a:pt x="0" y="0"/>
                </a:moveTo>
                <a:lnTo>
                  <a:pt x="3759094" y="0"/>
                </a:lnTo>
                <a:lnTo>
                  <a:pt x="3759094" y="7591054"/>
                </a:lnTo>
                <a:lnTo>
                  <a:pt x="0" y="7591054"/>
                </a:lnTo>
                <a:lnTo>
                  <a:pt x="0" y="0"/>
                </a:lnTo>
                <a:close/>
              </a:path>
            </a:pathLst>
          </a:custGeom>
          <a:blipFill>
            <a:blip r:embed="rId3"/>
            <a:stretch>
              <a:fillRect b="-1579"/>
            </a:stretch>
          </a:blipFill>
        </p:spPr>
        <p:txBody>
          <a:bodyPr/>
          <a:lstStyle/>
          <a:p>
            <a:endParaRPr lang="en-US"/>
          </a:p>
        </p:txBody>
      </p:sp>
      <p:sp>
        <p:nvSpPr>
          <p:cNvPr id="7" name="Freeform 7"/>
          <p:cNvSpPr/>
          <p:nvPr/>
        </p:nvSpPr>
        <p:spPr>
          <a:xfrm>
            <a:off x="10725062" y="2389589"/>
            <a:ext cx="3634111" cy="6489484"/>
          </a:xfrm>
          <a:custGeom>
            <a:avLst/>
            <a:gdLst/>
            <a:ahLst/>
            <a:cxnLst/>
            <a:rect l="l" t="t" r="r" b="b"/>
            <a:pathLst>
              <a:path w="3634111" h="6489484">
                <a:moveTo>
                  <a:pt x="0" y="0"/>
                </a:moveTo>
                <a:lnTo>
                  <a:pt x="3634111" y="0"/>
                </a:lnTo>
                <a:lnTo>
                  <a:pt x="3634111" y="6489484"/>
                </a:lnTo>
                <a:lnTo>
                  <a:pt x="0" y="6489484"/>
                </a:lnTo>
                <a:lnTo>
                  <a:pt x="0" y="0"/>
                </a:lnTo>
                <a:close/>
              </a:path>
            </a:pathLst>
          </a:custGeom>
          <a:blipFill>
            <a:blip r:embed="rId4"/>
            <a:stretch>
              <a:fillRect l="-47" r="-47"/>
            </a:stretch>
          </a:blipFill>
        </p:spPr>
        <p:txBody>
          <a:bodyPr/>
          <a:lstStyle/>
          <a:p>
            <a:endParaRPr lang="en-US"/>
          </a:p>
        </p:txBody>
      </p:sp>
      <p:sp>
        <p:nvSpPr>
          <p:cNvPr id="8" name="TextBox 8"/>
          <p:cNvSpPr txBox="1"/>
          <p:nvPr/>
        </p:nvSpPr>
        <p:spPr>
          <a:xfrm>
            <a:off x="1028700" y="962025"/>
            <a:ext cx="9851358" cy="1280795"/>
          </a:xfrm>
          <a:prstGeom prst="rect">
            <a:avLst/>
          </a:prstGeom>
        </p:spPr>
        <p:txBody>
          <a:bodyPr lIns="0" tIns="0" rIns="0" bIns="0" rtlCol="0" anchor="t">
            <a:spAutoFit/>
          </a:bodyPr>
          <a:lstStyle/>
          <a:p>
            <a:pPr algn="l">
              <a:lnSpc>
                <a:spcPts val="10240"/>
              </a:lnSpc>
            </a:pPr>
            <a:r>
              <a:rPr lang="en-US" sz="8000" b="1" spc="856">
                <a:solidFill>
                  <a:srgbClr val="FFFFFF"/>
                </a:solidFill>
                <a:latin typeface="Nunito Sans Condensed Bold"/>
                <a:ea typeface="Nunito Sans Condensed Bold"/>
                <a:cs typeface="Nunito Sans Condensed Bold"/>
                <a:sym typeface="Nunito Sans Condensed Bold"/>
              </a:rPr>
              <a:t>AVIONICS MOUNT</a:t>
            </a:r>
          </a:p>
        </p:txBody>
      </p:sp>
      <p:sp>
        <p:nvSpPr>
          <p:cNvPr id="9" name="TextBox 9"/>
          <p:cNvSpPr txBox="1"/>
          <p:nvPr/>
        </p:nvSpPr>
        <p:spPr>
          <a:xfrm>
            <a:off x="1028700" y="2564384"/>
            <a:ext cx="9440728" cy="2323211"/>
          </a:xfrm>
          <a:prstGeom prst="rect">
            <a:avLst/>
          </a:prstGeom>
        </p:spPr>
        <p:txBody>
          <a:bodyPr lIns="0" tIns="0" rIns="0" bIns="0" rtlCol="0" anchor="t">
            <a:spAutoFit/>
          </a:bodyPr>
          <a:lstStyle/>
          <a:p>
            <a:pPr algn="l">
              <a:lnSpc>
                <a:spcPts val="4991"/>
              </a:lnSpc>
            </a:pPr>
            <a:r>
              <a:rPr lang="en-US" sz="3899" b="1" spc="417">
                <a:solidFill>
                  <a:srgbClr val="FFFFFF"/>
                </a:solidFill>
                <a:latin typeface="Nunito Sans Condensed Bold"/>
                <a:ea typeface="Nunito Sans Condensed Bold"/>
                <a:cs typeface="Nunito Sans Condensed Bold"/>
                <a:sym typeface="Nunito Sans Condensed Bold"/>
              </a:rPr>
              <a:t>General Requirements</a:t>
            </a:r>
          </a:p>
          <a:p>
            <a:pPr marL="734058" lvl="1" indent="-367029" algn="l">
              <a:lnSpc>
                <a:spcPts val="4351"/>
              </a:lnSpc>
              <a:spcBef>
                <a:spcPct val="0"/>
              </a:spcBef>
              <a:buFont typeface="Arial"/>
              <a:buChar char="•"/>
            </a:pPr>
            <a:r>
              <a:rPr lang="en-US" sz="3399" spc="363">
                <a:solidFill>
                  <a:srgbClr val="FFFFFF"/>
                </a:solidFill>
                <a:latin typeface="Nunito Sans Condensed"/>
                <a:ea typeface="Nunito Sans Condensed"/>
                <a:cs typeface="Nunito Sans Condensed"/>
                <a:sym typeface="Nunito Sans Condensed"/>
              </a:rPr>
              <a:t>Hold the Flight Computer, Battery, Micro-USB Port</a:t>
            </a:r>
          </a:p>
          <a:p>
            <a:pPr marL="734058" lvl="1" indent="-367029" algn="l">
              <a:lnSpc>
                <a:spcPts val="4351"/>
              </a:lnSpc>
              <a:spcBef>
                <a:spcPct val="0"/>
              </a:spcBef>
              <a:buFont typeface="Arial"/>
              <a:buChar char="•"/>
            </a:pPr>
            <a:r>
              <a:rPr lang="en-US" sz="3399" spc="363">
                <a:solidFill>
                  <a:srgbClr val="FFFFFF"/>
                </a:solidFill>
                <a:latin typeface="Nunito Sans Condensed"/>
                <a:ea typeface="Nunito Sans Condensed"/>
                <a:cs typeface="Nunito Sans Condensed"/>
                <a:sym typeface="Nunito Sans Condensed"/>
              </a:rPr>
              <a:t>3” body tube, 2.8" wide flight computer</a:t>
            </a:r>
          </a:p>
        </p:txBody>
      </p:sp>
      <p:sp>
        <p:nvSpPr>
          <p:cNvPr id="10" name="TextBox 10"/>
          <p:cNvSpPr txBox="1"/>
          <p:nvPr/>
        </p:nvSpPr>
        <p:spPr>
          <a:xfrm>
            <a:off x="1028700" y="5209159"/>
            <a:ext cx="8837395" cy="4049141"/>
          </a:xfrm>
          <a:prstGeom prst="rect">
            <a:avLst/>
          </a:prstGeom>
        </p:spPr>
        <p:txBody>
          <a:bodyPr lIns="0" tIns="0" rIns="0" bIns="0" rtlCol="0" anchor="t">
            <a:spAutoFit/>
          </a:bodyPr>
          <a:lstStyle/>
          <a:p>
            <a:pPr algn="l">
              <a:lnSpc>
                <a:spcPts val="4991"/>
              </a:lnSpc>
            </a:pPr>
            <a:r>
              <a:rPr lang="en-US" sz="3899" b="1" spc="417">
                <a:solidFill>
                  <a:srgbClr val="FFFFFF"/>
                </a:solidFill>
                <a:latin typeface="Nunito Sans Condensed Bold"/>
                <a:ea typeface="Nunito Sans Condensed Bold"/>
                <a:cs typeface="Nunito Sans Condensed Bold"/>
                <a:sym typeface="Nunito Sans Condensed Bold"/>
              </a:rPr>
              <a:t>Overview of Components</a:t>
            </a:r>
          </a:p>
          <a:p>
            <a:pPr marL="734058" lvl="1" indent="-367029" algn="l">
              <a:lnSpc>
                <a:spcPts val="4351"/>
              </a:lnSpc>
              <a:buFont typeface="Arial"/>
              <a:buChar char="•"/>
            </a:pPr>
            <a:r>
              <a:rPr lang="en-US" sz="3399" spc="363">
                <a:solidFill>
                  <a:srgbClr val="FFFFFF"/>
                </a:solidFill>
                <a:latin typeface="Nunito Sans Condensed"/>
                <a:ea typeface="Nunito Sans Condensed"/>
                <a:cs typeface="Nunito Sans Condensed"/>
                <a:sym typeface="Nunito Sans Condensed"/>
              </a:rPr>
              <a:t>Two bulkheads</a:t>
            </a:r>
          </a:p>
          <a:p>
            <a:pPr marL="1468116" lvl="2" indent="-489372" algn="l">
              <a:lnSpc>
                <a:spcPts val="4351"/>
              </a:lnSpc>
              <a:buFont typeface="Arial"/>
              <a:buChar char="⚬"/>
            </a:pPr>
            <a:r>
              <a:rPr lang="en-US" sz="3399" spc="363">
                <a:solidFill>
                  <a:srgbClr val="FFFFFF"/>
                </a:solidFill>
                <a:latin typeface="Nunito Sans Condensed"/>
                <a:ea typeface="Nunito Sans Condensed"/>
                <a:cs typeface="Nunito Sans Condensed"/>
                <a:sym typeface="Nunito Sans Condensed"/>
              </a:rPr>
              <a:t>Secured to body tube</a:t>
            </a:r>
          </a:p>
          <a:p>
            <a:pPr marL="1468116" lvl="2" indent="-489372" algn="l">
              <a:lnSpc>
                <a:spcPts val="4351"/>
              </a:lnSpc>
              <a:buFont typeface="Arial"/>
              <a:buChar char="⚬"/>
            </a:pPr>
            <a:r>
              <a:rPr lang="en-US" sz="3399" spc="363">
                <a:solidFill>
                  <a:srgbClr val="FFFFFF"/>
                </a:solidFill>
                <a:latin typeface="Nunito Sans Condensed"/>
                <a:ea typeface="Nunito Sans Condensed"/>
                <a:cs typeface="Nunito Sans Condensed"/>
                <a:sym typeface="Nunito Sans Condensed"/>
              </a:rPr>
              <a:t>Cutouts for pyro channels, servo wires, XT60 power plug</a:t>
            </a:r>
          </a:p>
          <a:p>
            <a:pPr marL="734058" lvl="1" indent="-367029" algn="l">
              <a:lnSpc>
                <a:spcPts val="4351"/>
              </a:lnSpc>
              <a:buFont typeface="Arial"/>
              <a:buChar char="•"/>
            </a:pPr>
            <a:r>
              <a:rPr lang="en-US" sz="3399" spc="363">
                <a:solidFill>
                  <a:srgbClr val="FFFFFF"/>
                </a:solidFill>
                <a:latin typeface="Nunito Sans Condensed"/>
                <a:ea typeface="Nunito Sans Condensed"/>
                <a:cs typeface="Nunito Sans Condensed"/>
                <a:sym typeface="Nunito Sans Condensed"/>
              </a:rPr>
              <a:t>Frame</a:t>
            </a:r>
          </a:p>
          <a:p>
            <a:pPr marL="1468116" lvl="2" indent="-489372" algn="l">
              <a:lnSpc>
                <a:spcPts val="4351"/>
              </a:lnSpc>
              <a:spcBef>
                <a:spcPct val="0"/>
              </a:spcBef>
              <a:buFont typeface="Arial"/>
              <a:buChar char="⚬"/>
            </a:pPr>
            <a:r>
              <a:rPr lang="en-US" sz="3399" spc="363">
                <a:solidFill>
                  <a:srgbClr val="FFFFFF"/>
                </a:solidFill>
                <a:latin typeface="Nunito Sans Condensed"/>
                <a:ea typeface="Nunito Sans Condensed"/>
                <a:cs typeface="Nunito Sans Condensed"/>
                <a:sym typeface="Nunito Sans Condensed"/>
              </a:rPr>
              <a:t>Flight computer, battery</a:t>
            </a:r>
          </a:p>
        </p:txBody>
      </p:sp>
      <p:sp>
        <p:nvSpPr>
          <p:cNvPr id="11" name="TextBox 11"/>
          <p:cNvSpPr txBox="1"/>
          <p:nvPr/>
        </p:nvSpPr>
        <p:spPr>
          <a:xfrm>
            <a:off x="17259300" y="9210675"/>
            <a:ext cx="152400" cy="200025"/>
          </a:xfrm>
          <a:prstGeom prst="rect">
            <a:avLst/>
          </a:prstGeom>
        </p:spPr>
        <p:txBody>
          <a:bodyPr wrap="none" lIns="0" tIns="0" rIns="0" bIns="0" rtlCol="0" anchor="t">
            <a:spAutoFit/>
          </a:bodyPr>
          <a:lstStyle/>
          <a:p>
            <a:pPr algn="ctr">
              <a:lnSpc>
                <a:spcPts val="2800"/>
              </a:lnSpc>
              <a:spcBef>
                <a:spcPct val="0"/>
              </a:spcBef>
            </a:pPr>
            <a:r>
              <a:rPr lang="en-US" sz="2000">
                <a:solidFill>
                  <a:srgbClr val="FFFFFF"/>
                </a:solidFill>
                <a:latin typeface="Canva Sans"/>
                <a:ea typeface="Canva Sans"/>
                <a:cs typeface="Canva Sans"/>
                <a:sym typeface="Canva Sans"/>
              </a:rPr>
              <a:t>6</a:t>
            </a:r>
          </a:p>
        </p:txBody>
      </p:sp>
      <p:sp>
        <p:nvSpPr>
          <p:cNvPr id="12" name="TextBox 12"/>
          <p:cNvSpPr txBox="1"/>
          <p:nvPr/>
        </p:nvSpPr>
        <p:spPr>
          <a:xfrm>
            <a:off x="10725062" y="8717915"/>
            <a:ext cx="3634111" cy="540385"/>
          </a:xfrm>
          <a:prstGeom prst="rect">
            <a:avLst/>
          </a:prstGeom>
        </p:spPr>
        <p:txBody>
          <a:bodyPr lIns="0" tIns="0" rIns="0" bIns="0" rtlCol="0" anchor="t">
            <a:spAutoFit/>
          </a:bodyPr>
          <a:lstStyle/>
          <a:p>
            <a:pPr algn="ctr">
              <a:lnSpc>
                <a:spcPts val="2240"/>
              </a:lnSpc>
              <a:spcBef>
                <a:spcPct val="0"/>
              </a:spcBef>
            </a:pPr>
            <a:r>
              <a:rPr lang="en-US" sz="1600" b="1">
                <a:solidFill>
                  <a:srgbClr val="000000"/>
                </a:solidFill>
                <a:latin typeface="Canva Sans Bold"/>
                <a:ea typeface="Canva Sans Bold"/>
                <a:cs typeface="Canva Sans Bold"/>
                <a:sym typeface="Canva Sans Bold"/>
              </a:rPr>
              <a:t>Figure 6: Isometric View of Avionics Bay</a:t>
            </a:r>
          </a:p>
        </p:txBody>
      </p:sp>
      <p:sp>
        <p:nvSpPr>
          <p:cNvPr id="13" name="TextBox 13"/>
          <p:cNvSpPr txBox="1"/>
          <p:nvPr/>
        </p:nvSpPr>
        <p:spPr>
          <a:xfrm>
            <a:off x="14359173" y="8733006"/>
            <a:ext cx="2900127" cy="525294"/>
          </a:xfrm>
          <a:prstGeom prst="rect">
            <a:avLst/>
          </a:prstGeom>
        </p:spPr>
        <p:txBody>
          <a:bodyPr lIns="0" tIns="0" rIns="0" bIns="0" rtlCol="0" anchor="t">
            <a:spAutoFit/>
          </a:bodyPr>
          <a:lstStyle/>
          <a:p>
            <a:pPr algn="ctr">
              <a:lnSpc>
                <a:spcPts val="2173"/>
              </a:lnSpc>
              <a:spcBef>
                <a:spcPct val="0"/>
              </a:spcBef>
            </a:pPr>
            <a:r>
              <a:rPr lang="en-US" sz="1552" b="1">
                <a:solidFill>
                  <a:srgbClr val="000000"/>
                </a:solidFill>
                <a:latin typeface="Canva Sans Bold"/>
                <a:ea typeface="Canva Sans Bold"/>
                <a:cs typeface="Canva Sans Bold"/>
                <a:sym typeface="Canva Sans Bold"/>
              </a:rPr>
              <a:t>Figure 7: Integrated Avionics Bay</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txBody>
          <a:bodyPr/>
          <a:lstStyle/>
          <a:p>
            <a:endParaRPr lang="en-US"/>
          </a:p>
        </p:txBody>
      </p:sp>
      <p:sp>
        <p:nvSpPr>
          <p:cNvPr id="3" name="Freeform 3"/>
          <p:cNvSpPr/>
          <p:nvPr/>
        </p:nvSpPr>
        <p:spPr>
          <a:xfrm>
            <a:off x="9144000" y="1624334"/>
            <a:ext cx="8115300" cy="7038333"/>
          </a:xfrm>
          <a:custGeom>
            <a:avLst/>
            <a:gdLst/>
            <a:ahLst/>
            <a:cxnLst/>
            <a:rect l="l" t="t" r="r" b="b"/>
            <a:pathLst>
              <a:path w="8115300" h="7038333">
                <a:moveTo>
                  <a:pt x="0" y="0"/>
                </a:moveTo>
                <a:lnTo>
                  <a:pt x="8115300" y="0"/>
                </a:lnTo>
                <a:lnTo>
                  <a:pt x="8115300" y="7038332"/>
                </a:lnTo>
                <a:lnTo>
                  <a:pt x="0" y="7038332"/>
                </a:lnTo>
                <a:lnTo>
                  <a:pt x="0" y="0"/>
                </a:lnTo>
                <a:close/>
              </a:path>
            </a:pathLst>
          </a:custGeom>
          <a:blipFill>
            <a:blip r:embed="rId4"/>
            <a:stretch>
              <a:fillRect l="-3628" b="-3580"/>
            </a:stretch>
          </a:blipFill>
        </p:spPr>
        <p:txBody>
          <a:bodyPr/>
          <a:lstStyle/>
          <a:p>
            <a:endParaRPr lang="en-US"/>
          </a:p>
        </p:txBody>
      </p:sp>
      <p:sp>
        <p:nvSpPr>
          <p:cNvPr id="4" name="TextBox 4"/>
          <p:cNvSpPr txBox="1"/>
          <p:nvPr/>
        </p:nvSpPr>
        <p:spPr>
          <a:xfrm>
            <a:off x="1028700" y="962025"/>
            <a:ext cx="16632086" cy="1280795"/>
          </a:xfrm>
          <a:prstGeom prst="rect">
            <a:avLst/>
          </a:prstGeom>
        </p:spPr>
        <p:txBody>
          <a:bodyPr lIns="0" tIns="0" rIns="0" bIns="0" rtlCol="0" anchor="t">
            <a:spAutoFit/>
          </a:bodyPr>
          <a:lstStyle/>
          <a:p>
            <a:pPr algn="l">
              <a:lnSpc>
                <a:spcPts val="10240"/>
              </a:lnSpc>
            </a:pPr>
            <a:r>
              <a:rPr lang="en-US" sz="8000" b="1" spc="856">
                <a:solidFill>
                  <a:srgbClr val="FFFFFF"/>
                </a:solidFill>
                <a:latin typeface="Nunito Sans Condensed Bold"/>
                <a:ea typeface="Nunito Sans Condensed Bold"/>
                <a:cs typeface="Nunito Sans Condensed Bold"/>
                <a:sym typeface="Nunito Sans Condensed Bold"/>
              </a:rPr>
              <a:t>TVC MOUNT</a:t>
            </a:r>
          </a:p>
        </p:txBody>
      </p:sp>
      <p:sp>
        <p:nvSpPr>
          <p:cNvPr id="5" name="TextBox 5"/>
          <p:cNvSpPr txBox="1"/>
          <p:nvPr/>
        </p:nvSpPr>
        <p:spPr>
          <a:xfrm>
            <a:off x="1028700" y="2214245"/>
            <a:ext cx="7378985" cy="2632964"/>
          </a:xfrm>
          <a:prstGeom prst="rect">
            <a:avLst/>
          </a:prstGeom>
        </p:spPr>
        <p:txBody>
          <a:bodyPr lIns="0" tIns="0" rIns="0" bIns="0" rtlCol="0" anchor="t">
            <a:spAutoFit/>
          </a:bodyPr>
          <a:lstStyle/>
          <a:p>
            <a:pPr algn="l">
              <a:lnSpc>
                <a:spcPts val="4608"/>
              </a:lnSpc>
            </a:pPr>
            <a:r>
              <a:rPr lang="en-US" sz="3600" b="1" spc="385" dirty="0">
                <a:solidFill>
                  <a:srgbClr val="FFFFFF"/>
                </a:solidFill>
                <a:latin typeface="Nunito Sans Condensed Bold"/>
                <a:ea typeface="Nunito Sans Condensed Bold"/>
                <a:cs typeface="Nunito Sans Condensed Bold"/>
                <a:sym typeface="Nunito Sans Condensed Bold"/>
              </a:rPr>
              <a:t>General Requirements</a:t>
            </a:r>
          </a:p>
          <a:p>
            <a:pPr marL="669289" lvl="1" indent="-334645" algn="l">
              <a:lnSpc>
                <a:spcPts val="3967"/>
              </a:lnSpc>
              <a:spcBef>
                <a:spcPct val="0"/>
              </a:spcBef>
              <a:buFont typeface="Arial"/>
              <a:buChar char="•"/>
            </a:pPr>
            <a:r>
              <a:rPr lang="en-US" sz="3099" spc="331" dirty="0">
                <a:solidFill>
                  <a:srgbClr val="FFFFFF"/>
                </a:solidFill>
                <a:latin typeface="Nunito Sans Condensed"/>
                <a:ea typeface="Nunito Sans Condensed"/>
                <a:cs typeface="Nunito Sans Condensed"/>
                <a:sym typeface="Nunito Sans Condensed"/>
              </a:rPr>
              <a:t>+/- 20 Degrees Range of Motion</a:t>
            </a:r>
          </a:p>
          <a:p>
            <a:pPr marL="669289" lvl="1" indent="-334645" algn="l">
              <a:lnSpc>
                <a:spcPts val="3967"/>
              </a:lnSpc>
              <a:spcBef>
                <a:spcPct val="0"/>
              </a:spcBef>
              <a:buFont typeface="Arial"/>
              <a:buChar char="•"/>
            </a:pPr>
            <a:r>
              <a:rPr lang="en-US" sz="3099" spc="331" dirty="0">
                <a:solidFill>
                  <a:srgbClr val="FFFFFF"/>
                </a:solidFill>
                <a:latin typeface="Nunito Sans Condensed"/>
                <a:ea typeface="Nunito Sans Condensed"/>
                <a:cs typeface="Nunito Sans Condensed"/>
                <a:sym typeface="Nunito Sans Condensed"/>
              </a:rPr>
              <a:t>360-degree actuation</a:t>
            </a:r>
          </a:p>
          <a:p>
            <a:pPr marL="669289" lvl="1" indent="-334645" algn="l">
              <a:lnSpc>
                <a:spcPts val="3967"/>
              </a:lnSpc>
              <a:spcBef>
                <a:spcPct val="0"/>
              </a:spcBef>
              <a:buFont typeface="Arial"/>
              <a:buChar char="•"/>
            </a:pPr>
            <a:r>
              <a:rPr lang="en-US" sz="3099" spc="331" dirty="0">
                <a:solidFill>
                  <a:srgbClr val="FFFFFF"/>
                </a:solidFill>
                <a:latin typeface="Nunito Sans Condensed"/>
                <a:ea typeface="Nunito Sans Condensed"/>
                <a:cs typeface="Nunito Sans Condensed"/>
                <a:sym typeface="Nunito Sans Condensed"/>
              </a:rPr>
              <a:t>Integrated with Flight Computer</a:t>
            </a:r>
          </a:p>
          <a:p>
            <a:pPr marL="669289" lvl="1" indent="-334645" algn="l">
              <a:lnSpc>
                <a:spcPts val="3967"/>
              </a:lnSpc>
              <a:spcBef>
                <a:spcPct val="0"/>
              </a:spcBef>
              <a:buFont typeface="Arial"/>
              <a:buChar char="•"/>
            </a:pPr>
            <a:r>
              <a:rPr lang="en-US" sz="3099" spc="331" dirty="0">
                <a:solidFill>
                  <a:srgbClr val="FFFFFF"/>
                </a:solidFill>
                <a:latin typeface="Nunito Sans Condensed"/>
                <a:ea typeface="Nunito Sans Condensed"/>
                <a:cs typeface="Nunito Sans Condensed"/>
                <a:sym typeface="Nunito Sans Condensed"/>
              </a:rPr>
              <a:t>COTS + 3D Printed Components</a:t>
            </a:r>
          </a:p>
        </p:txBody>
      </p:sp>
      <p:sp>
        <p:nvSpPr>
          <p:cNvPr id="6" name="TextBox 6"/>
          <p:cNvSpPr txBox="1"/>
          <p:nvPr/>
        </p:nvSpPr>
        <p:spPr>
          <a:xfrm>
            <a:off x="1028700" y="4907661"/>
            <a:ext cx="8115300" cy="4537964"/>
          </a:xfrm>
          <a:prstGeom prst="rect">
            <a:avLst/>
          </a:prstGeom>
        </p:spPr>
        <p:txBody>
          <a:bodyPr lIns="0" tIns="0" rIns="0" bIns="0" rtlCol="0" anchor="t">
            <a:spAutoFit/>
          </a:bodyPr>
          <a:lstStyle/>
          <a:p>
            <a:pPr algn="l">
              <a:lnSpc>
                <a:spcPts val="4608"/>
              </a:lnSpc>
            </a:pPr>
            <a:r>
              <a:rPr lang="en-US" sz="3600" b="1" spc="385">
                <a:solidFill>
                  <a:srgbClr val="FFFFFF"/>
                </a:solidFill>
                <a:latin typeface="Nunito Sans Condensed Bold"/>
                <a:ea typeface="Nunito Sans Condensed Bold"/>
                <a:cs typeface="Nunito Sans Condensed Bold"/>
                <a:sym typeface="Nunito Sans Condensed Bold"/>
              </a:rPr>
              <a:t>Overview of Components</a:t>
            </a:r>
          </a:p>
          <a:p>
            <a:pPr marL="669289" lvl="1" indent="-334645" algn="l">
              <a:lnSpc>
                <a:spcPts val="3967"/>
              </a:lnSpc>
              <a:buFont typeface="Arial"/>
              <a:buChar char="•"/>
            </a:pPr>
            <a:r>
              <a:rPr lang="en-US" sz="3099" spc="331">
                <a:solidFill>
                  <a:srgbClr val="FFFFFF"/>
                </a:solidFill>
                <a:latin typeface="Nunito Sans Condensed"/>
                <a:ea typeface="Nunito Sans Condensed"/>
                <a:cs typeface="Nunito Sans Condensed"/>
                <a:sym typeface="Nunito Sans Condensed"/>
              </a:rPr>
              <a:t>Top plate fixed in body tube</a:t>
            </a:r>
          </a:p>
          <a:p>
            <a:pPr marL="669289" lvl="1" indent="-334645" algn="l">
              <a:lnSpc>
                <a:spcPts val="3967"/>
              </a:lnSpc>
              <a:buFont typeface="Arial"/>
              <a:buChar char="•"/>
            </a:pPr>
            <a:r>
              <a:rPr lang="en-US" sz="3099" spc="331">
                <a:solidFill>
                  <a:srgbClr val="FFFFFF"/>
                </a:solidFill>
                <a:latin typeface="Nunito Sans Condensed"/>
                <a:ea typeface="Nunito Sans Condensed"/>
                <a:cs typeface="Nunito Sans Condensed"/>
                <a:sym typeface="Nunito Sans Condensed"/>
              </a:rPr>
              <a:t>Ball-and-Socket Joint</a:t>
            </a:r>
          </a:p>
          <a:p>
            <a:pPr marL="669289" lvl="1" indent="-334645" algn="l">
              <a:lnSpc>
                <a:spcPts val="3967"/>
              </a:lnSpc>
              <a:buFont typeface="Arial"/>
              <a:buChar char="•"/>
            </a:pPr>
            <a:r>
              <a:rPr lang="en-US" sz="3099" spc="331">
                <a:solidFill>
                  <a:srgbClr val="FFFFFF"/>
                </a:solidFill>
                <a:latin typeface="Nunito Sans Condensed"/>
                <a:ea typeface="Nunito Sans Condensed"/>
                <a:cs typeface="Nunito Sans Condensed"/>
                <a:sym typeface="Nunito Sans Condensed"/>
              </a:rPr>
              <a:t>KST X08 Digital Servos</a:t>
            </a:r>
          </a:p>
          <a:p>
            <a:pPr marL="1338579" lvl="2" indent="-446193" algn="l">
              <a:lnSpc>
                <a:spcPts val="3967"/>
              </a:lnSpc>
              <a:spcBef>
                <a:spcPct val="0"/>
              </a:spcBef>
              <a:buFont typeface="Arial"/>
              <a:buChar char="⚬"/>
            </a:pPr>
            <a:r>
              <a:rPr lang="en-US" sz="3099" spc="331">
                <a:solidFill>
                  <a:srgbClr val="FFFFFF"/>
                </a:solidFill>
                <a:latin typeface="Nunito Sans Condensed"/>
                <a:ea typeface="Nunito Sans Condensed"/>
                <a:cs typeface="Nunito Sans Condensed"/>
                <a:sym typeface="Nunito Sans Condensed"/>
              </a:rPr>
              <a:t>Positioned in line with the pitch and yaw axes</a:t>
            </a:r>
          </a:p>
          <a:p>
            <a:pPr marL="1338579" lvl="2" indent="-446193" algn="l">
              <a:lnSpc>
                <a:spcPts val="3967"/>
              </a:lnSpc>
              <a:spcBef>
                <a:spcPct val="0"/>
              </a:spcBef>
              <a:buFont typeface="Arial"/>
              <a:buChar char="⚬"/>
            </a:pPr>
            <a:r>
              <a:rPr lang="en-US" sz="3099" spc="331">
                <a:solidFill>
                  <a:srgbClr val="FFFFFF"/>
                </a:solidFill>
                <a:latin typeface="Nunito Sans Condensed"/>
                <a:ea typeface="Nunito Sans Condensed"/>
                <a:cs typeface="Nunito Sans Condensed"/>
                <a:sym typeface="Nunito Sans Condensed"/>
              </a:rPr>
              <a:t>Rotational joint to linkage bar to side ball-socket joint</a:t>
            </a:r>
          </a:p>
          <a:p>
            <a:pPr marL="669289" lvl="1" indent="-334645" algn="l">
              <a:lnSpc>
                <a:spcPts val="3967"/>
              </a:lnSpc>
              <a:spcBef>
                <a:spcPct val="0"/>
              </a:spcBef>
              <a:buFont typeface="Arial"/>
              <a:buChar char="•"/>
            </a:pPr>
            <a:r>
              <a:rPr lang="en-US" sz="3099" spc="331">
                <a:solidFill>
                  <a:srgbClr val="FFFFFF"/>
                </a:solidFill>
                <a:latin typeface="Nunito Sans Condensed"/>
                <a:ea typeface="Nunito Sans Condensed"/>
                <a:cs typeface="Nunito Sans Condensed"/>
                <a:sym typeface="Nunito Sans Condensed"/>
              </a:rPr>
              <a:t>Uncoupled pitch and yaw controls</a:t>
            </a:r>
          </a:p>
        </p:txBody>
      </p:sp>
      <p:sp>
        <p:nvSpPr>
          <p:cNvPr id="7" name="TextBox 7"/>
          <p:cNvSpPr txBox="1"/>
          <p:nvPr/>
        </p:nvSpPr>
        <p:spPr>
          <a:xfrm>
            <a:off x="17259300" y="9210675"/>
            <a:ext cx="152400" cy="200025"/>
          </a:xfrm>
          <a:prstGeom prst="rect">
            <a:avLst/>
          </a:prstGeom>
        </p:spPr>
        <p:txBody>
          <a:bodyPr wrap="none" lIns="0" tIns="0" rIns="0" bIns="0" rtlCol="0" anchor="t">
            <a:spAutoFit/>
          </a:bodyPr>
          <a:lstStyle/>
          <a:p>
            <a:pPr algn="ctr">
              <a:lnSpc>
                <a:spcPts val="2800"/>
              </a:lnSpc>
              <a:spcBef>
                <a:spcPct val="0"/>
              </a:spcBef>
            </a:pPr>
            <a:r>
              <a:rPr lang="en-US" sz="2000">
                <a:solidFill>
                  <a:srgbClr val="FFFFFF"/>
                </a:solidFill>
                <a:latin typeface="Canva Sans"/>
                <a:ea typeface="Canva Sans"/>
                <a:cs typeface="Canva Sans"/>
                <a:sym typeface="Canva Sans"/>
              </a:rPr>
              <a:t>7</a:t>
            </a:r>
          </a:p>
        </p:txBody>
      </p:sp>
      <p:sp>
        <p:nvSpPr>
          <p:cNvPr id="8" name="TextBox 8"/>
          <p:cNvSpPr txBox="1"/>
          <p:nvPr/>
        </p:nvSpPr>
        <p:spPr>
          <a:xfrm>
            <a:off x="9144000" y="8759627"/>
            <a:ext cx="8086725" cy="281868"/>
          </a:xfrm>
          <a:prstGeom prst="rect">
            <a:avLst/>
          </a:prstGeom>
        </p:spPr>
        <p:txBody>
          <a:bodyPr lIns="0" tIns="0" rIns="0" bIns="0" rtlCol="0" anchor="t">
            <a:spAutoFit/>
          </a:bodyPr>
          <a:lstStyle/>
          <a:p>
            <a:pPr algn="ctr">
              <a:lnSpc>
                <a:spcPts val="2313"/>
              </a:lnSpc>
              <a:spcBef>
                <a:spcPct val="0"/>
              </a:spcBef>
            </a:pPr>
            <a:r>
              <a:rPr lang="en-US" sz="1652" b="1">
                <a:solidFill>
                  <a:srgbClr val="FFFFFF"/>
                </a:solidFill>
                <a:latin typeface="Canva Sans Bold"/>
                <a:ea typeface="Canva Sans Bold"/>
                <a:cs typeface="Canva Sans Bold"/>
                <a:sym typeface="Canva Sans Bold"/>
              </a:rPr>
              <a:t>Figure 8: Front Cross-Section of TVC</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txBody>
          <a:bodyPr/>
          <a:lstStyle/>
          <a:p>
            <a:endParaRPr lang="en-US"/>
          </a:p>
        </p:txBody>
      </p:sp>
      <p:sp>
        <p:nvSpPr>
          <p:cNvPr id="3" name="Freeform 3"/>
          <p:cNvSpPr/>
          <p:nvPr/>
        </p:nvSpPr>
        <p:spPr>
          <a:xfrm>
            <a:off x="11734800" y="411524"/>
            <a:ext cx="5315297" cy="9018482"/>
          </a:xfrm>
          <a:custGeom>
            <a:avLst/>
            <a:gdLst/>
            <a:ahLst/>
            <a:cxnLst/>
            <a:rect l="l" t="t" r="r" b="b"/>
            <a:pathLst>
              <a:path w="5315297" h="9018482">
                <a:moveTo>
                  <a:pt x="0" y="0"/>
                </a:moveTo>
                <a:lnTo>
                  <a:pt x="5315297" y="0"/>
                </a:lnTo>
                <a:lnTo>
                  <a:pt x="5315297" y="9018482"/>
                </a:lnTo>
                <a:lnTo>
                  <a:pt x="0" y="9018482"/>
                </a:lnTo>
                <a:lnTo>
                  <a:pt x="0" y="0"/>
                </a:lnTo>
                <a:close/>
              </a:path>
            </a:pathLst>
          </a:custGeom>
          <a:blipFill>
            <a:blip r:embed="rId4"/>
            <a:stretch>
              <a:fillRect/>
            </a:stretch>
          </a:blipFill>
        </p:spPr>
        <p:txBody>
          <a:bodyPr/>
          <a:lstStyle/>
          <a:p>
            <a:endParaRPr lang="en-US" dirty="0"/>
          </a:p>
        </p:txBody>
      </p:sp>
      <p:sp>
        <p:nvSpPr>
          <p:cNvPr id="4" name="TextBox 4"/>
          <p:cNvSpPr txBox="1"/>
          <p:nvPr/>
        </p:nvSpPr>
        <p:spPr>
          <a:xfrm>
            <a:off x="1028700" y="551307"/>
            <a:ext cx="16632086" cy="1280795"/>
          </a:xfrm>
          <a:prstGeom prst="rect">
            <a:avLst/>
          </a:prstGeom>
        </p:spPr>
        <p:txBody>
          <a:bodyPr lIns="0" tIns="0" rIns="0" bIns="0" rtlCol="0" anchor="t">
            <a:spAutoFit/>
          </a:bodyPr>
          <a:lstStyle/>
          <a:p>
            <a:pPr algn="l">
              <a:lnSpc>
                <a:spcPts val="10240"/>
              </a:lnSpc>
            </a:pPr>
            <a:r>
              <a:rPr lang="en-US" sz="8000" b="1" spc="856">
                <a:solidFill>
                  <a:srgbClr val="FFFFFF"/>
                </a:solidFill>
                <a:latin typeface="Nunito Sans Condensed Bold"/>
                <a:ea typeface="Nunito Sans Condensed Bold"/>
                <a:cs typeface="Nunito Sans Condensed Bold"/>
                <a:sym typeface="Nunito Sans Condensed Bold"/>
              </a:rPr>
              <a:t>TVC MOUNT</a:t>
            </a:r>
          </a:p>
        </p:txBody>
      </p:sp>
      <p:sp>
        <p:nvSpPr>
          <p:cNvPr id="5" name="Freeform 5"/>
          <p:cNvSpPr/>
          <p:nvPr/>
        </p:nvSpPr>
        <p:spPr>
          <a:xfrm>
            <a:off x="1028700" y="1787095"/>
            <a:ext cx="7872016" cy="7622017"/>
          </a:xfrm>
          <a:custGeom>
            <a:avLst/>
            <a:gdLst/>
            <a:ahLst/>
            <a:cxnLst/>
            <a:rect l="l" t="t" r="r" b="b"/>
            <a:pathLst>
              <a:path w="7872016" h="7622017">
                <a:moveTo>
                  <a:pt x="0" y="0"/>
                </a:moveTo>
                <a:lnTo>
                  <a:pt x="7872016" y="0"/>
                </a:lnTo>
                <a:lnTo>
                  <a:pt x="7872016" y="7622017"/>
                </a:lnTo>
                <a:lnTo>
                  <a:pt x="0" y="7622017"/>
                </a:lnTo>
                <a:lnTo>
                  <a:pt x="0" y="0"/>
                </a:lnTo>
                <a:close/>
              </a:path>
            </a:pathLst>
          </a:custGeom>
          <a:blipFill>
            <a:blip r:embed="rId5"/>
            <a:stretch>
              <a:fillRect b="-8443"/>
            </a:stretch>
          </a:blipFill>
        </p:spPr>
        <p:txBody>
          <a:bodyPr/>
          <a:lstStyle/>
          <a:p>
            <a:endParaRPr lang="en-US"/>
          </a:p>
        </p:txBody>
      </p:sp>
      <p:sp>
        <p:nvSpPr>
          <p:cNvPr id="6" name="TextBox 6"/>
          <p:cNvSpPr txBox="1"/>
          <p:nvPr/>
        </p:nvSpPr>
        <p:spPr>
          <a:xfrm>
            <a:off x="17259300" y="9210675"/>
            <a:ext cx="152400" cy="200025"/>
          </a:xfrm>
          <a:prstGeom prst="rect">
            <a:avLst/>
          </a:prstGeom>
        </p:spPr>
        <p:txBody>
          <a:bodyPr wrap="none" lIns="0" tIns="0" rIns="0" bIns="0" rtlCol="0" anchor="t">
            <a:spAutoFit/>
          </a:bodyPr>
          <a:lstStyle/>
          <a:p>
            <a:pPr algn="ctr">
              <a:lnSpc>
                <a:spcPts val="2800"/>
              </a:lnSpc>
              <a:spcBef>
                <a:spcPct val="0"/>
              </a:spcBef>
            </a:pPr>
            <a:r>
              <a:rPr lang="en-US" sz="2000">
                <a:solidFill>
                  <a:srgbClr val="FFFFFF"/>
                </a:solidFill>
                <a:latin typeface="Canva Sans"/>
                <a:ea typeface="Canva Sans"/>
                <a:cs typeface="Canva Sans"/>
                <a:sym typeface="Canva Sans"/>
              </a:rPr>
              <a:t>8</a:t>
            </a:r>
          </a:p>
        </p:txBody>
      </p:sp>
      <p:sp>
        <p:nvSpPr>
          <p:cNvPr id="7" name="TextBox 7"/>
          <p:cNvSpPr txBox="1"/>
          <p:nvPr/>
        </p:nvSpPr>
        <p:spPr>
          <a:xfrm>
            <a:off x="2919732" y="9512300"/>
            <a:ext cx="4014468" cy="335541"/>
          </a:xfrm>
          <a:prstGeom prst="rect">
            <a:avLst/>
          </a:prstGeom>
        </p:spPr>
        <p:txBody>
          <a:bodyPr wrap="square" lIns="0" tIns="0" rIns="0" bIns="0" rtlCol="0" anchor="t">
            <a:spAutoFit/>
          </a:bodyPr>
          <a:lstStyle/>
          <a:p>
            <a:pPr algn="ctr">
              <a:lnSpc>
                <a:spcPts val="2800"/>
              </a:lnSpc>
            </a:pPr>
            <a:r>
              <a:rPr lang="en-US" sz="2000" dirty="0">
                <a:solidFill>
                  <a:srgbClr val="FFFFFF"/>
                </a:solidFill>
                <a:latin typeface="Canva Sans"/>
                <a:ea typeface="Canva Sans"/>
                <a:cs typeface="Canva Sans"/>
                <a:sym typeface="Canva Sans"/>
              </a:rPr>
              <a:t>Figure 9: Exploded View of TVC</a:t>
            </a:r>
          </a:p>
        </p:txBody>
      </p:sp>
      <p:sp>
        <p:nvSpPr>
          <p:cNvPr id="8" name="TextBox 8"/>
          <p:cNvSpPr txBox="1"/>
          <p:nvPr/>
        </p:nvSpPr>
        <p:spPr>
          <a:xfrm>
            <a:off x="12321988" y="9526226"/>
            <a:ext cx="4365812" cy="335541"/>
          </a:xfrm>
          <a:prstGeom prst="rect">
            <a:avLst/>
          </a:prstGeom>
        </p:spPr>
        <p:txBody>
          <a:bodyPr wrap="square" lIns="0" tIns="0" rIns="0" bIns="0" rtlCol="0" anchor="t">
            <a:spAutoFit/>
          </a:bodyPr>
          <a:lstStyle/>
          <a:p>
            <a:pPr algn="ctr">
              <a:lnSpc>
                <a:spcPts val="2800"/>
              </a:lnSpc>
            </a:pPr>
            <a:r>
              <a:rPr lang="en-US" sz="2000" dirty="0">
                <a:solidFill>
                  <a:srgbClr val="FFFFFF"/>
                </a:solidFill>
                <a:latin typeface="Canva Sans"/>
                <a:ea typeface="Canva Sans"/>
                <a:cs typeface="Canva Sans"/>
                <a:sym typeface="Canva Sans"/>
              </a:rPr>
              <a:t>Figure 10: Side view of TVC Mount</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txBody>
          <a:bodyPr/>
          <a:lstStyle/>
          <a:p>
            <a:endParaRPr lang="en-US"/>
          </a:p>
        </p:txBody>
      </p:sp>
      <p:sp>
        <p:nvSpPr>
          <p:cNvPr id="3" name="TextBox 3"/>
          <p:cNvSpPr txBox="1"/>
          <p:nvPr/>
        </p:nvSpPr>
        <p:spPr>
          <a:xfrm>
            <a:off x="1028700" y="2641935"/>
            <a:ext cx="7765718" cy="5875909"/>
          </a:xfrm>
          <a:prstGeom prst="rect">
            <a:avLst/>
          </a:prstGeom>
        </p:spPr>
        <p:txBody>
          <a:bodyPr lIns="0" tIns="0" rIns="0" bIns="0" rtlCol="0" anchor="t">
            <a:spAutoFit/>
          </a:bodyPr>
          <a:lstStyle/>
          <a:p>
            <a:pPr algn="l">
              <a:lnSpc>
                <a:spcPts val="5247"/>
              </a:lnSpc>
            </a:pPr>
            <a:r>
              <a:rPr lang="en-US" sz="4099" b="1" spc="438">
                <a:solidFill>
                  <a:srgbClr val="FFFFFF"/>
                </a:solidFill>
                <a:latin typeface="Nunito Sans Condensed Bold"/>
                <a:ea typeface="Nunito Sans Condensed Bold"/>
                <a:cs typeface="Nunito Sans Condensed Bold"/>
                <a:sym typeface="Nunito Sans Condensed Bold"/>
              </a:rPr>
              <a:t>General Requirements</a:t>
            </a:r>
          </a:p>
          <a:p>
            <a:pPr marL="777237" lvl="1" indent="-388618" algn="l">
              <a:lnSpc>
                <a:spcPts val="4607"/>
              </a:lnSpc>
              <a:buFont typeface="Arial"/>
              <a:buChar char="•"/>
            </a:pPr>
            <a:r>
              <a:rPr lang="en-US" sz="3599" spc="385">
                <a:solidFill>
                  <a:srgbClr val="FFFFFF"/>
                </a:solidFill>
                <a:latin typeface="Nunito Sans Condensed"/>
                <a:ea typeface="Nunito Sans Condensed"/>
                <a:cs typeface="Nunito Sans Condensed"/>
                <a:sym typeface="Nunito Sans Condensed"/>
              </a:rPr>
              <a:t>Needs to power:</a:t>
            </a:r>
          </a:p>
          <a:p>
            <a:pPr marL="1554474" lvl="2" indent="-518158" algn="l">
              <a:lnSpc>
                <a:spcPts val="4607"/>
              </a:lnSpc>
              <a:buFont typeface="Arial"/>
              <a:buChar char="⚬"/>
            </a:pPr>
            <a:r>
              <a:rPr lang="en-US" sz="3599" spc="385">
                <a:solidFill>
                  <a:srgbClr val="FFFFFF"/>
                </a:solidFill>
                <a:latin typeface="Nunito Sans Condensed"/>
                <a:ea typeface="Nunito Sans Condensed"/>
                <a:cs typeface="Nunito Sans Condensed"/>
                <a:sym typeface="Nunito Sans Condensed"/>
              </a:rPr>
              <a:t>Teensy Microcontroller</a:t>
            </a:r>
          </a:p>
          <a:p>
            <a:pPr marL="1554474" lvl="2" indent="-518158" algn="l">
              <a:lnSpc>
                <a:spcPts val="4607"/>
              </a:lnSpc>
              <a:buFont typeface="Arial"/>
              <a:buChar char="⚬"/>
            </a:pPr>
            <a:r>
              <a:rPr lang="en-US" sz="3599" spc="385">
                <a:solidFill>
                  <a:srgbClr val="FFFFFF"/>
                </a:solidFill>
                <a:latin typeface="Nunito Sans Condensed"/>
                <a:ea typeface="Nunito Sans Condensed"/>
                <a:cs typeface="Nunito Sans Condensed"/>
                <a:sym typeface="Nunito Sans Condensed"/>
              </a:rPr>
              <a:t>4 pyro channels</a:t>
            </a:r>
          </a:p>
          <a:p>
            <a:pPr marL="1554474" lvl="2" indent="-518158" algn="l">
              <a:lnSpc>
                <a:spcPts val="4607"/>
              </a:lnSpc>
              <a:buFont typeface="Arial"/>
              <a:buChar char="⚬"/>
            </a:pPr>
            <a:r>
              <a:rPr lang="en-US" sz="3599" spc="385">
                <a:solidFill>
                  <a:srgbClr val="FFFFFF"/>
                </a:solidFill>
                <a:latin typeface="Nunito Sans Condensed"/>
                <a:ea typeface="Nunito Sans Condensed"/>
                <a:cs typeface="Nunito Sans Condensed"/>
                <a:sym typeface="Nunito Sans Condensed"/>
              </a:rPr>
              <a:t>Buzzer</a:t>
            </a:r>
          </a:p>
          <a:p>
            <a:pPr marL="1554474" lvl="2" indent="-518158" algn="l">
              <a:lnSpc>
                <a:spcPts val="4607"/>
              </a:lnSpc>
              <a:buFont typeface="Arial"/>
              <a:buChar char="⚬"/>
            </a:pPr>
            <a:r>
              <a:rPr lang="en-US" sz="3599" spc="385">
                <a:solidFill>
                  <a:srgbClr val="FFFFFF"/>
                </a:solidFill>
                <a:latin typeface="Nunito Sans Condensed"/>
                <a:ea typeface="Nunito Sans Condensed"/>
                <a:cs typeface="Nunito Sans Condensed"/>
                <a:sym typeface="Nunito Sans Condensed"/>
              </a:rPr>
              <a:t>LEDs</a:t>
            </a:r>
          </a:p>
          <a:p>
            <a:pPr marL="1554474" lvl="2" indent="-518158" algn="l">
              <a:lnSpc>
                <a:spcPts val="4607"/>
              </a:lnSpc>
              <a:buFont typeface="Arial"/>
              <a:buChar char="⚬"/>
            </a:pPr>
            <a:r>
              <a:rPr lang="en-US" sz="3599" spc="385">
                <a:solidFill>
                  <a:srgbClr val="FFFFFF"/>
                </a:solidFill>
                <a:latin typeface="Nunito Sans Condensed"/>
                <a:ea typeface="Nunito Sans Condensed"/>
                <a:cs typeface="Nunito Sans Condensed"/>
                <a:sym typeface="Nunito Sans Condensed"/>
              </a:rPr>
              <a:t>Sensors (Inertial Measurement unit (IMU), Barometer)</a:t>
            </a:r>
          </a:p>
          <a:p>
            <a:pPr marL="777237" lvl="1" indent="-388618" algn="l">
              <a:lnSpc>
                <a:spcPts val="4607"/>
              </a:lnSpc>
              <a:spcBef>
                <a:spcPct val="0"/>
              </a:spcBef>
              <a:buFont typeface="Arial"/>
              <a:buChar char="•"/>
            </a:pPr>
            <a:r>
              <a:rPr lang="en-US" sz="3599" spc="385">
                <a:solidFill>
                  <a:srgbClr val="FFFFFF"/>
                </a:solidFill>
                <a:latin typeface="Nunito Sans Condensed"/>
                <a:ea typeface="Nunito Sans Condensed"/>
                <a:cs typeface="Nunito Sans Condensed"/>
                <a:sym typeface="Nunito Sans Condensed"/>
              </a:rPr>
              <a:t>XT60 Plug</a:t>
            </a:r>
          </a:p>
        </p:txBody>
      </p:sp>
      <p:sp>
        <p:nvSpPr>
          <p:cNvPr id="4" name="TextBox 4"/>
          <p:cNvSpPr txBox="1"/>
          <p:nvPr/>
        </p:nvSpPr>
        <p:spPr>
          <a:xfrm>
            <a:off x="1028700" y="962025"/>
            <a:ext cx="16632086" cy="1280795"/>
          </a:xfrm>
          <a:prstGeom prst="rect">
            <a:avLst/>
          </a:prstGeom>
        </p:spPr>
        <p:txBody>
          <a:bodyPr lIns="0" tIns="0" rIns="0" bIns="0" rtlCol="0" anchor="t">
            <a:spAutoFit/>
          </a:bodyPr>
          <a:lstStyle/>
          <a:p>
            <a:pPr algn="l">
              <a:lnSpc>
                <a:spcPts val="10240"/>
              </a:lnSpc>
            </a:pPr>
            <a:r>
              <a:rPr lang="en-US" sz="8000" b="1" spc="856">
                <a:solidFill>
                  <a:srgbClr val="FFFFFF"/>
                </a:solidFill>
                <a:latin typeface="Nunito Sans Condensed Bold"/>
                <a:ea typeface="Nunito Sans Condensed Bold"/>
                <a:cs typeface="Nunito Sans Condensed Bold"/>
                <a:sym typeface="Nunito Sans Condensed Bold"/>
              </a:rPr>
              <a:t>FLIGHT COMPUTER</a:t>
            </a:r>
          </a:p>
        </p:txBody>
      </p:sp>
      <p:sp>
        <p:nvSpPr>
          <p:cNvPr id="5" name="TextBox 5"/>
          <p:cNvSpPr txBox="1"/>
          <p:nvPr/>
        </p:nvSpPr>
        <p:spPr>
          <a:xfrm>
            <a:off x="17259300" y="9210675"/>
            <a:ext cx="152400" cy="200025"/>
          </a:xfrm>
          <a:prstGeom prst="rect">
            <a:avLst/>
          </a:prstGeom>
        </p:spPr>
        <p:txBody>
          <a:bodyPr wrap="none" lIns="0" tIns="0" rIns="0" bIns="0" rtlCol="0" anchor="t">
            <a:spAutoFit/>
          </a:bodyPr>
          <a:lstStyle/>
          <a:p>
            <a:pPr algn="ctr">
              <a:lnSpc>
                <a:spcPts val="2800"/>
              </a:lnSpc>
              <a:spcBef>
                <a:spcPct val="0"/>
              </a:spcBef>
            </a:pPr>
            <a:r>
              <a:rPr lang="en-US" sz="2000">
                <a:solidFill>
                  <a:srgbClr val="FFFFFF"/>
                </a:solidFill>
                <a:latin typeface="Canva Sans"/>
                <a:ea typeface="Canva Sans"/>
                <a:cs typeface="Canva Sans"/>
                <a:sym typeface="Canva Sans"/>
              </a:rPr>
              <a:t>9</a:t>
            </a:r>
          </a:p>
        </p:txBody>
      </p:sp>
      <p:sp>
        <p:nvSpPr>
          <p:cNvPr id="6" name="Freeform 6"/>
          <p:cNvSpPr/>
          <p:nvPr/>
        </p:nvSpPr>
        <p:spPr>
          <a:xfrm>
            <a:off x="8594380" y="4436596"/>
            <a:ext cx="8546981" cy="3867509"/>
          </a:xfrm>
          <a:custGeom>
            <a:avLst/>
            <a:gdLst/>
            <a:ahLst/>
            <a:cxnLst/>
            <a:rect l="l" t="t" r="r" b="b"/>
            <a:pathLst>
              <a:path w="8546981" h="3867509">
                <a:moveTo>
                  <a:pt x="0" y="0"/>
                </a:moveTo>
                <a:lnTo>
                  <a:pt x="8546981" y="0"/>
                </a:lnTo>
                <a:lnTo>
                  <a:pt x="8546981" y="3867509"/>
                </a:lnTo>
                <a:lnTo>
                  <a:pt x="0" y="3867509"/>
                </a:lnTo>
                <a:lnTo>
                  <a:pt x="0" y="0"/>
                </a:lnTo>
                <a:close/>
              </a:path>
            </a:pathLst>
          </a:custGeom>
          <a:blipFill>
            <a:blip r:embed="rId4"/>
            <a:stretch>
              <a:fillRect/>
            </a:stretch>
          </a:blipFill>
        </p:spPr>
        <p:txBody>
          <a:bodyPr/>
          <a:lstStyle/>
          <a:p>
            <a:endParaRPr lang="en-US"/>
          </a:p>
        </p:txBody>
      </p:sp>
      <p:sp>
        <p:nvSpPr>
          <p:cNvPr id="7" name="AutoShape 7"/>
          <p:cNvSpPr/>
          <p:nvPr/>
        </p:nvSpPr>
        <p:spPr>
          <a:xfrm flipH="1">
            <a:off x="11620922" y="3567528"/>
            <a:ext cx="695830" cy="1545386"/>
          </a:xfrm>
          <a:prstGeom prst="line">
            <a:avLst/>
          </a:prstGeom>
          <a:ln w="38100" cap="flat">
            <a:solidFill>
              <a:srgbClr val="7CB2E0"/>
            </a:solidFill>
            <a:prstDash val="solid"/>
            <a:headEnd type="none" w="sm" len="sm"/>
            <a:tailEnd type="arrow" w="med" len="sm"/>
          </a:ln>
        </p:spPr>
        <p:txBody>
          <a:bodyPr/>
          <a:lstStyle/>
          <a:p>
            <a:endParaRPr lang="en-US"/>
          </a:p>
        </p:txBody>
      </p:sp>
      <p:grpSp>
        <p:nvGrpSpPr>
          <p:cNvPr id="8" name="Group 8"/>
          <p:cNvGrpSpPr/>
          <p:nvPr/>
        </p:nvGrpSpPr>
        <p:grpSpPr>
          <a:xfrm>
            <a:off x="11381781" y="2710600"/>
            <a:ext cx="1869941" cy="856928"/>
            <a:chOff x="0" y="0"/>
            <a:chExt cx="459271" cy="210468"/>
          </a:xfrm>
        </p:grpSpPr>
        <p:sp>
          <p:nvSpPr>
            <p:cNvPr id="9" name="Freeform 9"/>
            <p:cNvSpPr/>
            <p:nvPr/>
          </p:nvSpPr>
          <p:spPr>
            <a:xfrm>
              <a:off x="0" y="0"/>
              <a:ext cx="459271" cy="210468"/>
            </a:xfrm>
            <a:custGeom>
              <a:avLst/>
              <a:gdLst/>
              <a:ahLst/>
              <a:cxnLst/>
              <a:rect l="l" t="t" r="r" b="b"/>
              <a:pathLst>
                <a:path w="459271" h="210468">
                  <a:moveTo>
                    <a:pt x="105234" y="0"/>
                  </a:moveTo>
                  <a:lnTo>
                    <a:pt x="354037" y="0"/>
                  </a:lnTo>
                  <a:cubicBezTo>
                    <a:pt x="412156" y="0"/>
                    <a:pt x="459271" y="47115"/>
                    <a:pt x="459271" y="105234"/>
                  </a:cubicBezTo>
                  <a:lnTo>
                    <a:pt x="459271" y="105234"/>
                  </a:lnTo>
                  <a:cubicBezTo>
                    <a:pt x="459271" y="163353"/>
                    <a:pt x="412156" y="210468"/>
                    <a:pt x="354037" y="210468"/>
                  </a:cubicBezTo>
                  <a:lnTo>
                    <a:pt x="105234" y="210468"/>
                  </a:lnTo>
                  <a:cubicBezTo>
                    <a:pt x="47115" y="210468"/>
                    <a:pt x="0" y="163353"/>
                    <a:pt x="0" y="105234"/>
                  </a:cubicBezTo>
                  <a:lnTo>
                    <a:pt x="0" y="105234"/>
                  </a:lnTo>
                  <a:cubicBezTo>
                    <a:pt x="0" y="47115"/>
                    <a:pt x="47115" y="0"/>
                    <a:pt x="105234" y="0"/>
                  </a:cubicBezTo>
                  <a:close/>
                </a:path>
              </a:pathLst>
            </a:custGeom>
            <a:solidFill>
              <a:srgbClr val="7CB2E0"/>
            </a:solidFill>
          </p:spPr>
          <p:txBody>
            <a:bodyPr/>
            <a:lstStyle/>
            <a:p>
              <a:endParaRPr lang="en-US"/>
            </a:p>
          </p:txBody>
        </p:sp>
        <p:sp>
          <p:nvSpPr>
            <p:cNvPr id="10" name="TextBox 10"/>
            <p:cNvSpPr txBox="1"/>
            <p:nvPr/>
          </p:nvSpPr>
          <p:spPr>
            <a:xfrm>
              <a:off x="0" y="-28575"/>
              <a:ext cx="459271" cy="239043"/>
            </a:xfrm>
            <a:prstGeom prst="rect">
              <a:avLst/>
            </a:prstGeom>
          </p:spPr>
          <p:txBody>
            <a:bodyPr lIns="54475" tIns="54475" rIns="54475" bIns="54475" rtlCol="0" anchor="ctr"/>
            <a:lstStyle/>
            <a:p>
              <a:pPr algn="ctr">
                <a:lnSpc>
                  <a:spcPts val="2799"/>
                </a:lnSpc>
              </a:pPr>
              <a:r>
                <a:rPr lang="en-US" sz="1999">
                  <a:solidFill>
                    <a:srgbClr val="FFFFFF"/>
                  </a:solidFill>
                  <a:latin typeface="Nunito Sans Condensed"/>
                  <a:ea typeface="Nunito Sans Condensed"/>
                  <a:cs typeface="Nunito Sans Condensed"/>
                  <a:sym typeface="Nunito Sans Condensed"/>
                </a:rPr>
                <a:t>BNO085 IMU</a:t>
              </a:r>
            </a:p>
          </p:txBody>
        </p:sp>
      </p:grpSp>
      <p:sp>
        <p:nvSpPr>
          <p:cNvPr id="11" name="AutoShape 11"/>
          <p:cNvSpPr/>
          <p:nvPr/>
        </p:nvSpPr>
        <p:spPr>
          <a:xfrm flipV="1">
            <a:off x="8796593" y="6370351"/>
            <a:ext cx="1333715" cy="2147494"/>
          </a:xfrm>
          <a:prstGeom prst="line">
            <a:avLst/>
          </a:prstGeom>
          <a:ln w="38100" cap="flat">
            <a:solidFill>
              <a:srgbClr val="7CB2E0"/>
            </a:solidFill>
            <a:prstDash val="solid"/>
            <a:headEnd type="none" w="sm" len="sm"/>
            <a:tailEnd type="arrow" w="med" len="sm"/>
          </a:ln>
        </p:spPr>
        <p:txBody>
          <a:bodyPr/>
          <a:lstStyle/>
          <a:p>
            <a:endParaRPr lang="en-US"/>
          </a:p>
        </p:txBody>
      </p:sp>
      <p:grpSp>
        <p:nvGrpSpPr>
          <p:cNvPr id="12" name="Group 12"/>
          <p:cNvGrpSpPr/>
          <p:nvPr/>
        </p:nvGrpSpPr>
        <p:grpSpPr>
          <a:xfrm>
            <a:off x="7474802" y="8517845"/>
            <a:ext cx="1869941" cy="856928"/>
            <a:chOff x="0" y="0"/>
            <a:chExt cx="459271" cy="210468"/>
          </a:xfrm>
        </p:grpSpPr>
        <p:sp>
          <p:nvSpPr>
            <p:cNvPr id="13" name="Freeform 13"/>
            <p:cNvSpPr/>
            <p:nvPr/>
          </p:nvSpPr>
          <p:spPr>
            <a:xfrm>
              <a:off x="0" y="0"/>
              <a:ext cx="459271" cy="210468"/>
            </a:xfrm>
            <a:custGeom>
              <a:avLst/>
              <a:gdLst/>
              <a:ahLst/>
              <a:cxnLst/>
              <a:rect l="l" t="t" r="r" b="b"/>
              <a:pathLst>
                <a:path w="459271" h="210468">
                  <a:moveTo>
                    <a:pt x="105234" y="0"/>
                  </a:moveTo>
                  <a:lnTo>
                    <a:pt x="354037" y="0"/>
                  </a:lnTo>
                  <a:cubicBezTo>
                    <a:pt x="412156" y="0"/>
                    <a:pt x="459271" y="47115"/>
                    <a:pt x="459271" y="105234"/>
                  </a:cubicBezTo>
                  <a:lnTo>
                    <a:pt x="459271" y="105234"/>
                  </a:lnTo>
                  <a:cubicBezTo>
                    <a:pt x="459271" y="163353"/>
                    <a:pt x="412156" y="210468"/>
                    <a:pt x="354037" y="210468"/>
                  </a:cubicBezTo>
                  <a:lnTo>
                    <a:pt x="105234" y="210468"/>
                  </a:lnTo>
                  <a:cubicBezTo>
                    <a:pt x="47115" y="210468"/>
                    <a:pt x="0" y="163353"/>
                    <a:pt x="0" y="105234"/>
                  </a:cubicBezTo>
                  <a:lnTo>
                    <a:pt x="0" y="105234"/>
                  </a:lnTo>
                  <a:cubicBezTo>
                    <a:pt x="0" y="47115"/>
                    <a:pt x="47115" y="0"/>
                    <a:pt x="105234" y="0"/>
                  </a:cubicBezTo>
                  <a:close/>
                </a:path>
              </a:pathLst>
            </a:custGeom>
            <a:solidFill>
              <a:srgbClr val="7CB2E0"/>
            </a:solidFill>
          </p:spPr>
          <p:txBody>
            <a:bodyPr/>
            <a:lstStyle/>
            <a:p>
              <a:endParaRPr lang="en-US"/>
            </a:p>
          </p:txBody>
        </p:sp>
        <p:sp>
          <p:nvSpPr>
            <p:cNvPr id="14" name="TextBox 14"/>
            <p:cNvSpPr txBox="1"/>
            <p:nvPr/>
          </p:nvSpPr>
          <p:spPr>
            <a:xfrm>
              <a:off x="0" y="-28575"/>
              <a:ext cx="459271" cy="239043"/>
            </a:xfrm>
            <a:prstGeom prst="rect">
              <a:avLst/>
            </a:prstGeom>
          </p:spPr>
          <p:txBody>
            <a:bodyPr lIns="54475" tIns="54475" rIns="54475" bIns="54475" rtlCol="0" anchor="ctr"/>
            <a:lstStyle/>
            <a:p>
              <a:pPr algn="ctr">
                <a:lnSpc>
                  <a:spcPts val="2799"/>
                </a:lnSpc>
              </a:pPr>
              <a:r>
                <a:rPr lang="en-US" sz="1999">
                  <a:solidFill>
                    <a:srgbClr val="FFFFFF"/>
                  </a:solidFill>
                  <a:latin typeface="Nunito Sans Condensed"/>
                  <a:ea typeface="Nunito Sans Condensed"/>
                  <a:cs typeface="Nunito Sans Condensed"/>
                  <a:sym typeface="Nunito Sans Condensed"/>
                </a:rPr>
                <a:t>Teensy 4.1</a:t>
              </a:r>
            </a:p>
          </p:txBody>
        </p:sp>
      </p:grpSp>
      <p:sp>
        <p:nvSpPr>
          <p:cNvPr id="15" name="AutoShape 15"/>
          <p:cNvSpPr/>
          <p:nvPr/>
        </p:nvSpPr>
        <p:spPr>
          <a:xfrm flipV="1">
            <a:off x="12256250" y="6599362"/>
            <a:ext cx="374294" cy="1956214"/>
          </a:xfrm>
          <a:prstGeom prst="line">
            <a:avLst/>
          </a:prstGeom>
          <a:ln w="38100" cap="flat">
            <a:solidFill>
              <a:srgbClr val="7CB2E0"/>
            </a:solidFill>
            <a:prstDash val="solid"/>
            <a:headEnd type="none" w="sm" len="sm"/>
            <a:tailEnd type="arrow" w="med" len="sm"/>
          </a:ln>
        </p:spPr>
        <p:txBody>
          <a:bodyPr/>
          <a:lstStyle/>
          <a:p>
            <a:endParaRPr lang="en-US"/>
          </a:p>
        </p:txBody>
      </p:sp>
      <p:grpSp>
        <p:nvGrpSpPr>
          <p:cNvPr id="16" name="Group 16"/>
          <p:cNvGrpSpPr/>
          <p:nvPr/>
        </p:nvGrpSpPr>
        <p:grpSpPr>
          <a:xfrm>
            <a:off x="10760603" y="8552184"/>
            <a:ext cx="1869941" cy="856928"/>
            <a:chOff x="0" y="0"/>
            <a:chExt cx="459271" cy="210468"/>
          </a:xfrm>
        </p:grpSpPr>
        <p:sp>
          <p:nvSpPr>
            <p:cNvPr id="17" name="Freeform 17"/>
            <p:cNvSpPr/>
            <p:nvPr/>
          </p:nvSpPr>
          <p:spPr>
            <a:xfrm>
              <a:off x="0" y="0"/>
              <a:ext cx="459271" cy="210468"/>
            </a:xfrm>
            <a:custGeom>
              <a:avLst/>
              <a:gdLst/>
              <a:ahLst/>
              <a:cxnLst/>
              <a:rect l="l" t="t" r="r" b="b"/>
              <a:pathLst>
                <a:path w="459271" h="210468">
                  <a:moveTo>
                    <a:pt x="105234" y="0"/>
                  </a:moveTo>
                  <a:lnTo>
                    <a:pt x="354037" y="0"/>
                  </a:lnTo>
                  <a:cubicBezTo>
                    <a:pt x="412156" y="0"/>
                    <a:pt x="459271" y="47115"/>
                    <a:pt x="459271" y="105234"/>
                  </a:cubicBezTo>
                  <a:lnTo>
                    <a:pt x="459271" y="105234"/>
                  </a:lnTo>
                  <a:cubicBezTo>
                    <a:pt x="459271" y="163353"/>
                    <a:pt x="412156" y="210468"/>
                    <a:pt x="354037" y="210468"/>
                  </a:cubicBezTo>
                  <a:lnTo>
                    <a:pt x="105234" y="210468"/>
                  </a:lnTo>
                  <a:cubicBezTo>
                    <a:pt x="47115" y="210468"/>
                    <a:pt x="0" y="163353"/>
                    <a:pt x="0" y="105234"/>
                  </a:cubicBezTo>
                  <a:lnTo>
                    <a:pt x="0" y="105234"/>
                  </a:lnTo>
                  <a:cubicBezTo>
                    <a:pt x="0" y="47115"/>
                    <a:pt x="47115" y="0"/>
                    <a:pt x="105234" y="0"/>
                  </a:cubicBezTo>
                  <a:close/>
                </a:path>
              </a:pathLst>
            </a:custGeom>
            <a:solidFill>
              <a:srgbClr val="7CB2E0"/>
            </a:solidFill>
          </p:spPr>
          <p:txBody>
            <a:bodyPr/>
            <a:lstStyle/>
            <a:p>
              <a:endParaRPr lang="en-US"/>
            </a:p>
          </p:txBody>
        </p:sp>
        <p:sp>
          <p:nvSpPr>
            <p:cNvPr id="18" name="TextBox 18"/>
            <p:cNvSpPr txBox="1"/>
            <p:nvPr/>
          </p:nvSpPr>
          <p:spPr>
            <a:xfrm>
              <a:off x="0" y="-28575"/>
              <a:ext cx="459271" cy="239043"/>
            </a:xfrm>
            <a:prstGeom prst="rect">
              <a:avLst/>
            </a:prstGeom>
          </p:spPr>
          <p:txBody>
            <a:bodyPr lIns="54475" tIns="54475" rIns="54475" bIns="54475" rtlCol="0" anchor="ctr"/>
            <a:lstStyle/>
            <a:p>
              <a:pPr algn="ctr">
                <a:lnSpc>
                  <a:spcPts val="2799"/>
                </a:lnSpc>
              </a:pPr>
              <a:r>
                <a:rPr lang="en-US" sz="1999">
                  <a:solidFill>
                    <a:srgbClr val="FFFFFF"/>
                  </a:solidFill>
                  <a:latin typeface="Nunito Sans Condensed"/>
                  <a:ea typeface="Nunito Sans Condensed"/>
                  <a:cs typeface="Nunito Sans Condensed"/>
                  <a:sym typeface="Nunito Sans Condensed"/>
                </a:rPr>
                <a:t>Pyro Buck (5V)</a:t>
              </a:r>
            </a:p>
          </p:txBody>
        </p:sp>
      </p:grpSp>
      <p:sp>
        <p:nvSpPr>
          <p:cNvPr id="19" name="AutoShape 19"/>
          <p:cNvSpPr/>
          <p:nvPr/>
        </p:nvSpPr>
        <p:spPr>
          <a:xfrm flipH="1" flipV="1">
            <a:off x="14425833" y="6599362"/>
            <a:ext cx="461442" cy="2480389"/>
          </a:xfrm>
          <a:prstGeom prst="line">
            <a:avLst/>
          </a:prstGeom>
          <a:ln w="38100" cap="flat">
            <a:solidFill>
              <a:srgbClr val="7CB2E0"/>
            </a:solidFill>
            <a:prstDash val="solid"/>
            <a:headEnd type="none" w="sm" len="sm"/>
            <a:tailEnd type="arrow" w="med" len="sm"/>
          </a:ln>
        </p:spPr>
        <p:txBody>
          <a:bodyPr/>
          <a:lstStyle/>
          <a:p>
            <a:endParaRPr lang="en-US"/>
          </a:p>
        </p:txBody>
      </p:sp>
      <p:grpSp>
        <p:nvGrpSpPr>
          <p:cNvPr id="20" name="Group 20"/>
          <p:cNvGrpSpPr/>
          <p:nvPr/>
        </p:nvGrpSpPr>
        <p:grpSpPr>
          <a:xfrm>
            <a:off x="13952305" y="8517845"/>
            <a:ext cx="1869941" cy="907008"/>
            <a:chOff x="0" y="0"/>
            <a:chExt cx="459271" cy="222767"/>
          </a:xfrm>
        </p:grpSpPr>
        <p:sp>
          <p:nvSpPr>
            <p:cNvPr id="21" name="Freeform 21"/>
            <p:cNvSpPr/>
            <p:nvPr/>
          </p:nvSpPr>
          <p:spPr>
            <a:xfrm>
              <a:off x="0" y="0"/>
              <a:ext cx="459271" cy="222767"/>
            </a:xfrm>
            <a:custGeom>
              <a:avLst/>
              <a:gdLst/>
              <a:ahLst/>
              <a:cxnLst/>
              <a:rect l="l" t="t" r="r" b="b"/>
              <a:pathLst>
                <a:path w="459271" h="222767">
                  <a:moveTo>
                    <a:pt x="111384" y="0"/>
                  </a:moveTo>
                  <a:lnTo>
                    <a:pt x="347887" y="0"/>
                  </a:lnTo>
                  <a:cubicBezTo>
                    <a:pt x="409402" y="0"/>
                    <a:pt x="459271" y="49868"/>
                    <a:pt x="459271" y="111384"/>
                  </a:cubicBezTo>
                  <a:lnTo>
                    <a:pt x="459271" y="111384"/>
                  </a:lnTo>
                  <a:cubicBezTo>
                    <a:pt x="459271" y="172899"/>
                    <a:pt x="409402" y="222767"/>
                    <a:pt x="347887" y="222767"/>
                  </a:cubicBezTo>
                  <a:lnTo>
                    <a:pt x="111384" y="222767"/>
                  </a:lnTo>
                  <a:cubicBezTo>
                    <a:pt x="49868" y="222767"/>
                    <a:pt x="0" y="172899"/>
                    <a:pt x="0" y="111384"/>
                  </a:cubicBezTo>
                  <a:lnTo>
                    <a:pt x="0" y="111384"/>
                  </a:lnTo>
                  <a:cubicBezTo>
                    <a:pt x="0" y="49868"/>
                    <a:pt x="49868" y="0"/>
                    <a:pt x="111384" y="0"/>
                  </a:cubicBezTo>
                  <a:close/>
                </a:path>
              </a:pathLst>
            </a:custGeom>
            <a:solidFill>
              <a:srgbClr val="7CB2E0"/>
            </a:solidFill>
          </p:spPr>
          <p:txBody>
            <a:bodyPr/>
            <a:lstStyle/>
            <a:p>
              <a:endParaRPr lang="en-US"/>
            </a:p>
          </p:txBody>
        </p:sp>
        <p:sp>
          <p:nvSpPr>
            <p:cNvPr id="22" name="TextBox 22"/>
            <p:cNvSpPr txBox="1"/>
            <p:nvPr/>
          </p:nvSpPr>
          <p:spPr>
            <a:xfrm>
              <a:off x="0" y="-28575"/>
              <a:ext cx="459271" cy="251342"/>
            </a:xfrm>
            <a:prstGeom prst="rect">
              <a:avLst/>
            </a:prstGeom>
          </p:spPr>
          <p:txBody>
            <a:bodyPr lIns="54475" tIns="54475" rIns="54475" bIns="54475" rtlCol="0" anchor="ctr"/>
            <a:lstStyle/>
            <a:p>
              <a:pPr algn="ctr">
                <a:lnSpc>
                  <a:spcPts val="2799"/>
                </a:lnSpc>
              </a:pPr>
              <a:r>
                <a:rPr lang="en-US" sz="1999">
                  <a:solidFill>
                    <a:srgbClr val="FFFFFF"/>
                  </a:solidFill>
                  <a:latin typeface="Nunito Sans Condensed"/>
                  <a:ea typeface="Nunito Sans Condensed"/>
                  <a:cs typeface="Nunito Sans Condensed"/>
                  <a:sym typeface="Nunito Sans Condensed"/>
                </a:rPr>
                <a:t>Servo Buck (7.4V)</a:t>
              </a:r>
            </a:p>
          </p:txBody>
        </p:sp>
      </p:grpSp>
      <p:sp>
        <p:nvSpPr>
          <p:cNvPr id="23" name="AutoShape 23"/>
          <p:cNvSpPr/>
          <p:nvPr/>
        </p:nvSpPr>
        <p:spPr>
          <a:xfrm flipH="1">
            <a:off x="13146864" y="3567528"/>
            <a:ext cx="1027498" cy="1545386"/>
          </a:xfrm>
          <a:prstGeom prst="line">
            <a:avLst/>
          </a:prstGeom>
          <a:ln w="38100" cap="flat">
            <a:solidFill>
              <a:srgbClr val="7CB2E0"/>
            </a:solidFill>
            <a:prstDash val="solid"/>
            <a:headEnd type="none" w="sm" len="sm"/>
            <a:tailEnd type="arrow" w="med" len="sm"/>
          </a:ln>
        </p:spPr>
        <p:txBody>
          <a:bodyPr/>
          <a:lstStyle/>
          <a:p>
            <a:endParaRPr lang="en-US"/>
          </a:p>
        </p:txBody>
      </p:sp>
      <p:grpSp>
        <p:nvGrpSpPr>
          <p:cNvPr id="24" name="Group 24"/>
          <p:cNvGrpSpPr/>
          <p:nvPr/>
        </p:nvGrpSpPr>
        <p:grpSpPr>
          <a:xfrm>
            <a:off x="13490863" y="2710600"/>
            <a:ext cx="1869941" cy="856928"/>
            <a:chOff x="0" y="0"/>
            <a:chExt cx="459271" cy="210468"/>
          </a:xfrm>
        </p:grpSpPr>
        <p:sp>
          <p:nvSpPr>
            <p:cNvPr id="25" name="Freeform 25"/>
            <p:cNvSpPr/>
            <p:nvPr/>
          </p:nvSpPr>
          <p:spPr>
            <a:xfrm>
              <a:off x="0" y="0"/>
              <a:ext cx="459271" cy="210468"/>
            </a:xfrm>
            <a:custGeom>
              <a:avLst/>
              <a:gdLst/>
              <a:ahLst/>
              <a:cxnLst/>
              <a:rect l="l" t="t" r="r" b="b"/>
              <a:pathLst>
                <a:path w="459271" h="210468">
                  <a:moveTo>
                    <a:pt x="105234" y="0"/>
                  </a:moveTo>
                  <a:lnTo>
                    <a:pt x="354037" y="0"/>
                  </a:lnTo>
                  <a:cubicBezTo>
                    <a:pt x="412156" y="0"/>
                    <a:pt x="459271" y="47115"/>
                    <a:pt x="459271" y="105234"/>
                  </a:cubicBezTo>
                  <a:lnTo>
                    <a:pt x="459271" y="105234"/>
                  </a:lnTo>
                  <a:cubicBezTo>
                    <a:pt x="459271" y="163353"/>
                    <a:pt x="412156" y="210468"/>
                    <a:pt x="354037" y="210468"/>
                  </a:cubicBezTo>
                  <a:lnTo>
                    <a:pt x="105234" y="210468"/>
                  </a:lnTo>
                  <a:cubicBezTo>
                    <a:pt x="47115" y="210468"/>
                    <a:pt x="0" y="163353"/>
                    <a:pt x="0" y="105234"/>
                  </a:cubicBezTo>
                  <a:lnTo>
                    <a:pt x="0" y="105234"/>
                  </a:lnTo>
                  <a:cubicBezTo>
                    <a:pt x="0" y="47115"/>
                    <a:pt x="47115" y="0"/>
                    <a:pt x="105234" y="0"/>
                  </a:cubicBezTo>
                  <a:close/>
                </a:path>
              </a:pathLst>
            </a:custGeom>
            <a:solidFill>
              <a:srgbClr val="7CB2E0"/>
            </a:solidFill>
          </p:spPr>
          <p:txBody>
            <a:bodyPr/>
            <a:lstStyle/>
            <a:p>
              <a:endParaRPr lang="en-US"/>
            </a:p>
          </p:txBody>
        </p:sp>
        <p:sp>
          <p:nvSpPr>
            <p:cNvPr id="26" name="TextBox 26"/>
            <p:cNvSpPr txBox="1"/>
            <p:nvPr/>
          </p:nvSpPr>
          <p:spPr>
            <a:xfrm>
              <a:off x="0" y="-28575"/>
              <a:ext cx="459271" cy="239043"/>
            </a:xfrm>
            <a:prstGeom prst="rect">
              <a:avLst/>
            </a:prstGeom>
          </p:spPr>
          <p:txBody>
            <a:bodyPr lIns="54475" tIns="54475" rIns="54475" bIns="54475" rtlCol="0" anchor="ctr"/>
            <a:lstStyle/>
            <a:p>
              <a:pPr algn="ctr">
                <a:lnSpc>
                  <a:spcPts val="2799"/>
                </a:lnSpc>
              </a:pPr>
              <a:r>
                <a:rPr lang="en-US" sz="1999">
                  <a:solidFill>
                    <a:srgbClr val="FFFFFF"/>
                  </a:solidFill>
                  <a:latin typeface="Nunito Sans Condensed"/>
                  <a:ea typeface="Nunito Sans Condensed"/>
                  <a:cs typeface="Nunito Sans Condensed"/>
                  <a:sym typeface="Nunito Sans Condensed"/>
                </a:rPr>
                <a:t>BMP390 Baro</a:t>
              </a:r>
            </a:p>
          </p:txBody>
        </p:sp>
      </p:grpSp>
      <p:sp>
        <p:nvSpPr>
          <p:cNvPr id="27" name="AutoShape 27"/>
          <p:cNvSpPr/>
          <p:nvPr/>
        </p:nvSpPr>
        <p:spPr>
          <a:xfrm flipH="1">
            <a:off x="16206391" y="3628323"/>
            <a:ext cx="934970" cy="2535294"/>
          </a:xfrm>
          <a:prstGeom prst="line">
            <a:avLst/>
          </a:prstGeom>
          <a:ln w="38100" cap="flat">
            <a:solidFill>
              <a:srgbClr val="7CB2E0"/>
            </a:solidFill>
            <a:prstDash val="solid"/>
            <a:headEnd type="none" w="sm" len="sm"/>
            <a:tailEnd type="arrow" w="med" len="sm"/>
          </a:ln>
        </p:spPr>
        <p:txBody>
          <a:bodyPr/>
          <a:lstStyle/>
          <a:p>
            <a:endParaRPr lang="en-US"/>
          </a:p>
        </p:txBody>
      </p:sp>
      <p:grpSp>
        <p:nvGrpSpPr>
          <p:cNvPr id="28" name="Group 28"/>
          <p:cNvGrpSpPr/>
          <p:nvPr/>
        </p:nvGrpSpPr>
        <p:grpSpPr>
          <a:xfrm>
            <a:off x="16206391" y="2771394"/>
            <a:ext cx="1869941" cy="856928"/>
            <a:chOff x="0" y="0"/>
            <a:chExt cx="459271" cy="210468"/>
          </a:xfrm>
        </p:grpSpPr>
        <p:sp>
          <p:nvSpPr>
            <p:cNvPr id="29" name="Freeform 29"/>
            <p:cNvSpPr/>
            <p:nvPr/>
          </p:nvSpPr>
          <p:spPr>
            <a:xfrm>
              <a:off x="0" y="0"/>
              <a:ext cx="459271" cy="210468"/>
            </a:xfrm>
            <a:custGeom>
              <a:avLst/>
              <a:gdLst/>
              <a:ahLst/>
              <a:cxnLst/>
              <a:rect l="l" t="t" r="r" b="b"/>
              <a:pathLst>
                <a:path w="459271" h="210468">
                  <a:moveTo>
                    <a:pt x="105234" y="0"/>
                  </a:moveTo>
                  <a:lnTo>
                    <a:pt x="354037" y="0"/>
                  </a:lnTo>
                  <a:cubicBezTo>
                    <a:pt x="412156" y="0"/>
                    <a:pt x="459271" y="47115"/>
                    <a:pt x="459271" y="105234"/>
                  </a:cubicBezTo>
                  <a:lnTo>
                    <a:pt x="459271" y="105234"/>
                  </a:lnTo>
                  <a:cubicBezTo>
                    <a:pt x="459271" y="163353"/>
                    <a:pt x="412156" y="210468"/>
                    <a:pt x="354037" y="210468"/>
                  </a:cubicBezTo>
                  <a:lnTo>
                    <a:pt x="105234" y="210468"/>
                  </a:lnTo>
                  <a:cubicBezTo>
                    <a:pt x="47115" y="210468"/>
                    <a:pt x="0" y="163353"/>
                    <a:pt x="0" y="105234"/>
                  </a:cubicBezTo>
                  <a:lnTo>
                    <a:pt x="0" y="105234"/>
                  </a:lnTo>
                  <a:cubicBezTo>
                    <a:pt x="0" y="47115"/>
                    <a:pt x="47115" y="0"/>
                    <a:pt x="105234" y="0"/>
                  </a:cubicBezTo>
                  <a:close/>
                </a:path>
              </a:pathLst>
            </a:custGeom>
            <a:solidFill>
              <a:srgbClr val="7CB2E0"/>
            </a:solidFill>
          </p:spPr>
          <p:txBody>
            <a:bodyPr/>
            <a:lstStyle/>
            <a:p>
              <a:endParaRPr lang="en-US"/>
            </a:p>
          </p:txBody>
        </p:sp>
        <p:sp>
          <p:nvSpPr>
            <p:cNvPr id="30" name="TextBox 30"/>
            <p:cNvSpPr txBox="1"/>
            <p:nvPr/>
          </p:nvSpPr>
          <p:spPr>
            <a:xfrm>
              <a:off x="0" y="-28575"/>
              <a:ext cx="459271" cy="239043"/>
            </a:xfrm>
            <a:prstGeom prst="rect">
              <a:avLst/>
            </a:prstGeom>
          </p:spPr>
          <p:txBody>
            <a:bodyPr lIns="54475" tIns="54475" rIns="54475" bIns="54475" rtlCol="0" anchor="ctr"/>
            <a:lstStyle/>
            <a:p>
              <a:pPr algn="ctr">
                <a:lnSpc>
                  <a:spcPts val="2799"/>
                </a:lnSpc>
              </a:pPr>
              <a:r>
                <a:rPr lang="en-US" sz="1999">
                  <a:solidFill>
                    <a:srgbClr val="FFFFFF"/>
                  </a:solidFill>
                  <a:latin typeface="Nunito Sans Condensed"/>
                  <a:ea typeface="Nunito Sans Condensed"/>
                  <a:cs typeface="Nunito Sans Condensed"/>
                  <a:sym typeface="Nunito Sans Condensed"/>
                </a:rPr>
                <a:t>Servo Outputs</a:t>
              </a:r>
            </a:p>
          </p:txBody>
        </p:sp>
      </p:grpSp>
      <p:sp>
        <p:nvSpPr>
          <p:cNvPr id="31" name="AutoShape 31"/>
          <p:cNvSpPr/>
          <p:nvPr/>
        </p:nvSpPr>
        <p:spPr>
          <a:xfrm flipH="1">
            <a:off x="14255680" y="2492688"/>
            <a:ext cx="1950711" cy="2379627"/>
          </a:xfrm>
          <a:prstGeom prst="line">
            <a:avLst/>
          </a:prstGeom>
          <a:ln w="38100" cap="flat">
            <a:solidFill>
              <a:srgbClr val="7CB2E0"/>
            </a:solidFill>
            <a:prstDash val="solid"/>
            <a:headEnd type="none" w="sm" len="sm"/>
            <a:tailEnd type="arrow" w="med" len="sm"/>
          </a:ln>
        </p:spPr>
        <p:txBody>
          <a:bodyPr/>
          <a:lstStyle/>
          <a:p>
            <a:endParaRPr lang="en-US"/>
          </a:p>
        </p:txBody>
      </p:sp>
      <p:grpSp>
        <p:nvGrpSpPr>
          <p:cNvPr id="32" name="Group 32"/>
          <p:cNvGrpSpPr/>
          <p:nvPr/>
        </p:nvGrpSpPr>
        <p:grpSpPr>
          <a:xfrm>
            <a:off x="15271420" y="1635760"/>
            <a:ext cx="1869941" cy="856928"/>
            <a:chOff x="0" y="0"/>
            <a:chExt cx="459271" cy="210468"/>
          </a:xfrm>
        </p:grpSpPr>
        <p:sp>
          <p:nvSpPr>
            <p:cNvPr id="33" name="Freeform 33"/>
            <p:cNvSpPr/>
            <p:nvPr/>
          </p:nvSpPr>
          <p:spPr>
            <a:xfrm>
              <a:off x="0" y="0"/>
              <a:ext cx="459271" cy="210468"/>
            </a:xfrm>
            <a:custGeom>
              <a:avLst/>
              <a:gdLst/>
              <a:ahLst/>
              <a:cxnLst/>
              <a:rect l="l" t="t" r="r" b="b"/>
              <a:pathLst>
                <a:path w="459271" h="210468">
                  <a:moveTo>
                    <a:pt x="105234" y="0"/>
                  </a:moveTo>
                  <a:lnTo>
                    <a:pt x="354037" y="0"/>
                  </a:lnTo>
                  <a:cubicBezTo>
                    <a:pt x="412156" y="0"/>
                    <a:pt x="459271" y="47115"/>
                    <a:pt x="459271" y="105234"/>
                  </a:cubicBezTo>
                  <a:lnTo>
                    <a:pt x="459271" y="105234"/>
                  </a:lnTo>
                  <a:cubicBezTo>
                    <a:pt x="459271" y="163353"/>
                    <a:pt x="412156" y="210468"/>
                    <a:pt x="354037" y="210468"/>
                  </a:cubicBezTo>
                  <a:lnTo>
                    <a:pt x="105234" y="210468"/>
                  </a:lnTo>
                  <a:cubicBezTo>
                    <a:pt x="47115" y="210468"/>
                    <a:pt x="0" y="163353"/>
                    <a:pt x="0" y="105234"/>
                  </a:cubicBezTo>
                  <a:lnTo>
                    <a:pt x="0" y="105234"/>
                  </a:lnTo>
                  <a:cubicBezTo>
                    <a:pt x="0" y="47115"/>
                    <a:pt x="47115" y="0"/>
                    <a:pt x="105234" y="0"/>
                  </a:cubicBezTo>
                  <a:close/>
                </a:path>
              </a:pathLst>
            </a:custGeom>
            <a:solidFill>
              <a:srgbClr val="7CB2E0"/>
            </a:solidFill>
          </p:spPr>
          <p:txBody>
            <a:bodyPr/>
            <a:lstStyle/>
            <a:p>
              <a:endParaRPr lang="en-US"/>
            </a:p>
          </p:txBody>
        </p:sp>
        <p:sp>
          <p:nvSpPr>
            <p:cNvPr id="34" name="TextBox 34"/>
            <p:cNvSpPr txBox="1"/>
            <p:nvPr/>
          </p:nvSpPr>
          <p:spPr>
            <a:xfrm>
              <a:off x="0" y="-28575"/>
              <a:ext cx="459271" cy="239043"/>
            </a:xfrm>
            <a:prstGeom prst="rect">
              <a:avLst/>
            </a:prstGeom>
          </p:spPr>
          <p:txBody>
            <a:bodyPr lIns="54475" tIns="54475" rIns="54475" bIns="54475" rtlCol="0" anchor="ctr"/>
            <a:lstStyle/>
            <a:p>
              <a:pPr algn="ctr">
                <a:lnSpc>
                  <a:spcPts val="2799"/>
                </a:lnSpc>
              </a:pPr>
              <a:r>
                <a:rPr lang="en-US" sz="1999">
                  <a:solidFill>
                    <a:srgbClr val="FFFFFF"/>
                  </a:solidFill>
                  <a:latin typeface="Nunito Sans Condensed"/>
                  <a:ea typeface="Nunito Sans Condensed"/>
                  <a:cs typeface="Nunito Sans Condensed"/>
                  <a:sym typeface="Nunito Sans Condensed"/>
                </a:rPr>
                <a:t>5 V Buck</a:t>
              </a:r>
            </a:p>
          </p:txBody>
        </p:sp>
      </p:grpSp>
      <p:sp>
        <p:nvSpPr>
          <p:cNvPr id="35" name="AutoShape 35"/>
          <p:cNvSpPr/>
          <p:nvPr/>
        </p:nvSpPr>
        <p:spPr>
          <a:xfrm>
            <a:off x="10207670" y="3527439"/>
            <a:ext cx="115323" cy="1585475"/>
          </a:xfrm>
          <a:prstGeom prst="line">
            <a:avLst/>
          </a:prstGeom>
          <a:ln w="38100" cap="flat">
            <a:solidFill>
              <a:srgbClr val="7CB2E0"/>
            </a:solidFill>
            <a:prstDash val="solid"/>
            <a:headEnd type="none" w="sm" len="sm"/>
            <a:tailEnd type="arrow" w="med" len="sm"/>
          </a:ln>
        </p:spPr>
        <p:txBody>
          <a:bodyPr/>
          <a:lstStyle/>
          <a:p>
            <a:endParaRPr lang="en-US"/>
          </a:p>
        </p:txBody>
      </p:sp>
      <p:grpSp>
        <p:nvGrpSpPr>
          <p:cNvPr id="36" name="Group 36"/>
          <p:cNvGrpSpPr/>
          <p:nvPr/>
        </p:nvGrpSpPr>
        <p:grpSpPr>
          <a:xfrm>
            <a:off x="9272699" y="2670510"/>
            <a:ext cx="1869941" cy="856928"/>
            <a:chOff x="0" y="0"/>
            <a:chExt cx="459271" cy="210468"/>
          </a:xfrm>
        </p:grpSpPr>
        <p:sp>
          <p:nvSpPr>
            <p:cNvPr id="37" name="Freeform 37"/>
            <p:cNvSpPr/>
            <p:nvPr/>
          </p:nvSpPr>
          <p:spPr>
            <a:xfrm>
              <a:off x="0" y="0"/>
              <a:ext cx="459271" cy="210468"/>
            </a:xfrm>
            <a:custGeom>
              <a:avLst/>
              <a:gdLst/>
              <a:ahLst/>
              <a:cxnLst/>
              <a:rect l="l" t="t" r="r" b="b"/>
              <a:pathLst>
                <a:path w="459271" h="210468">
                  <a:moveTo>
                    <a:pt x="105234" y="0"/>
                  </a:moveTo>
                  <a:lnTo>
                    <a:pt x="354037" y="0"/>
                  </a:lnTo>
                  <a:cubicBezTo>
                    <a:pt x="412156" y="0"/>
                    <a:pt x="459271" y="47115"/>
                    <a:pt x="459271" y="105234"/>
                  </a:cubicBezTo>
                  <a:lnTo>
                    <a:pt x="459271" y="105234"/>
                  </a:lnTo>
                  <a:cubicBezTo>
                    <a:pt x="459271" y="163353"/>
                    <a:pt x="412156" y="210468"/>
                    <a:pt x="354037" y="210468"/>
                  </a:cubicBezTo>
                  <a:lnTo>
                    <a:pt x="105234" y="210468"/>
                  </a:lnTo>
                  <a:cubicBezTo>
                    <a:pt x="47115" y="210468"/>
                    <a:pt x="0" y="163353"/>
                    <a:pt x="0" y="105234"/>
                  </a:cubicBezTo>
                  <a:lnTo>
                    <a:pt x="0" y="105234"/>
                  </a:lnTo>
                  <a:cubicBezTo>
                    <a:pt x="0" y="47115"/>
                    <a:pt x="47115" y="0"/>
                    <a:pt x="105234" y="0"/>
                  </a:cubicBezTo>
                  <a:close/>
                </a:path>
              </a:pathLst>
            </a:custGeom>
            <a:solidFill>
              <a:srgbClr val="7CB2E0"/>
            </a:solidFill>
          </p:spPr>
          <p:txBody>
            <a:bodyPr/>
            <a:lstStyle/>
            <a:p>
              <a:endParaRPr lang="en-US"/>
            </a:p>
          </p:txBody>
        </p:sp>
        <p:sp>
          <p:nvSpPr>
            <p:cNvPr id="38" name="TextBox 38"/>
            <p:cNvSpPr txBox="1"/>
            <p:nvPr/>
          </p:nvSpPr>
          <p:spPr>
            <a:xfrm>
              <a:off x="0" y="-28575"/>
              <a:ext cx="459271" cy="239043"/>
            </a:xfrm>
            <a:prstGeom prst="rect">
              <a:avLst/>
            </a:prstGeom>
          </p:spPr>
          <p:txBody>
            <a:bodyPr lIns="54475" tIns="54475" rIns="54475" bIns="54475" rtlCol="0" anchor="ctr"/>
            <a:lstStyle/>
            <a:p>
              <a:pPr algn="ctr">
                <a:lnSpc>
                  <a:spcPts val="2799"/>
                </a:lnSpc>
              </a:pPr>
              <a:r>
                <a:rPr lang="en-US" sz="1999">
                  <a:solidFill>
                    <a:srgbClr val="FFFFFF"/>
                  </a:solidFill>
                  <a:latin typeface="Nunito Sans Condensed"/>
                  <a:ea typeface="Nunito Sans Condensed"/>
                  <a:cs typeface="Nunito Sans Condensed"/>
                  <a:sym typeface="Nunito Sans Condensed"/>
                </a:rPr>
                <a:t>LED/Buzzer</a:t>
              </a:r>
            </a:p>
          </p:txBody>
        </p:sp>
      </p:gr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TotalTime>
  <Words>1623</Words>
  <Application>Microsoft Office PowerPoint</Application>
  <PresentationFormat>Custom</PresentationFormat>
  <Paragraphs>214</Paragraphs>
  <Slides>20</Slides>
  <Notes>6</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20</vt:i4>
      </vt:variant>
    </vt:vector>
  </HeadingPairs>
  <TitlesOfParts>
    <vt:vector size="27" baseType="lpstr">
      <vt:lpstr>Nunito Sans Condensed Bold</vt:lpstr>
      <vt:lpstr>Calibri</vt:lpstr>
      <vt:lpstr>Nunito Sans Condensed</vt:lpstr>
      <vt:lpstr>Canva Sans</vt:lpstr>
      <vt:lpstr>Canva Sans Bold</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Scarlet Gimbaled Rocket Design and Launch Report</dc:title>
  <cp:lastModifiedBy>AIAA Guest</cp:lastModifiedBy>
  <cp:revision>10</cp:revision>
  <dcterms:created xsi:type="dcterms:W3CDTF">2006-08-16T00:00:00Z</dcterms:created>
  <dcterms:modified xsi:type="dcterms:W3CDTF">2025-04-03T02:43:42Z</dcterms:modified>
  <dc:identifier>DAGhQ5HHfhU</dc:identifier>
</cp:coreProperties>
</file>