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4837" r:id="rId5"/>
  </p:sldMasterIdLst>
  <p:notesMasterIdLst>
    <p:notesMasterId r:id="rId30"/>
  </p:notesMasterIdLst>
  <p:handoutMasterIdLst>
    <p:handoutMasterId r:id="rId31"/>
  </p:handoutMasterIdLst>
  <p:sldIdLst>
    <p:sldId id="404" r:id="rId6"/>
    <p:sldId id="407" r:id="rId7"/>
    <p:sldId id="408" r:id="rId8"/>
    <p:sldId id="409" r:id="rId9"/>
    <p:sldId id="421" r:id="rId10"/>
    <p:sldId id="410" r:id="rId11"/>
    <p:sldId id="422" r:id="rId12"/>
    <p:sldId id="411" r:id="rId13"/>
    <p:sldId id="428" r:id="rId14"/>
    <p:sldId id="423" r:id="rId15"/>
    <p:sldId id="412" r:id="rId16"/>
    <p:sldId id="424" r:id="rId17"/>
    <p:sldId id="413" r:id="rId18"/>
    <p:sldId id="425" r:id="rId19"/>
    <p:sldId id="414" r:id="rId20"/>
    <p:sldId id="415" r:id="rId21"/>
    <p:sldId id="416" r:id="rId22"/>
    <p:sldId id="426" r:id="rId23"/>
    <p:sldId id="429" r:id="rId24"/>
    <p:sldId id="430" r:id="rId25"/>
    <p:sldId id="418" r:id="rId26"/>
    <p:sldId id="419" r:id="rId27"/>
    <p:sldId id="420" r:id="rId28"/>
    <p:sldId id="405" r:id="rId29"/>
  </p:sldIdLst>
  <p:sldSz cx="9144000" cy="5143500" type="screen16x9"/>
  <p:notesSz cx="6858000" cy="9296400"/>
  <p:defaultTex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B3D6C"/>
    <a:srgbClr val="C2D9FA"/>
    <a:srgbClr val="0B3A7F"/>
    <a:srgbClr val="E98B01"/>
    <a:srgbClr val="1380DC"/>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D2DE2-CE05-D642-3E11-E623AE922F28}" v="741" dt="2025-04-02T03:04:46.778"/>
    <p1510:client id="{438C27F4-B29B-2710-510A-6715A25F5AEE}" v="1100" dt="2025-04-02T02:34:58.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563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9301CC6A-B4E8-405F-AE79-859651258FE4}" type="slidenum">
              <a:rPr lang="en-US"/>
              <a:pPr>
                <a:defRPr/>
              </a:pPr>
              <a:t>‹#›</a:t>
            </a:fld>
            <a:endParaRPr lang="en-US"/>
          </a:p>
        </p:txBody>
      </p:sp>
    </p:spTree>
    <p:extLst>
      <p:ext uri="{BB962C8B-B14F-4D97-AF65-F5344CB8AC3E}">
        <p14:creationId xmlns:p14="http://schemas.microsoft.com/office/powerpoint/2010/main" val="81862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47" name="Rectangle 3"/>
          <p:cNvSpPr>
            <a:spLocks noGrp="1" noChangeArrowheads="1"/>
          </p:cNvSpPr>
          <p:nvPr>
            <p:ph type="dt"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B7B05DEF-6DE7-4BF9-8DBB-FF904A788E50}" type="slidenum">
              <a:rPr lang="en-US"/>
              <a:pPr>
                <a:defRPr/>
              </a:pPr>
              <a:t>‹#›</a:t>
            </a:fld>
            <a:endParaRPr lang="en-US"/>
          </a:p>
        </p:txBody>
      </p:sp>
    </p:spTree>
    <p:extLst>
      <p:ext uri="{BB962C8B-B14F-4D97-AF65-F5344CB8AC3E}">
        <p14:creationId xmlns:p14="http://schemas.microsoft.com/office/powerpoint/2010/main" val="382358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429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858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287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71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555" y="-19050"/>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9" name="Subtitle 2"/>
          <p:cNvSpPr txBox="1">
            <a:spLocks/>
          </p:cNvSpPr>
          <p:nvPr userDrawn="1"/>
        </p:nvSpPr>
        <p:spPr bwMode="auto">
          <a:xfrm>
            <a:off x="0" y="264795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a:solidFill>
                  <a:schemeClr val="bg1"/>
                </a:solidFill>
                <a:latin typeface="+mj-lt"/>
              </a:rPr>
              <a:t>Author</a:t>
            </a:r>
          </a:p>
          <a:p>
            <a:pPr marL="0" indent="0" algn="ctr" eaLnBrk="1" hangingPunct="1">
              <a:buClr>
                <a:srgbClr val="00529B"/>
              </a:buClr>
              <a:buNone/>
            </a:pPr>
            <a:r>
              <a:rPr lang="en-US" altLang="en-US" sz="1600" b="1" kern="0">
                <a:solidFill>
                  <a:schemeClr val="bg1"/>
                </a:solidFill>
                <a:latin typeface="+mj-lt"/>
              </a:rPr>
              <a:t>Company/Organization</a:t>
            </a:r>
          </a:p>
          <a:p>
            <a:pPr marL="0" indent="0" algn="ctr" eaLnBrk="1" hangingPunct="1">
              <a:buClr>
                <a:srgbClr val="00529B"/>
              </a:buClr>
              <a:buNone/>
            </a:pPr>
            <a:r>
              <a:rPr lang="en-US" altLang="en-US" sz="1600" kern="0">
                <a:solidFill>
                  <a:schemeClr val="bg1"/>
                </a:solidFill>
                <a:latin typeface="+mj-lt"/>
              </a:rPr>
              <a:t>Conference Name, Conference Dates</a:t>
            </a:r>
          </a:p>
          <a:p>
            <a:pPr marL="0" indent="0" algn="ctr" eaLnBrk="1" hangingPunct="1">
              <a:buClr>
                <a:srgbClr val="00529B"/>
              </a:buClr>
              <a:buNone/>
            </a:pPr>
            <a:r>
              <a:rPr lang="en-US" altLang="en-US" sz="1600" kern="0">
                <a:solidFill>
                  <a:schemeClr val="bg1"/>
                </a:solidFill>
                <a:latin typeface="+mj-lt"/>
              </a:rPr>
              <a:t>Conference Location</a:t>
            </a:r>
          </a:p>
          <a:p>
            <a:pPr>
              <a:buClr>
                <a:srgbClr val="00529B"/>
              </a:buClr>
              <a:buFont typeface="Wingdings" charset="2"/>
              <a:buChar char="Ø"/>
            </a:pPr>
            <a:endParaRPr lang="en-US" sz="2400" kern="0"/>
          </a:p>
        </p:txBody>
      </p:sp>
      <p:sp>
        <p:nvSpPr>
          <p:cNvPr id="10" name="Title 1"/>
          <p:cNvSpPr txBox="1">
            <a:spLocks/>
          </p:cNvSpPr>
          <p:nvPr userDrawn="1"/>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5400" b="1" kern="0">
                <a:solidFill>
                  <a:schemeClr val="bg1"/>
                </a:solidFill>
              </a:rPr>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1B3D6C"/>
              </a:buClr>
              <a:buFont typeface="Wingdings" charset="2"/>
              <a:buChar char="Ø"/>
              <a:defRPr/>
            </a:lvl1pPr>
            <a:lvl2pPr marL="685800" indent="-342900">
              <a:buClr>
                <a:srgbClr val="1B3D6C"/>
              </a:buClr>
              <a:buFont typeface="Wingdings" charset="2"/>
              <a:buChar char="Ø"/>
              <a:defRPr/>
            </a:lvl2pPr>
            <a:lvl3pPr marL="971550" indent="-285750">
              <a:buClr>
                <a:srgbClr val="1B3D6C"/>
              </a:buClr>
              <a:buFont typeface="Wingdings" charset="2"/>
              <a:buChar char="Ø"/>
              <a:defRPr/>
            </a:lvl3pPr>
            <a:lvl4pPr marL="1314450" indent="-285750">
              <a:buClr>
                <a:srgbClr val="1B3D6C"/>
              </a:buClr>
              <a:buFont typeface="Wingdings" charset="2"/>
              <a:buChar char="Ø"/>
              <a:defRPr/>
            </a:lvl4pPr>
            <a:lvl5pPr marL="1657350" indent="-285750">
              <a:buClr>
                <a:srgbClr val="1B3D6C"/>
              </a:buClr>
              <a:buFont typeface="Wingdings"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23950"/>
            <a:ext cx="39624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23950"/>
            <a:ext cx="4419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1" name="Title 1"/>
          <p:cNvSpPr>
            <a:spLocks noGrp="1"/>
          </p:cNvSpPr>
          <p:nvPr>
            <p:ph type="title"/>
          </p:nvPr>
        </p:nvSpPr>
        <p:spPr>
          <a:xfrm>
            <a:off x="228600" y="144198"/>
            <a:ext cx="8686800" cy="514350"/>
          </a:xfrm>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and/or 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8384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212572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1028" name="Rectangle 3"/>
          <p:cNvSpPr>
            <a:spLocks noGrp="1" noChangeArrowheads="1"/>
          </p:cNvSpPr>
          <p:nvPr>
            <p:ph type="body" idx="1"/>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userDrawn="1"/>
        </p:nvSpPr>
        <p:spPr bwMode="auto">
          <a:xfrm>
            <a:off x="1181100" y="4572000"/>
            <a:ext cx="19050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0" name="Rectangle 9"/>
          <p:cNvSpPr>
            <a:spLocks noGrp="1" noChangeArrowheads="1"/>
          </p:cNvSpPr>
          <p:nvPr userDrawn="1"/>
        </p:nvSpPr>
        <p:spPr bwMode="auto">
          <a:xfrm>
            <a:off x="3181350" y="4572000"/>
            <a:ext cx="28956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2"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3"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4"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5" name="Rectangle 14"/>
          <p:cNvSpPr/>
          <p:nvPr userDrawn="1"/>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027" name="Rectangle 2"/>
          <p:cNvSpPr>
            <a:spLocks noGrp="1" noChangeArrowheads="1"/>
          </p:cNvSpPr>
          <p:nvPr>
            <p:ph type="title"/>
          </p:nvPr>
        </p:nvSpPr>
        <p:spPr bwMode="auto">
          <a:xfrm>
            <a:off x="228600" y="144198"/>
            <a:ext cx="86868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b="1" kern="0">
                <a:solidFill>
                  <a:schemeClr val="bg1"/>
                </a:solidFill>
              </a:rPr>
              <a:t>Presentation Title</a:t>
            </a:r>
          </a:p>
        </p:txBody>
      </p:sp>
    </p:spTree>
  </p:cSld>
  <p:clrMap bg1="lt1" tx1="dk1" bg2="lt2" tx2="dk2" accent1="accent1" accent2="accent2" accent3="accent3" accent4="accent4" accent5="accent5" accent6="accent6" hlink="hlink" folHlink="folHlink"/>
  <p:sldLayoutIdLst>
    <p:sldLayoutId id="2147484830" r:id="rId1"/>
    <p:sldLayoutId id="2147484825" r:id="rId2"/>
    <p:sldLayoutId id="2147484827" r:id="rId3"/>
    <p:sldLayoutId id="2147484836" r:id="rId4"/>
  </p:sldLayoutIdLst>
  <p:hf hdr="0" ftr="0" dt="0"/>
  <p:txStyles>
    <p:titleStyle>
      <a:lvl1pPr marL="0" marR="0" indent="0" algn="ctr" defTabSz="914400" rtl="0" eaLnBrk="0" fontAlgn="base" latinLnBrk="0" hangingPunct="0">
        <a:lnSpc>
          <a:spcPct val="100000"/>
        </a:lnSpc>
        <a:spcBef>
          <a:spcPct val="0"/>
        </a:spcBef>
        <a:spcAft>
          <a:spcPct val="0"/>
        </a:spcAft>
        <a:buClrTx/>
        <a:buSzTx/>
        <a:buFontTx/>
        <a:buNone/>
        <a:tabLst/>
        <a:defRPr sz="280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Arial" charset="0"/>
          <a:ea typeface="ＭＳ Ｐゴシック" pitchFamily="80" charset="-128"/>
        </a:defRPr>
      </a:lvl2pPr>
      <a:lvl3pPr algn="l" rtl="0" eaLnBrk="0" fontAlgn="base" hangingPunct="0">
        <a:spcBef>
          <a:spcPct val="0"/>
        </a:spcBef>
        <a:spcAft>
          <a:spcPct val="0"/>
        </a:spcAft>
        <a:defRPr sz="1800">
          <a:solidFill>
            <a:schemeClr val="tx2"/>
          </a:solidFill>
          <a:latin typeface="Arial" charset="0"/>
          <a:ea typeface="ＭＳ Ｐゴシック" pitchFamily="80" charset="-128"/>
        </a:defRPr>
      </a:lvl3pPr>
      <a:lvl4pPr algn="l" rtl="0" eaLnBrk="0" fontAlgn="base" hangingPunct="0">
        <a:spcBef>
          <a:spcPct val="0"/>
        </a:spcBef>
        <a:spcAft>
          <a:spcPct val="0"/>
        </a:spcAft>
        <a:defRPr sz="1800">
          <a:solidFill>
            <a:schemeClr val="tx2"/>
          </a:solidFill>
          <a:latin typeface="Arial" charset="0"/>
          <a:ea typeface="ＭＳ Ｐゴシック" pitchFamily="80" charset="-128"/>
        </a:defRPr>
      </a:lvl4pPr>
      <a:lvl5pPr algn="l" rtl="0" eaLnBrk="0" fontAlgn="base" hangingPunct="0">
        <a:spcBef>
          <a:spcPct val="0"/>
        </a:spcBef>
        <a:spcAft>
          <a:spcPct val="0"/>
        </a:spcAft>
        <a:defRPr sz="1800">
          <a:solidFill>
            <a:schemeClr val="tx2"/>
          </a:solidFill>
          <a:latin typeface="Arial" charset="0"/>
          <a:ea typeface="ＭＳ Ｐゴシック" pitchFamily="80" charset="-128"/>
        </a:defRPr>
      </a:lvl5pPr>
      <a:lvl6pPr marL="342900" algn="l" rtl="0" fontAlgn="base">
        <a:spcBef>
          <a:spcPct val="0"/>
        </a:spcBef>
        <a:spcAft>
          <a:spcPct val="0"/>
        </a:spcAft>
        <a:defRPr sz="1800">
          <a:solidFill>
            <a:schemeClr val="tx2"/>
          </a:solidFill>
          <a:latin typeface="Arial" charset="0"/>
          <a:ea typeface="ＭＳ Ｐゴシック" pitchFamily="80" charset="-128"/>
        </a:defRPr>
      </a:lvl6pPr>
      <a:lvl7pPr marL="685800" algn="l" rtl="0" fontAlgn="base">
        <a:spcBef>
          <a:spcPct val="0"/>
        </a:spcBef>
        <a:spcAft>
          <a:spcPct val="0"/>
        </a:spcAft>
        <a:defRPr sz="1800">
          <a:solidFill>
            <a:schemeClr val="tx2"/>
          </a:solidFill>
          <a:latin typeface="Arial" charset="0"/>
          <a:ea typeface="ＭＳ Ｐゴシック" pitchFamily="80" charset="-128"/>
        </a:defRPr>
      </a:lvl7pPr>
      <a:lvl8pPr marL="1028700" algn="l" rtl="0" fontAlgn="base">
        <a:spcBef>
          <a:spcPct val="0"/>
        </a:spcBef>
        <a:spcAft>
          <a:spcPct val="0"/>
        </a:spcAft>
        <a:defRPr sz="1800">
          <a:solidFill>
            <a:schemeClr val="tx2"/>
          </a:solidFill>
          <a:latin typeface="Arial" charset="0"/>
          <a:ea typeface="ＭＳ Ｐゴシック" pitchFamily="80" charset="-128"/>
        </a:defRPr>
      </a:lvl8pPr>
      <a:lvl9pPr marL="1371600" algn="l" rtl="0" fontAlgn="base">
        <a:spcBef>
          <a:spcPct val="0"/>
        </a:spcBef>
        <a:spcAft>
          <a:spcPct val="0"/>
        </a:spcAft>
        <a:defRPr sz="18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557213" indent="-214313"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857250" indent="-1714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2001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5430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8" name="Rectangle 3"/>
          <p:cNvSpPr>
            <a:spLocks noGrp="1" noChangeArrowheads="1"/>
          </p:cNvSpPr>
          <p:nvPr>
            <p:ph type="body" idx="1"/>
          </p:nvPr>
        </p:nvSpPr>
        <p:spPr bwMode="auto">
          <a:xfrm>
            <a:off x="230886" y="438150"/>
            <a:ext cx="8686800" cy="4049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0"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1"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749289507"/>
      </p:ext>
    </p:extLst>
  </p:cSld>
  <p:clrMap bg1="lt1" tx1="dk1" bg2="lt2" tx2="dk2" accent1="accent1" accent2="accent2" accent3="accent3" accent4="accent4" accent5="accent5" accent6="accent6" hlink="hlink" folHlink="folHlink"/>
  <p:sldLayoutIdLst>
    <p:sldLayoutId id="2147484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B3D6C"/>
        </a:buClr>
        <a:buFont typeface="Wingdings" charset="2"/>
        <a:buChar char="Ø"/>
        <a:defRPr sz="24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1B3D6C"/>
        </a:buClr>
        <a:buFont typeface="Wingdings" charset="2"/>
        <a:buChar char="Ø"/>
        <a:defRPr sz="21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1B3D6C"/>
        </a:buClr>
        <a:buFont typeface="Wingdings" charset="2"/>
        <a:buChar char="Ø"/>
        <a:defRPr sz="18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4667"/>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4" name="Subtitle 2"/>
          <p:cNvSpPr txBox="1">
            <a:spLocks/>
          </p:cNvSpPr>
          <p:nvPr/>
        </p:nvSpPr>
        <p:spPr bwMode="auto">
          <a:xfrm>
            <a:off x="-60556" y="2202997"/>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a:solidFill>
                  <a:schemeClr val="bg1"/>
                </a:solidFill>
                <a:latin typeface="+mj-lt"/>
              </a:rPr>
              <a:t>Favour Adekola, Anyi Lin</a:t>
            </a:r>
          </a:p>
          <a:p>
            <a:pPr marL="0" indent="0" algn="ctr" eaLnBrk="1" hangingPunct="1">
              <a:buClr>
                <a:srgbClr val="00529B"/>
              </a:buClr>
              <a:buNone/>
            </a:pPr>
            <a:r>
              <a:rPr lang="en-US" altLang="en-US" sz="1600" b="1" kern="0">
                <a:solidFill>
                  <a:schemeClr val="bg1"/>
                </a:solidFill>
                <a:latin typeface="+mj-lt"/>
                <a:cs typeface="Arial"/>
              </a:rPr>
              <a:t>Georgia Tech Propulsive Landers</a:t>
            </a:r>
          </a:p>
          <a:p>
            <a:pPr marL="0" indent="0" algn="ctr" eaLnBrk="1" hangingPunct="1">
              <a:buClr>
                <a:srgbClr val="00529B"/>
              </a:buClr>
              <a:buNone/>
            </a:pPr>
            <a:r>
              <a:rPr lang="en-US" altLang="en-US" sz="1600" kern="0">
                <a:solidFill>
                  <a:schemeClr val="bg1"/>
                </a:solidFill>
                <a:latin typeface="+mj-lt"/>
              </a:rPr>
              <a:t>AIAA Region II Student Conference, 3-4 April 2025</a:t>
            </a:r>
            <a:endParaRPr lang="en-US" altLang="en-US" sz="1600" kern="0">
              <a:solidFill>
                <a:schemeClr val="bg1"/>
              </a:solidFill>
              <a:latin typeface="+mj-lt"/>
              <a:cs typeface="Arial"/>
            </a:endParaRPr>
          </a:p>
          <a:p>
            <a:pPr marL="0" indent="0" algn="ctr" eaLnBrk="1" hangingPunct="1">
              <a:buClr>
                <a:srgbClr val="00529B"/>
              </a:buClr>
              <a:buNone/>
            </a:pPr>
            <a:endParaRPr lang="en-US" altLang="en-US" sz="1600" kern="0">
              <a:solidFill>
                <a:schemeClr val="bg1"/>
              </a:solidFill>
              <a:latin typeface="+mj-lt"/>
            </a:endParaRPr>
          </a:p>
          <a:p>
            <a:pPr marL="0" indent="0" algn="ctr" eaLnBrk="1" hangingPunct="1">
              <a:buClr>
                <a:srgbClr val="00529B"/>
              </a:buClr>
              <a:buNone/>
            </a:pPr>
            <a:r>
              <a:rPr lang="en-US" sz="1600">
                <a:solidFill>
                  <a:schemeClr val="bg1"/>
                </a:solidFill>
              </a:rPr>
              <a:t>Copyright © by </a:t>
            </a:r>
            <a:r>
              <a:rPr lang="en-US" sz="1600">
                <a:solidFill>
                  <a:srgbClr val="FF0000"/>
                </a:solidFill>
              </a:rPr>
              <a:t>Georgia Tech Propulsive Landers. </a:t>
            </a:r>
            <a:br>
              <a:rPr lang="en-US" sz="1600"/>
            </a:br>
            <a:r>
              <a:rPr lang="en-US" sz="1600">
                <a:solidFill>
                  <a:schemeClr val="bg1"/>
                </a:solidFill>
              </a:rPr>
              <a:t>Published by the American Institute of Aeronautics and Astronautics, Inc., with permission.</a:t>
            </a:r>
          </a:p>
          <a:p>
            <a:pPr marL="0" indent="0" algn="ctr" eaLnBrk="1" hangingPunct="1">
              <a:buClr>
                <a:srgbClr val="00529B"/>
              </a:buClr>
              <a:buNone/>
            </a:pPr>
            <a:br>
              <a:rPr lang="en-US" altLang="en-US" sz="1600" kern="0">
                <a:latin typeface="+mj-lt"/>
              </a:rPr>
            </a:br>
            <a:endParaRPr lang="en-US" altLang="en-US" sz="1600" kern="0">
              <a:solidFill>
                <a:schemeClr val="bg1"/>
              </a:solidFill>
              <a:latin typeface="+mj-lt"/>
            </a:endParaRPr>
          </a:p>
          <a:p>
            <a:pPr marL="0" indent="0" algn="ctr" eaLnBrk="1" hangingPunct="1">
              <a:buClr>
                <a:srgbClr val="00529B"/>
              </a:buClr>
              <a:buNone/>
            </a:pPr>
            <a:endParaRPr lang="en-US" altLang="en-US" sz="1600" kern="0">
              <a:solidFill>
                <a:schemeClr val="bg1"/>
              </a:solidFill>
              <a:latin typeface="+mj-lt"/>
            </a:endParaRPr>
          </a:p>
          <a:p>
            <a:pPr marL="0" indent="0" algn="ctr" eaLnBrk="1" hangingPunct="1">
              <a:buClr>
                <a:srgbClr val="00529B"/>
              </a:buClr>
              <a:buNone/>
            </a:pPr>
            <a:endParaRPr lang="en-US" altLang="en-US" sz="1600" kern="0">
              <a:solidFill>
                <a:schemeClr val="bg1"/>
              </a:solidFill>
              <a:latin typeface="+mj-lt"/>
            </a:endParaRPr>
          </a:p>
          <a:p>
            <a:pPr>
              <a:buClr>
                <a:srgbClr val="00529B"/>
              </a:buClr>
              <a:buFont typeface="Wingdings" charset="2"/>
              <a:buChar char="Ø"/>
            </a:pPr>
            <a:endParaRPr lang="en-US" sz="2400" kern="0"/>
          </a:p>
        </p:txBody>
      </p:sp>
      <p:sp>
        <p:nvSpPr>
          <p:cNvPr id="6" name="Title 1"/>
          <p:cNvSpPr txBox="1">
            <a:spLocks/>
          </p:cNvSpPr>
          <p:nvPr/>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4000" kern="0">
                <a:solidFill>
                  <a:schemeClr val="bg1"/>
                </a:solidFill>
                <a:ea typeface="+mj-lt"/>
                <a:cs typeface="+mj-lt"/>
              </a:rPr>
              <a:t>Comparative Study of Nonlinear Attitude Estimation in GNC Testbeds for Collegiate Self-Landing Rockets</a:t>
            </a:r>
            <a:endParaRPr lang="en-US" sz="4000">
              <a:solidFill>
                <a:schemeClr val="bg1"/>
              </a:solidFill>
              <a:ea typeface="+mj-lt"/>
              <a:cs typeface="+mj-lt"/>
            </a:endParaRPr>
          </a:p>
        </p:txBody>
      </p:sp>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2D2FC-BCA2-AA03-DAC8-42491DB5A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6A5C1-F6C2-6FEA-7C16-06C2572FC5A9}"/>
              </a:ext>
            </a:extLst>
          </p:cNvPr>
          <p:cNvSpPr>
            <a:spLocks noGrp="1"/>
          </p:cNvSpPr>
          <p:nvPr>
            <p:ph type="title"/>
          </p:nvPr>
        </p:nvSpPr>
        <p:spPr/>
        <p:txBody>
          <a:bodyPr/>
          <a:lstStyle/>
          <a:p>
            <a:r>
              <a:rPr lang="en-US">
                <a:latin typeface="Helvetica"/>
                <a:cs typeface="Helvetica"/>
              </a:rPr>
              <a:t>Fourati Filter</a:t>
            </a:r>
            <a:endParaRPr lang="en-US"/>
          </a:p>
        </p:txBody>
      </p:sp>
      <p:sp>
        <p:nvSpPr>
          <p:cNvPr id="3" name="Content Placeholder 2">
            <a:extLst>
              <a:ext uri="{FF2B5EF4-FFF2-40B4-BE49-F238E27FC236}">
                <a16:creationId xmlns:a16="http://schemas.microsoft.com/office/drawing/2014/main" id="{9EA48B65-7F4D-B9C1-0877-57B1B7B79F6D}"/>
              </a:ext>
            </a:extLst>
          </p:cNvPr>
          <p:cNvSpPr>
            <a:spLocks noGrp="1"/>
          </p:cNvSpPr>
          <p:nvPr>
            <p:ph idx="1"/>
          </p:nvPr>
        </p:nvSpPr>
        <p:spPr/>
        <p:txBody>
          <a:bodyPr/>
          <a:lstStyle/>
          <a:p>
            <a:r>
              <a:rPr lang="en-US">
                <a:latin typeface="Helvetica"/>
                <a:cs typeface="Helvetica"/>
              </a:rPr>
              <a:t>Falls between EKF and Complementary in computation</a:t>
            </a:r>
          </a:p>
          <a:p>
            <a:r>
              <a:rPr lang="en-US">
                <a:latin typeface="Helvetica"/>
                <a:cs typeface="Helvetica"/>
              </a:rPr>
              <a:t>Few resources for implementation</a:t>
            </a:r>
            <a:endParaRPr lang="en-US" err="1"/>
          </a:p>
        </p:txBody>
      </p:sp>
      <p:sp>
        <p:nvSpPr>
          <p:cNvPr id="4" name="Slide Number Placeholder 3">
            <a:extLst>
              <a:ext uri="{FF2B5EF4-FFF2-40B4-BE49-F238E27FC236}">
                <a16:creationId xmlns:a16="http://schemas.microsoft.com/office/drawing/2014/main" id="{9EB12A0F-1953-8A9E-B2BB-B7B5870A28AB}"/>
              </a:ext>
            </a:extLst>
          </p:cNvPr>
          <p:cNvSpPr>
            <a:spLocks noGrp="1"/>
          </p:cNvSpPr>
          <p:nvPr>
            <p:ph type="sldNum" sz="quarter" idx="12"/>
          </p:nvPr>
        </p:nvSpPr>
        <p:spPr/>
        <p:txBody>
          <a:bodyPr/>
          <a:lstStyle/>
          <a:p>
            <a:pPr>
              <a:defRPr/>
            </a:pPr>
            <a:fld id="{B586D440-F702-449A-AAC2-9ACFF17038B8}" type="slidenum">
              <a:rPr lang="en-US" smtClean="0"/>
              <a:pPr>
                <a:defRPr/>
              </a:pPr>
              <a:t>10</a:t>
            </a:fld>
            <a:endParaRPr lang="en-US"/>
          </a:p>
        </p:txBody>
      </p:sp>
      <p:pic>
        <p:nvPicPr>
          <p:cNvPr id="5" name="Picture 4" descr="A graph of blue and orange lines&#10;&#10;AI-generated content may be incorrect.">
            <a:extLst>
              <a:ext uri="{FF2B5EF4-FFF2-40B4-BE49-F238E27FC236}">
                <a16:creationId xmlns:a16="http://schemas.microsoft.com/office/drawing/2014/main" id="{3369C839-88EE-6611-784F-A243586D1AD6}"/>
              </a:ext>
            </a:extLst>
          </p:cNvPr>
          <p:cNvPicPr>
            <a:picLocks noChangeAspect="1"/>
          </p:cNvPicPr>
          <p:nvPr/>
        </p:nvPicPr>
        <p:blipFill>
          <a:blip r:embed="rId2"/>
          <a:stretch>
            <a:fillRect/>
          </a:stretch>
        </p:blipFill>
        <p:spPr>
          <a:xfrm>
            <a:off x="3041558" y="2398257"/>
            <a:ext cx="3203758" cy="1882890"/>
          </a:xfrm>
          <a:prstGeom prst="rect">
            <a:avLst/>
          </a:prstGeom>
        </p:spPr>
      </p:pic>
      <p:pic>
        <p:nvPicPr>
          <p:cNvPr id="6" name="Picture 5">
            <a:extLst>
              <a:ext uri="{FF2B5EF4-FFF2-40B4-BE49-F238E27FC236}">
                <a16:creationId xmlns:a16="http://schemas.microsoft.com/office/drawing/2014/main" id="{9DCA3878-71F8-4830-F3BF-08579C23C7E4}"/>
              </a:ext>
            </a:extLst>
          </p:cNvPr>
          <p:cNvPicPr>
            <a:picLocks noChangeAspect="1"/>
          </p:cNvPicPr>
          <p:nvPr/>
        </p:nvPicPr>
        <p:blipFill>
          <a:blip r:embed="rId3"/>
          <a:stretch>
            <a:fillRect/>
          </a:stretch>
        </p:blipFill>
        <p:spPr>
          <a:xfrm>
            <a:off x="2063" y="2405063"/>
            <a:ext cx="3040079" cy="1877786"/>
          </a:xfrm>
          <a:prstGeom prst="rect">
            <a:avLst/>
          </a:prstGeom>
        </p:spPr>
      </p:pic>
      <p:pic>
        <p:nvPicPr>
          <p:cNvPr id="7" name="Picture 6" descr="A graph of blue and orange lines&#10;&#10;AI-generated content may be incorrect.">
            <a:extLst>
              <a:ext uri="{FF2B5EF4-FFF2-40B4-BE49-F238E27FC236}">
                <a16:creationId xmlns:a16="http://schemas.microsoft.com/office/drawing/2014/main" id="{D776D167-3EDE-07A7-90F0-3EA710F2D32C}"/>
              </a:ext>
            </a:extLst>
          </p:cNvPr>
          <p:cNvPicPr>
            <a:picLocks noChangeAspect="1"/>
          </p:cNvPicPr>
          <p:nvPr/>
        </p:nvPicPr>
        <p:blipFill>
          <a:blip r:embed="rId4"/>
          <a:stretch>
            <a:fillRect/>
          </a:stretch>
        </p:blipFill>
        <p:spPr>
          <a:xfrm>
            <a:off x="6086156" y="2381250"/>
            <a:ext cx="3029612" cy="1944121"/>
          </a:xfrm>
          <a:prstGeom prst="rect">
            <a:avLst/>
          </a:prstGeom>
        </p:spPr>
      </p:pic>
    </p:spTree>
    <p:extLst>
      <p:ext uri="{BB962C8B-B14F-4D97-AF65-F5344CB8AC3E}">
        <p14:creationId xmlns:p14="http://schemas.microsoft.com/office/powerpoint/2010/main" val="426752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A8CA5-0451-5C17-0863-EC1AD8EF9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9FDAD-FA72-ECA8-6452-91645D5BDC6E}"/>
              </a:ext>
            </a:extLst>
          </p:cNvPr>
          <p:cNvSpPr>
            <a:spLocks noGrp="1"/>
          </p:cNvSpPr>
          <p:nvPr>
            <p:ph type="title"/>
          </p:nvPr>
        </p:nvSpPr>
        <p:spPr/>
        <p:txBody>
          <a:bodyPr/>
          <a:lstStyle/>
          <a:p>
            <a:r>
              <a:rPr lang="en-US">
                <a:latin typeface="Helvetica"/>
                <a:cs typeface="Helvetica"/>
              </a:rPr>
              <a:t>Madgwick Filter</a:t>
            </a:r>
            <a:endParaRPr lang="en-US"/>
          </a:p>
        </p:txBody>
      </p:sp>
      <p:sp>
        <p:nvSpPr>
          <p:cNvPr id="3" name="Content Placeholder 2">
            <a:extLst>
              <a:ext uri="{FF2B5EF4-FFF2-40B4-BE49-F238E27FC236}">
                <a16:creationId xmlns:a16="http://schemas.microsoft.com/office/drawing/2014/main" id="{C5FB59D7-1471-61CA-7DED-D74DBC36DB1B}"/>
              </a:ext>
            </a:extLst>
          </p:cNvPr>
          <p:cNvSpPr>
            <a:spLocks noGrp="1"/>
          </p:cNvSpPr>
          <p:nvPr>
            <p:ph idx="1"/>
          </p:nvPr>
        </p:nvSpPr>
        <p:spPr/>
        <p:txBody>
          <a:bodyPr/>
          <a:lstStyle/>
          <a:p>
            <a:r>
              <a:rPr lang="en-US">
                <a:latin typeface="Helvetica"/>
                <a:cs typeface="Helvetica"/>
              </a:rPr>
              <a:t>Utilizes a complementary structure with the gradient-descent algorithm</a:t>
            </a:r>
          </a:p>
          <a:p>
            <a:r>
              <a:rPr lang="en-US">
                <a:latin typeface="Helvetica"/>
                <a:cs typeface="Helvetica"/>
              </a:rPr>
              <a:t>The objective function varies in formatting depending on what parts of the nine-axis IMU are being used.</a:t>
            </a:r>
            <a:endParaRPr lang="en-US"/>
          </a:p>
          <a:p>
            <a:endParaRPr lang="en-US"/>
          </a:p>
        </p:txBody>
      </p:sp>
      <p:sp>
        <p:nvSpPr>
          <p:cNvPr id="4" name="Slide Number Placeholder 3">
            <a:extLst>
              <a:ext uri="{FF2B5EF4-FFF2-40B4-BE49-F238E27FC236}">
                <a16:creationId xmlns:a16="http://schemas.microsoft.com/office/drawing/2014/main" id="{D409E34F-301C-FAB3-3F1E-62E9BE92A389}"/>
              </a:ext>
            </a:extLst>
          </p:cNvPr>
          <p:cNvSpPr>
            <a:spLocks noGrp="1"/>
          </p:cNvSpPr>
          <p:nvPr>
            <p:ph type="sldNum" sz="quarter" idx="12"/>
          </p:nvPr>
        </p:nvSpPr>
        <p:spPr/>
        <p:txBody>
          <a:bodyPr/>
          <a:lstStyle/>
          <a:p>
            <a:pPr>
              <a:defRPr/>
            </a:pPr>
            <a:fld id="{B586D440-F702-449A-AAC2-9ACFF17038B8}" type="slidenum">
              <a:rPr lang="en-US" smtClean="0"/>
              <a:pPr>
                <a:defRPr/>
              </a:pPr>
              <a:t>11</a:t>
            </a:fld>
            <a:endParaRPr lang="en-US"/>
          </a:p>
        </p:txBody>
      </p:sp>
      <p:pic>
        <p:nvPicPr>
          <p:cNvPr id="5" name="Picture 4" descr="A black text on a white background&#10;&#10;AI-generated content may be incorrect.">
            <a:extLst>
              <a:ext uri="{FF2B5EF4-FFF2-40B4-BE49-F238E27FC236}">
                <a16:creationId xmlns:a16="http://schemas.microsoft.com/office/drawing/2014/main" id="{BFB204CF-2EFE-54C8-71E7-46EF4F46CC27}"/>
              </a:ext>
            </a:extLst>
          </p:cNvPr>
          <p:cNvPicPr>
            <a:picLocks noChangeAspect="1"/>
          </p:cNvPicPr>
          <p:nvPr/>
        </p:nvPicPr>
        <p:blipFill>
          <a:blip r:embed="rId2"/>
          <a:stretch>
            <a:fillRect/>
          </a:stretch>
        </p:blipFill>
        <p:spPr>
          <a:xfrm>
            <a:off x="1331798" y="2803753"/>
            <a:ext cx="6475299" cy="1367858"/>
          </a:xfrm>
          <a:prstGeom prst="rect">
            <a:avLst/>
          </a:prstGeom>
        </p:spPr>
      </p:pic>
    </p:spTree>
    <p:extLst>
      <p:ext uri="{BB962C8B-B14F-4D97-AF65-F5344CB8AC3E}">
        <p14:creationId xmlns:p14="http://schemas.microsoft.com/office/powerpoint/2010/main" val="270450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53095-AA28-C5C5-155E-0D0225A2C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71548-E1DF-D7FF-9672-BF09EF212B9E}"/>
              </a:ext>
            </a:extLst>
          </p:cNvPr>
          <p:cNvSpPr>
            <a:spLocks noGrp="1"/>
          </p:cNvSpPr>
          <p:nvPr>
            <p:ph type="title"/>
          </p:nvPr>
        </p:nvSpPr>
        <p:spPr/>
        <p:txBody>
          <a:bodyPr/>
          <a:lstStyle/>
          <a:p>
            <a:r>
              <a:rPr lang="en-US">
                <a:latin typeface="Helvetica"/>
                <a:cs typeface="Helvetica"/>
              </a:rPr>
              <a:t>Madgwick Filter</a:t>
            </a:r>
            <a:endParaRPr lang="en-US"/>
          </a:p>
        </p:txBody>
      </p:sp>
      <p:sp>
        <p:nvSpPr>
          <p:cNvPr id="3" name="Content Placeholder 2">
            <a:extLst>
              <a:ext uri="{FF2B5EF4-FFF2-40B4-BE49-F238E27FC236}">
                <a16:creationId xmlns:a16="http://schemas.microsoft.com/office/drawing/2014/main" id="{B175058A-8AE7-4A60-FBF1-E0A6AF35D303}"/>
              </a:ext>
            </a:extLst>
          </p:cNvPr>
          <p:cNvSpPr>
            <a:spLocks noGrp="1"/>
          </p:cNvSpPr>
          <p:nvPr>
            <p:ph idx="1"/>
          </p:nvPr>
        </p:nvSpPr>
        <p:spPr/>
        <p:txBody>
          <a:bodyPr/>
          <a:lstStyle/>
          <a:p>
            <a:r>
              <a:rPr lang="en-US">
                <a:latin typeface="Helvetica"/>
                <a:cs typeface="Helvetica"/>
              </a:rPr>
              <a:t>Has a physically represented tuning parameter found by</a:t>
            </a:r>
            <a:endParaRPr lang="en-US"/>
          </a:p>
          <a:p>
            <a:pPr lvl="1">
              <a:buFont typeface="Courier New" charset="2"/>
              <a:buChar char="o"/>
            </a:pPr>
            <a:r>
              <a:rPr lang="en-US">
                <a:latin typeface="Helvetica"/>
                <a:cs typeface="Helvetica"/>
              </a:rPr>
              <a:t>W Represents the mean zero gyroscope measurement error</a:t>
            </a:r>
            <a:endParaRPr lang="en-US"/>
          </a:p>
        </p:txBody>
      </p:sp>
      <p:sp>
        <p:nvSpPr>
          <p:cNvPr id="4" name="Slide Number Placeholder 3">
            <a:extLst>
              <a:ext uri="{FF2B5EF4-FFF2-40B4-BE49-F238E27FC236}">
                <a16:creationId xmlns:a16="http://schemas.microsoft.com/office/drawing/2014/main" id="{5BC2248F-D0DC-2B0B-1A9F-928FCC15C7BF}"/>
              </a:ext>
            </a:extLst>
          </p:cNvPr>
          <p:cNvSpPr>
            <a:spLocks noGrp="1"/>
          </p:cNvSpPr>
          <p:nvPr>
            <p:ph type="sldNum" sz="quarter" idx="12"/>
          </p:nvPr>
        </p:nvSpPr>
        <p:spPr/>
        <p:txBody>
          <a:bodyPr/>
          <a:lstStyle/>
          <a:p>
            <a:pPr>
              <a:defRPr/>
            </a:pPr>
            <a:fld id="{B586D440-F702-449A-AAC2-9ACFF17038B8}" type="slidenum">
              <a:rPr lang="en-US" smtClean="0"/>
              <a:pPr>
                <a:defRPr/>
              </a:pPr>
              <a:t>12</a:t>
            </a:fld>
            <a:endParaRPr lang="en-US"/>
          </a:p>
        </p:txBody>
      </p:sp>
      <p:pic>
        <p:nvPicPr>
          <p:cNvPr id="6" name="Picture 5" descr="A graph of a graph with blue and orange lines&#10;&#10;AI-generated content may be incorrect.">
            <a:extLst>
              <a:ext uri="{FF2B5EF4-FFF2-40B4-BE49-F238E27FC236}">
                <a16:creationId xmlns:a16="http://schemas.microsoft.com/office/drawing/2014/main" id="{4430A797-9B79-6AB8-BE35-357428232452}"/>
              </a:ext>
            </a:extLst>
          </p:cNvPr>
          <p:cNvPicPr>
            <a:picLocks noChangeAspect="1"/>
          </p:cNvPicPr>
          <p:nvPr/>
        </p:nvPicPr>
        <p:blipFill>
          <a:blip r:embed="rId2"/>
          <a:stretch>
            <a:fillRect/>
          </a:stretch>
        </p:blipFill>
        <p:spPr>
          <a:xfrm>
            <a:off x="0" y="2343830"/>
            <a:ext cx="2835390" cy="2132921"/>
          </a:xfrm>
          <a:prstGeom prst="rect">
            <a:avLst/>
          </a:prstGeom>
        </p:spPr>
      </p:pic>
      <p:pic>
        <p:nvPicPr>
          <p:cNvPr id="5" name="Picture 4" descr="A graph of a graph with blue and orange lines&#10;&#10;AI-generated content may be incorrect.">
            <a:extLst>
              <a:ext uri="{FF2B5EF4-FFF2-40B4-BE49-F238E27FC236}">
                <a16:creationId xmlns:a16="http://schemas.microsoft.com/office/drawing/2014/main" id="{7F4700E3-CA5A-7107-27B9-B4022254E8F7}"/>
              </a:ext>
            </a:extLst>
          </p:cNvPr>
          <p:cNvPicPr>
            <a:picLocks noChangeAspect="1"/>
          </p:cNvPicPr>
          <p:nvPr/>
        </p:nvPicPr>
        <p:blipFill>
          <a:blip r:embed="rId3"/>
          <a:stretch>
            <a:fillRect/>
          </a:stretch>
        </p:blipFill>
        <p:spPr>
          <a:xfrm>
            <a:off x="2564947" y="2280898"/>
            <a:ext cx="3003778" cy="2260487"/>
          </a:xfrm>
          <a:prstGeom prst="rect">
            <a:avLst/>
          </a:prstGeom>
        </p:spPr>
      </p:pic>
      <p:pic>
        <p:nvPicPr>
          <p:cNvPr id="7" name="Picture 6">
            <a:extLst>
              <a:ext uri="{FF2B5EF4-FFF2-40B4-BE49-F238E27FC236}">
                <a16:creationId xmlns:a16="http://schemas.microsoft.com/office/drawing/2014/main" id="{53B66EEC-219F-102E-EA53-F5AEADB26D85}"/>
              </a:ext>
            </a:extLst>
          </p:cNvPr>
          <p:cNvPicPr>
            <a:picLocks noChangeAspect="1"/>
          </p:cNvPicPr>
          <p:nvPr/>
        </p:nvPicPr>
        <p:blipFill>
          <a:blip r:embed="rId4"/>
          <a:srcRect t="-505" r="5507" b="781"/>
          <a:stretch/>
        </p:blipFill>
        <p:spPr>
          <a:xfrm>
            <a:off x="5400334" y="2288137"/>
            <a:ext cx="3749299" cy="2264439"/>
          </a:xfrm>
          <a:prstGeom prst="rect">
            <a:avLst/>
          </a:prstGeom>
        </p:spPr>
      </p:pic>
      <p:pic>
        <p:nvPicPr>
          <p:cNvPr id="8" name="Picture 7" descr="A square root of a mathematical equation&#10;&#10;AI-generated content may be incorrect.">
            <a:extLst>
              <a:ext uri="{FF2B5EF4-FFF2-40B4-BE49-F238E27FC236}">
                <a16:creationId xmlns:a16="http://schemas.microsoft.com/office/drawing/2014/main" id="{38CEC290-03A5-E9BB-FEDF-109A8EFDBB71}"/>
              </a:ext>
            </a:extLst>
          </p:cNvPr>
          <p:cNvPicPr>
            <a:picLocks noChangeAspect="1"/>
          </p:cNvPicPr>
          <p:nvPr/>
        </p:nvPicPr>
        <p:blipFill>
          <a:blip r:embed="rId5"/>
          <a:stretch>
            <a:fillRect/>
          </a:stretch>
        </p:blipFill>
        <p:spPr>
          <a:xfrm>
            <a:off x="8231642" y="1123609"/>
            <a:ext cx="686821" cy="783772"/>
          </a:xfrm>
          <a:prstGeom prst="rect">
            <a:avLst/>
          </a:prstGeom>
        </p:spPr>
      </p:pic>
    </p:spTree>
    <p:extLst>
      <p:ext uri="{BB962C8B-B14F-4D97-AF65-F5344CB8AC3E}">
        <p14:creationId xmlns:p14="http://schemas.microsoft.com/office/powerpoint/2010/main" val="29543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A322E-9A3C-FB7E-9B86-1CBD3629A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75859-6EC5-2AD7-B375-3F5A42E2AC0D}"/>
              </a:ext>
            </a:extLst>
          </p:cNvPr>
          <p:cNvSpPr>
            <a:spLocks noGrp="1"/>
          </p:cNvSpPr>
          <p:nvPr>
            <p:ph type="title"/>
          </p:nvPr>
        </p:nvSpPr>
        <p:spPr/>
        <p:txBody>
          <a:bodyPr/>
          <a:lstStyle/>
          <a:p>
            <a:r>
              <a:rPr lang="en-US">
                <a:latin typeface="Helvetica"/>
                <a:cs typeface="Helvetica"/>
              </a:rPr>
              <a:t>Mahony Filter</a:t>
            </a:r>
            <a:endParaRPr lang="en-US"/>
          </a:p>
        </p:txBody>
      </p:sp>
      <p:sp>
        <p:nvSpPr>
          <p:cNvPr id="3" name="Content Placeholder 2">
            <a:extLst>
              <a:ext uri="{FF2B5EF4-FFF2-40B4-BE49-F238E27FC236}">
                <a16:creationId xmlns:a16="http://schemas.microsoft.com/office/drawing/2014/main" id="{9C94FE03-B654-AF26-8FA6-1C67174A0FDD}"/>
              </a:ext>
            </a:extLst>
          </p:cNvPr>
          <p:cNvSpPr>
            <a:spLocks noGrp="1"/>
          </p:cNvSpPr>
          <p:nvPr>
            <p:ph idx="1"/>
          </p:nvPr>
        </p:nvSpPr>
        <p:spPr/>
        <p:txBody>
          <a:bodyPr/>
          <a:lstStyle/>
          <a:p>
            <a:r>
              <a:rPr lang="en-US">
                <a:latin typeface="Helvetica"/>
                <a:cs typeface="Helvetica"/>
              </a:rPr>
              <a:t>Utilizes complementary structure with proportional-integral (PI) feedback control.</a:t>
            </a:r>
          </a:p>
          <a:p>
            <a:r>
              <a:rPr lang="en-US">
                <a:latin typeface="Helvetica"/>
                <a:cs typeface="Helvetica"/>
              </a:rPr>
              <a:t>PI control parameters enable more flexibility for noise correction</a:t>
            </a:r>
            <a:endParaRPr lang="en-US"/>
          </a:p>
        </p:txBody>
      </p:sp>
      <p:sp>
        <p:nvSpPr>
          <p:cNvPr id="4" name="Slide Number Placeholder 3">
            <a:extLst>
              <a:ext uri="{FF2B5EF4-FFF2-40B4-BE49-F238E27FC236}">
                <a16:creationId xmlns:a16="http://schemas.microsoft.com/office/drawing/2014/main" id="{25C5BEB7-FF6B-7F75-9447-97F581518BDE}"/>
              </a:ext>
            </a:extLst>
          </p:cNvPr>
          <p:cNvSpPr>
            <a:spLocks noGrp="1"/>
          </p:cNvSpPr>
          <p:nvPr>
            <p:ph type="sldNum" sz="quarter" idx="12"/>
          </p:nvPr>
        </p:nvSpPr>
        <p:spPr/>
        <p:txBody>
          <a:bodyPr/>
          <a:lstStyle/>
          <a:p>
            <a:pPr>
              <a:defRPr/>
            </a:pPr>
            <a:fld id="{B586D440-F702-449A-AAC2-9ACFF17038B8}" type="slidenum">
              <a:rPr lang="en-US" smtClean="0"/>
              <a:pPr>
                <a:defRPr/>
              </a:pPr>
              <a:t>13</a:t>
            </a:fld>
            <a:endParaRPr lang="en-US"/>
          </a:p>
        </p:txBody>
      </p:sp>
      <p:pic>
        <p:nvPicPr>
          <p:cNvPr id="6" name="Picture 5" descr="A black text on a white background&#10;&#10;AI-generated content may be incorrect.">
            <a:extLst>
              <a:ext uri="{FF2B5EF4-FFF2-40B4-BE49-F238E27FC236}">
                <a16:creationId xmlns:a16="http://schemas.microsoft.com/office/drawing/2014/main" id="{50CC8C8A-4661-F63D-E173-41B98A953F79}"/>
              </a:ext>
            </a:extLst>
          </p:cNvPr>
          <p:cNvPicPr>
            <a:picLocks noChangeAspect="1"/>
          </p:cNvPicPr>
          <p:nvPr/>
        </p:nvPicPr>
        <p:blipFill>
          <a:blip r:embed="rId2"/>
          <a:stretch>
            <a:fillRect/>
          </a:stretch>
        </p:blipFill>
        <p:spPr>
          <a:xfrm>
            <a:off x="509588" y="2805793"/>
            <a:ext cx="8124825" cy="1409700"/>
          </a:xfrm>
          <a:prstGeom prst="rect">
            <a:avLst/>
          </a:prstGeom>
        </p:spPr>
      </p:pic>
    </p:spTree>
    <p:extLst>
      <p:ext uri="{BB962C8B-B14F-4D97-AF65-F5344CB8AC3E}">
        <p14:creationId xmlns:p14="http://schemas.microsoft.com/office/powerpoint/2010/main" val="29082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CAE84-19F8-A0BE-C297-A06A329CA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52978-EC40-ABEA-FEBF-613D4BA70BA7}"/>
              </a:ext>
            </a:extLst>
          </p:cNvPr>
          <p:cNvSpPr>
            <a:spLocks noGrp="1"/>
          </p:cNvSpPr>
          <p:nvPr>
            <p:ph type="title"/>
          </p:nvPr>
        </p:nvSpPr>
        <p:spPr/>
        <p:txBody>
          <a:bodyPr/>
          <a:lstStyle/>
          <a:p>
            <a:r>
              <a:rPr lang="en-US">
                <a:latin typeface="Helvetica"/>
                <a:cs typeface="Helvetica"/>
              </a:rPr>
              <a:t>Mahony Filter</a:t>
            </a:r>
            <a:endParaRPr lang="en-US"/>
          </a:p>
        </p:txBody>
      </p:sp>
      <p:sp>
        <p:nvSpPr>
          <p:cNvPr id="4" name="Slide Number Placeholder 3">
            <a:extLst>
              <a:ext uri="{FF2B5EF4-FFF2-40B4-BE49-F238E27FC236}">
                <a16:creationId xmlns:a16="http://schemas.microsoft.com/office/drawing/2014/main" id="{69D0A468-509F-8265-FFDE-E6FD2CC40477}"/>
              </a:ext>
            </a:extLst>
          </p:cNvPr>
          <p:cNvSpPr>
            <a:spLocks noGrp="1"/>
          </p:cNvSpPr>
          <p:nvPr>
            <p:ph type="sldNum" sz="quarter" idx="12"/>
          </p:nvPr>
        </p:nvSpPr>
        <p:spPr/>
        <p:txBody>
          <a:bodyPr/>
          <a:lstStyle/>
          <a:p>
            <a:pPr>
              <a:defRPr/>
            </a:pPr>
            <a:fld id="{B586D440-F702-449A-AAC2-9ACFF17038B8}" type="slidenum">
              <a:rPr lang="en-US" smtClean="0"/>
              <a:pPr>
                <a:defRPr/>
              </a:pPr>
              <a:t>14</a:t>
            </a:fld>
            <a:endParaRPr lang="en-US"/>
          </a:p>
        </p:txBody>
      </p:sp>
      <p:pic>
        <p:nvPicPr>
          <p:cNvPr id="5" name="Picture 4">
            <a:extLst>
              <a:ext uri="{FF2B5EF4-FFF2-40B4-BE49-F238E27FC236}">
                <a16:creationId xmlns:a16="http://schemas.microsoft.com/office/drawing/2014/main" id="{F3DEE73B-F740-83B5-393C-328BA21AB357}"/>
              </a:ext>
            </a:extLst>
          </p:cNvPr>
          <p:cNvPicPr>
            <a:picLocks noChangeAspect="1"/>
          </p:cNvPicPr>
          <p:nvPr/>
        </p:nvPicPr>
        <p:blipFill>
          <a:blip r:embed="rId2"/>
          <a:stretch>
            <a:fillRect/>
          </a:stretch>
        </p:blipFill>
        <p:spPr>
          <a:xfrm>
            <a:off x="3049700" y="2265589"/>
            <a:ext cx="3044599" cy="2245180"/>
          </a:xfrm>
          <a:prstGeom prst="rect">
            <a:avLst/>
          </a:prstGeom>
        </p:spPr>
      </p:pic>
      <p:pic>
        <p:nvPicPr>
          <p:cNvPr id="6" name="Picture 5" descr="A graph of a graph with blue and orange lines&#10;&#10;AI-generated content may be incorrect.">
            <a:extLst>
              <a:ext uri="{FF2B5EF4-FFF2-40B4-BE49-F238E27FC236}">
                <a16:creationId xmlns:a16="http://schemas.microsoft.com/office/drawing/2014/main" id="{5A349749-DE05-BE7A-6B0C-B2021EB5B082}"/>
              </a:ext>
            </a:extLst>
          </p:cNvPr>
          <p:cNvPicPr>
            <a:picLocks noChangeAspect="1"/>
          </p:cNvPicPr>
          <p:nvPr/>
        </p:nvPicPr>
        <p:blipFill>
          <a:blip r:embed="rId3"/>
          <a:stretch>
            <a:fillRect/>
          </a:stretch>
        </p:blipFill>
        <p:spPr>
          <a:xfrm>
            <a:off x="0" y="2262185"/>
            <a:ext cx="3049702" cy="2250283"/>
          </a:xfrm>
          <a:prstGeom prst="rect">
            <a:avLst/>
          </a:prstGeom>
        </p:spPr>
      </p:pic>
      <p:pic>
        <p:nvPicPr>
          <p:cNvPr id="7" name="Picture 6">
            <a:extLst>
              <a:ext uri="{FF2B5EF4-FFF2-40B4-BE49-F238E27FC236}">
                <a16:creationId xmlns:a16="http://schemas.microsoft.com/office/drawing/2014/main" id="{459C9245-FF4E-5D18-E433-297AB4538303}"/>
              </a:ext>
            </a:extLst>
          </p:cNvPr>
          <p:cNvPicPr>
            <a:picLocks noChangeAspect="1"/>
          </p:cNvPicPr>
          <p:nvPr/>
        </p:nvPicPr>
        <p:blipFill>
          <a:blip r:embed="rId4"/>
          <a:stretch>
            <a:fillRect/>
          </a:stretch>
        </p:blipFill>
        <p:spPr>
          <a:xfrm>
            <a:off x="6114710" y="2258785"/>
            <a:ext cx="2927237" cy="2240077"/>
          </a:xfrm>
          <a:prstGeom prst="rect">
            <a:avLst/>
          </a:prstGeom>
        </p:spPr>
      </p:pic>
      <p:sp>
        <p:nvSpPr>
          <p:cNvPr id="10" name="Content Placeholder 2">
            <a:extLst>
              <a:ext uri="{FF2B5EF4-FFF2-40B4-BE49-F238E27FC236}">
                <a16:creationId xmlns:a16="http://schemas.microsoft.com/office/drawing/2014/main" id="{722A0AAA-6CD6-A8EF-265E-29DF97E52E42}"/>
              </a:ext>
            </a:extLst>
          </p:cNvPr>
          <p:cNvSpPr>
            <a:spLocks noGrp="1"/>
          </p:cNvSpPr>
          <p:nvPr>
            <p:ph idx="1"/>
          </p:nvPr>
        </p:nvSpPr>
        <p:spPr>
          <a:xfrm>
            <a:off x="230886" y="1123950"/>
            <a:ext cx="8686800" cy="3363648"/>
          </a:xfrm>
        </p:spPr>
        <p:txBody>
          <a:bodyPr/>
          <a:lstStyle/>
          <a:p>
            <a:r>
              <a:rPr lang="en-US">
                <a:latin typeface="Helvetica"/>
                <a:cs typeface="Helvetica"/>
              </a:rPr>
              <a:t>Suffers performance at high magnitudes of acceleration</a:t>
            </a:r>
            <a:endParaRPr lang="en-US"/>
          </a:p>
        </p:txBody>
      </p:sp>
    </p:spTree>
    <p:extLst>
      <p:ext uri="{BB962C8B-B14F-4D97-AF65-F5344CB8AC3E}">
        <p14:creationId xmlns:p14="http://schemas.microsoft.com/office/powerpoint/2010/main" val="98245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3EB61-15E4-7EFB-F738-E0639F0A10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F932B-46D2-0C3F-F1AB-4D4E94A56792}"/>
              </a:ext>
            </a:extLst>
          </p:cNvPr>
          <p:cNvSpPr>
            <a:spLocks noGrp="1"/>
          </p:cNvSpPr>
          <p:nvPr>
            <p:ph type="title"/>
          </p:nvPr>
        </p:nvSpPr>
        <p:spPr/>
        <p:txBody>
          <a:bodyPr/>
          <a:lstStyle/>
          <a:p>
            <a:r>
              <a:rPr lang="en-US">
                <a:latin typeface="Helvetica"/>
                <a:cs typeface="Helvetica"/>
              </a:rPr>
              <a:t>Results</a:t>
            </a:r>
            <a:endParaRPr lang="en-US"/>
          </a:p>
        </p:txBody>
      </p:sp>
      <p:graphicFrame>
        <p:nvGraphicFramePr>
          <p:cNvPr id="5" name="Content Placeholder 4">
            <a:extLst>
              <a:ext uri="{FF2B5EF4-FFF2-40B4-BE49-F238E27FC236}">
                <a16:creationId xmlns:a16="http://schemas.microsoft.com/office/drawing/2014/main" id="{EBA47522-5850-67AA-D9DE-0F3DACE2CBF8}"/>
              </a:ext>
            </a:extLst>
          </p:cNvPr>
          <p:cNvGraphicFramePr>
            <a:graphicFrameLocks noGrp="1"/>
          </p:cNvGraphicFramePr>
          <p:nvPr>
            <p:ph idx="1"/>
            <p:extLst>
              <p:ext uri="{D42A27DB-BD31-4B8C-83A1-F6EECF244321}">
                <p14:modId xmlns:p14="http://schemas.microsoft.com/office/powerpoint/2010/main" val="13213001"/>
              </p:ext>
            </p:extLst>
          </p:nvPr>
        </p:nvGraphicFramePr>
        <p:xfrm>
          <a:off x="230188" y="1123950"/>
          <a:ext cx="8686795" cy="893665"/>
        </p:xfrm>
        <a:graphic>
          <a:graphicData uri="http://schemas.openxmlformats.org/drawingml/2006/table">
            <a:tbl>
              <a:tblPr firstRow="1" bandRow="1">
                <a:tableStyleId>{5C22544A-7EE6-4342-B048-85BDC9FD1C3A}</a:tableStyleId>
              </a:tblPr>
              <a:tblGrid>
                <a:gridCol w="1181839">
                  <a:extLst>
                    <a:ext uri="{9D8B030D-6E8A-4147-A177-3AD203B41FA5}">
                      <a16:colId xmlns:a16="http://schemas.microsoft.com/office/drawing/2014/main" val="1622814157"/>
                    </a:ext>
                  </a:extLst>
                </a:gridCol>
                <a:gridCol w="1814001">
                  <a:extLst>
                    <a:ext uri="{9D8B030D-6E8A-4147-A177-3AD203B41FA5}">
                      <a16:colId xmlns:a16="http://schemas.microsoft.com/office/drawing/2014/main" val="1094688834"/>
                    </a:ext>
                  </a:extLst>
                </a:gridCol>
                <a:gridCol w="1347555">
                  <a:extLst>
                    <a:ext uri="{9D8B030D-6E8A-4147-A177-3AD203B41FA5}">
                      <a16:colId xmlns:a16="http://schemas.microsoft.com/office/drawing/2014/main" val="1136315925"/>
                    </a:ext>
                  </a:extLst>
                </a:gridCol>
                <a:gridCol w="1447800">
                  <a:extLst>
                    <a:ext uri="{9D8B030D-6E8A-4147-A177-3AD203B41FA5}">
                      <a16:colId xmlns:a16="http://schemas.microsoft.com/office/drawing/2014/main" val="202861997"/>
                    </a:ext>
                  </a:extLst>
                </a:gridCol>
                <a:gridCol w="1447800">
                  <a:extLst>
                    <a:ext uri="{9D8B030D-6E8A-4147-A177-3AD203B41FA5}">
                      <a16:colId xmlns:a16="http://schemas.microsoft.com/office/drawing/2014/main" val="767251335"/>
                    </a:ext>
                  </a:extLst>
                </a:gridCol>
                <a:gridCol w="1447800">
                  <a:extLst>
                    <a:ext uri="{9D8B030D-6E8A-4147-A177-3AD203B41FA5}">
                      <a16:colId xmlns:a16="http://schemas.microsoft.com/office/drawing/2014/main" val="3985082596"/>
                    </a:ext>
                  </a:extLst>
                </a:gridCol>
              </a:tblGrid>
              <a:tr h="351123">
                <a:tc>
                  <a:txBody>
                    <a:bodyPr/>
                    <a:lstStyle/>
                    <a:p>
                      <a:pPr lvl="0" algn="ctr">
                        <a:lnSpc>
                          <a:spcPct val="100000"/>
                        </a:lnSpc>
                        <a:spcBef>
                          <a:spcPts val="0"/>
                        </a:spcBef>
                        <a:spcAft>
                          <a:spcPts val="0"/>
                        </a:spcAft>
                        <a:buNone/>
                      </a:pPr>
                      <a:r>
                        <a:rPr lang="en-US" sz="2000" b="1" i="0" u="none" strike="noStrike" noProof="0">
                          <a:solidFill>
                            <a:schemeClr val="tx1"/>
                          </a:solidFill>
                          <a:latin typeface="Arial Narrow"/>
                        </a:rPr>
                        <a:t>Filters</a:t>
                      </a:r>
                      <a:endParaRPr lang="en-US" sz="2000" b="1">
                        <a:solidFill>
                          <a:schemeClr val="tx1"/>
                        </a:solidFill>
                      </a:endParaRPr>
                    </a:p>
                  </a:txBody>
                  <a:tcPr/>
                </a:tc>
                <a:tc>
                  <a:txBody>
                    <a:bodyPr/>
                    <a:lstStyle/>
                    <a:p>
                      <a:pPr lvl="0">
                        <a:buNone/>
                      </a:pPr>
                      <a:r>
                        <a:rPr lang="en-US" sz="1600" b="1" i="0" u="none" strike="noStrike" noProof="0">
                          <a:solidFill>
                            <a:schemeClr val="tx1"/>
                          </a:solidFill>
                          <a:latin typeface="Arial Narrow"/>
                        </a:rPr>
                        <a:t>Complementary</a:t>
                      </a:r>
                      <a:endParaRPr lang="en-US" sz="1600" b="1">
                        <a:solidFill>
                          <a:schemeClr val="tx1"/>
                        </a:solidFill>
                      </a:endParaRPr>
                    </a:p>
                  </a:txBody>
                  <a:tcPr/>
                </a:tc>
                <a:tc>
                  <a:txBody>
                    <a:bodyPr/>
                    <a:lstStyle/>
                    <a:p>
                      <a:pPr lvl="0" algn="ctr">
                        <a:buNone/>
                      </a:pPr>
                      <a:r>
                        <a:rPr lang="en-US" sz="2000" b="1" i="0" u="none" strike="noStrike" noProof="0">
                          <a:solidFill>
                            <a:schemeClr val="tx1"/>
                          </a:solidFill>
                          <a:latin typeface="Arial Narrow"/>
                        </a:rPr>
                        <a:t>EKF</a:t>
                      </a:r>
                      <a:endParaRPr lang="en-US" sz="2000" b="1">
                        <a:solidFill>
                          <a:schemeClr val="tx1"/>
                        </a:solidFill>
                      </a:endParaRPr>
                    </a:p>
                  </a:txBody>
                  <a:tcPr/>
                </a:tc>
                <a:tc>
                  <a:txBody>
                    <a:bodyPr/>
                    <a:lstStyle/>
                    <a:p>
                      <a:pPr lvl="0" algn="ctr">
                        <a:buNone/>
                      </a:pPr>
                      <a:r>
                        <a:rPr lang="en-US" sz="2000" b="1" i="0" u="none" strike="noStrike" noProof="0">
                          <a:solidFill>
                            <a:schemeClr val="tx1"/>
                          </a:solidFill>
                          <a:latin typeface="Arial Narrow"/>
                        </a:rPr>
                        <a:t>Fourati</a:t>
                      </a:r>
                      <a:endParaRPr lang="en-US" sz="2000" b="1">
                        <a:solidFill>
                          <a:schemeClr val="tx1"/>
                        </a:solidFill>
                      </a:endParaRPr>
                    </a:p>
                  </a:txBody>
                  <a:tcPr/>
                </a:tc>
                <a:tc>
                  <a:txBody>
                    <a:bodyPr/>
                    <a:lstStyle/>
                    <a:p>
                      <a:pPr lvl="0" algn="ctr">
                        <a:buNone/>
                      </a:pPr>
                      <a:r>
                        <a:rPr lang="en-US" sz="2000" b="1" i="0" u="none" strike="noStrike" noProof="0">
                          <a:solidFill>
                            <a:schemeClr val="tx1"/>
                          </a:solidFill>
                          <a:latin typeface="Arial Narrow"/>
                        </a:rPr>
                        <a:t>Madgwick</a:t>
                      </a:r>
                      <a:endParaRPr lang="en-US" sz="2000" b="1">
                        <a:solidFill>
                          <a:schemeClr val="tx1"/>
                        </a:solidFill>
                      </a:endParaRPr>
                    </a:p>
                  </a:txBody>
                  <a:tcPr/>
                </a:tc>
                <a:tc>
                  <a:txBody>
                    <a:bodyPr/>
                    <a:lstStyle/>
                    <a:p>
                      <a:pPr lvl="0" algn="ctr">
                        <a:buNone/>
                      </a:pPr>
                      <a:r>
                        <a:rPr lang="en-US" sz="2000" b="1" i="0" u="none" strike="noStrike" noProof="0">
                          <a:solidFill>
                            <a:schemeClr val="tx1"/>
                          </a:solidFill>
                          <a:latin typeface="Arial Narrow"/>
                        </a:rPr>
                        <a:t>Mahony</a:t>
                      </a:r>
                      <a:endParaRPr lang="en-US" sz="2000" b="1">
                        <a:solidFill>
                          <a:schemeClr val="tx1"/>
                        </a:solidFill>
                      </a:endParaRPr>
                    </a:p>
                  </a:txBody>
                  <a:tcPr/>
                </a:tc>
                <a:extLst>
                  <a:ext uri="{0D108BD9-81ED-4DB2-BD59-A6C34878D82A}">
                    <a16:rowId xmlns:a16="http://schemas.microsoft.com/office/drawing/2014/main" val="1276026982"/>
                  </a:ext>
                </a:extLst>
              </a:tr>
              <a:tr h="497425">
                <a:tc>
                  <a:txBody>
                    <a:bodyPr/>
                    <a:lstStyle/>
                    <a:p>
                      <a:pPr lvl="0" algn="ctr">
                        <a:buNone/>
                      </a:pPr>
                      <a:r>
                        <a:rPr lang="en-US" sz="2400" b="0" i="0" u="none" strike="noStrike" noProof="0">
                          <a:solidFill>
                            <a:schemeClr val="tx1"/>
                          </a:solidFill>
                          <a:latin typeface="Arial Narrow"/>
                        </a:rPr>
                        <a:t>RMSE  </a:t>
                      </a:r>
                      <a:endParaRPr lang="en-US" sz="2400">
                        <a:solidFill>
                          <a:schemeClr val="tx1"/>
                        </a:solidFill>
                      </a:endParaRPr>
                    </a:p>
                  </a:txBody>
                  <a:tcPr/>
                </a:tc>
                <a:tc>
                  <a:txBody>
                    <a:bodyPr/>
                    <a:lstStyle/>
                    <a:p>
                      <a:pPr lvl="0" algn="ctr">
                        <a:buNone/>
                      </a:pPr>
                      <a:r>
                        <a:rPr lang="en-US" sz="2400" b="0" i="0" u="none" strike="noStrike" noProof="0">
                          <a:solidFill>
                            <a:schemeClr val="tx1"/>
                          </a:solidFill>
                          <a:latin typeface="Arial Narrow"/>
                        </a:rPr>
                        <a:t>2.7800</a:t>
                      </a:r>
                      <a:endParaRPr lang="en-US" sz="2400">
                        <a:solidFill>
                          <a:schemeClr val="tx1"/>
                        </a:solidFill>
                      </a:endParaRPr>
                    </a:p>
                  </a:txBody>
                  <a:tcPr/>
                </a:tc>
                <a:tc>
                  <a:txBody>
                    <a:bodyPr/>
                    <a:lstStyle/>
                    <a:p>
                      <a:pPr lvl="0" algn="ctr">
                        <a:buNone/>
                      </a:pPr>
                      <a:r>
                        <a:rPr lang="en-US" sz="2400" b="0" i="0" u="none" strike="noStrike" noProof="0">
                          <a:solidFill>
                            <a:schemeClr val="tx1"/>
                          </a:solidFill>
                          <a:latin typeface="Arial Narrow"/>
                        </a:rPr>
                        <a:t>2.4498</a:t>
                      </a:r>
                      <a:endParaRPr lang="en-US" sz="2400">
                        <a:solidFill>
                          <a:schemeClr val="tx1"/>
                        </a:solidFill>
                      </a:endParaRPr>
                    </a:p>
                  </a:txBody>
                  <a:tcPr/>
                </a:tc>
                <a:tc>
                  <a:txBody>
                    <a:bodyPr/>
                    <a:lstStyle/>
                    <a:p>
                      <a:pPr lvl="0" algn="ctr">
                        <a:buNone/>
                      </a:pPr>
                      <a:r>
                        <a:rPr lang="en-US" sz="2400" b="0" i="0" u="none" strike="noStrike" noProof="0">
                          <a:solidFill>
                            <a:schemeClr val="tx1"/>
                          </a:solidFill>
                          <a:latin typeface="Arial Narrow"/>
                        </a:rPr>
                        <a:t>1.4366</a:t>
                      </a:r>
                      <a:endParaRPr lang="en-US" sz="2400">
                        <a:solidFill>
                          <a:schemeClr val="tx1"/>
                        </a:solidFill>
                      </a:endParaRPr>
                    </a:p>
                  </a:txBody>
                  <a:tcPr/>
                </a:tc>
                <a:tc>
                  <a:txBody>
                    <a:bodyPr/>
                    <a:lstStyle/>
                    <a:p>
                      <a:pPr lvl="0" algn="ctr">
                        <a:buNone/>
                      </a:pPr>
                      <a:r>
                        <a:rPr lang="en-US" sz="2400" b="0" i="0" u="none" strike="noStrike" noProof="0">
                          <a:solidFill>
                            <a:schemeClr val="tx1"/>
                          </a:solidFill>
                          <a:latin typeface="Arial Narrow"/>
                        </a:rPr>
                        <a:t>1.0431</a:t>
                      </a:r>
                      <a:endParaRPr lang="en-US" sz="2400">
                        <a:solidFill>
                          <a:schemeClr val="tx1"/>
                        </a:solidFill>
                      </a:endParaRPr>
                    </a:p>
                  </a:txBody>
                  <a:tcPr/>
                </a:tc>
                <a:tc>
                  <a:txBody>
                    <a:bodyPr/>
                    <a:lstStyle/>
                    <a:p>
                      <a:pPr lvl="0" algn="ctr">
                        <a:buNone/>
                      </a:pPr>
                      <a:r>
                        <a:rPr lang="en-US" sz="2400" b="0" i="0" u="none" strike="noStrike" noProof="0">
                          <a:solidFill>
                            <a:schemeClr val="tx1"/>
                          </a:solidFill>
                          <a:latin typeface="Arial Narrow"/>
                        </a:rPr>
                        <a:t>1.3625</a:t>
                      </a:r>
                      <a:endParaRPr lang="en-US" sz="2400">
                        <a:solidFill>
                          <a:schemeClr val="tx1"/>
                        </a:solidFill>
                      </a:endParaRPr>
                    </a:p>
                  </a:txBody>
                  <a:tcPr/>
                </a:tc>
                <a:extLst>
                  <a:ext uri="{0D108BD9-81ED-4DB2-BD59-A6C34878D82A}">
                    <a16:rowId xmlns:a16="http://schemas.microsoft.com/office/drawing/2014/main" val="988474499"/>
                  </a:ext>
                </a:extLst>
              </a:tr>
            </a:tbl>
          </a:graphicData>
        </a:graphic>
      </p:graphicFrame>
      <p:sp>
        <p:nvSpPr>
          <p:cNvPr id="4" name="Slide Number Placeholder 3">
            <a:extLst>
              <a:ext uri="{FF2B5EF4-FFF2-40B4-BE49-F238E27FC236}">
                <a16:creationId xmlns:a16="http://schemas.microsoft.com/office/drawing/2014/main" id="{B8719E79-6365-6367-FE89-114930C0AEAD}"/>
              </a:ext>
            </a:extLst>
          </p:cNvPr>
          <p:cNvSpPr>
            <a:spLocks noGrp="1"/>
          </p:cNvSpPr>
          <p:nvPr>
            <p:ph type="sldNum" sz="quarter" idx="12"/>
          </p:nvPr>
        </p:nvSpPr>
        <p:spPr/>
        <p:txBody>
          <a:bodyPr/>
          <a:lstStyle/>
          <a:p>
            <a:pPr>
              <a:defRPr/>
            </a:pPr>
            <a:fld id="{B586D440-F702-449A-AAC2-9ACFF17038B8}" type="slidenum">
              <a:rPr lang="en-US" smtClean="0"/>
              <a:pPr>
                <a:defRPr/>
              </a:pPr>
              <a:t>15</a:t>
            </a:fld>
            <a:endParaRPr lang="en-US"/>
          </a:p>
        </p:txBody>
      </p:sp>
      <p:sp>
        <p:nvSpPr>
          <p:cNvPr id="6" name="Content Placeholder 2">
            <a:extLst>
              <a:ext uri="{FF2B5EF4-FFF2-40B4-BE49-F238E27FC236}">
                <a16:creationId xmlns:a16="http://schemas.microsoft.com/office/drawing/2014/main" id="{BCC94190-0D78-3005-9DC0-E234B0F19528}"/>
              </a:ext>
            </a:extLst>
          </p:cNvPr>
          <p:cNvSpPr txBox="1">
            <a:spLocks/>
          </p:cNvSpPr>
          <p:nvPr/>
        </p:nvSpPr>
        <p:spPr bwMode="auto">
          <a:xfrm>
            <a:off x="230886" y="2180204"/>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685800" indent="-342900"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971550" indent="-2857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3144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6573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a:lstStyle>
          <a:p>
            <a:r>
              <a:rPr lang="en-US" kern="0">
                <a:latin typeface="Helvetica"/>
                <a:cs typeface="Helvetica"/>
              </a:rPr>
              <a:t>Madgwick filter was 267% more accurate than the Complementary filter (worst performing)</a:t>
            </a:r>
          </a:p>
          <a:p>
            <a:pPr lvl="1">
              <a:buFont typeface="Courier New" charset="2"/>
              <a:buChar char="o"/>
            </a:pPr>
            <a:r>
              <a:rPr lang="en-US" kern="0">
                <a:latin typeface="Helvetica"/>
                <a:cs typeface="Helvetica"/>
              </a:rPr>
              <a:t>131% more accurate than Mahony (second-best performing)</a:t>
            </a:r>
          </a:p>
          <a:p>
            <a:endParaRPr lang="en-US" kern="0">
              <a:latin typeface="Helvetica"/>
              <a:cs typeface="Helvetica"/>
            </a:endParaRPr>
          </a:p>
        </p:txBody>
      </p:sp>
    </p:spTree>
    <p:extLst>
      <p:ext uri="{BB962C8B-B14F-4D97-AF65-F5344CB8AC3E}">
        <p14:creationId xmlns:p14="http://schemas.microsoft.com/office/powerpoint/2010/main" val="388829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DF711-2596-F040-4819-046C0DF15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DD1B5-C870-A768-9C62-1818CF92491E}"/>
              </a:ext>
            </a:extLst>
          </p:cNvPr>
          <p:cNvSpPr>
            <a:spLocks noGrp="1"/>
          </p:cNvSpPr>
          <p:nvPr>
            <p:ph type="title"/>
          </p:nvPr>
        </p:nvSpPr>
        <p:spPr/>
        <p:txBody>
          <a:bodyPr/>
          <a:lstStyle/>
          <a:p>
            <a:r>
              <a:rPr lang="en-US">
                <a:latin typeface="Helvetica"/>
                <a:cs typeface="Helvetica"/>
              </a:rPr>
              <a:t>Results</a:t>
            </a:r>
            <a:endParaRPr lang="en-US"/>
          </a:p>
        </p:txBody>
      </p:sp>
      <p:graphicFrame>
        <p:nvGraphicFramePr>
          <p:cNvPr id="5" name="Content Placeholder 4">
            <a:extLst>
              <a:ext uri="{FF2B5EF4-FFF2-40B4-BE49-F238E27FC236}">
                <a16:creationId xmlns:a16="http://schemas.microsoft.com/office/drawing/2014/main" id="{E7BCF3B9-1CDD-3A45-18A3-ED9B21A1B257}"/>
              </a:ext>
            </a:extLst>
          </p:cNvPr>
          <p:cNvGraphicFramePr>
            <a:graphicFrameLocks noGrp="1"/>
          </p:cNvGraphicFramePr>
          <p:nvPr>
            <p:ph idx="1"/>
            <p:extLst>
              <p:ext uri="{D42A27DB-BD31-4B8C-83A1-F6EECF244321}">
                <p14:modId xmlns:p14="http://schemas.microsoft.com/office/powerpoint/2010/main" val="1509361210"/>
              </p:ext>
            </p:extLst>
          </p:nvPr>
        </p:nvGraphicFramePr>
        <p:xfrm>
          <a:off x="230188" y="1123950"/>
          <a:ext cx="8686795" cy="1584960"/>
        </p:xfrm>
        <a:graphic>
          <a:graphicData uri="http://schemas.openxmlformats.org/drawingml/2006/table">
            <a:tbl>
              <a:tblPr firstRow="1" bandRow="1">
                <a:tableStyleId>{5C22544A-7EE6-4342-B048-85BDC9FD1C3A}</a:tableStyleId>
              </a:tblPr>
              <a:tblGrid>
                <a:gridCol w="1256744">
                  <a:extLst>
                    <a:ext uri="{9D8B030D-6E8A-4147-A177-3AD203B41FA5}">
                      <a16:colId xmlns:a16="http://schemas.microsoft.com/office/drawing/2014/main" val="3108645597"/>
                    </a:ext>
                  </a:extLst>
                </a:gridCol>
                <a:gridCol w="2014121">
                  <a:extLst>
                    <a:ext uri="{9D8B030D-6E8A-4147-A177-3AD203B41FA5}">
                      <a16:colId xmlns:a16="http://schemas.microsoft.com/office/drawing/2014/main" val="2496026140"/>
                    </a:ext>
                  </a:extLst>
                </a:gridCol>
                <a:gridCol w="1072530">
                  <a:extLst>
                    <a:ext uri="{9D8B030D-6E8A-4147-A177-3AD203B41FA5}">
                      <a16:colId xmlns:a16="http://schemas.microsoft.com/office/drawing/2014/main" val="286418798"/>
                    </a:ext>
                  </a:extLst>
                </a:gridCol>
                <a:gridCol w="1447800">
                  <a:extLst>
                    <a:ext uri="{9D8B030D-6E8A-4147-A177-3AD203B41FA5}">
                      <a16:colId xmlns:a16="http://schemas.microsoft.com/office/drawing/2014/main" val="3921226065"/>
                    </a:ext>
                  </a:extLst>
                </a:gridCol>
                <a:gridCol w="1447800">
                  <a:extLst>
                    <a:ext uri="{9D8B030D-6E8A-4147-A177-3AD203B41FA5}">
                      <a16:colId xmlns:a16="http://schemas.microsoft.com/office/drawing/2014/main" val="1586112671"/>
                    </a:ext>
                  </a:extLst>
                </a:gridCol>
                <a:gridCol w="1447800">
                  <a:extLst>
                    <a:ext uri="{9D8B030D-6E8A-4147-A177-3AD203B41FA5}">
                      <a16:colId xmlns:a16="http://schemas.microsoft.com/office/drawing/2014/main" val="3192499594"/>
                    </a:ext>
                  </a:extLst>
                </a:gridCol>
              </a:tblGrid>
              <a:tr h="370840">
                <a:tc>
                  <a:txBody>
                    <a:bodyPr/>
                    <a:lstStyle/>
                    <a:p>
                      <a:pPr algn="ctr"/>
                      <a:r>
                        <a:rPr lang="en-US" sz="2000">
                          <a:solidFill>
                            <a:schemeClr val="tx1"/>
                          </a:solidFill>
                        </a:rPr>
                        <a:t>Filters</a:t>
                      </a:r>
                    </a:p>
                  </a:txBody>
                  <a:tcPr/>
                </a:tc>
                <a:tc>
                  <a:txBody>
                    <a:bodyPr/>
                    <a:lstStyle/>
                    <a:p>
                      <a:pPr algn="ctr"/>
                      <a:r>
                        <a:rPr lang="en-US" sz="1800">
                          <a:solidFill>
                            <a:schemeClr val="tx1"/>
                          </a:solidFill>
                        </a:rPr>
                        <a:t>Complementary</a:t>
                      </a:r>
                    </a:p>
                  </a:txBody>
                  <a:tcPr/>
                </a:tc>
                <a:tc>
                  <a:txBody>
                    <a:bodyPr/>
                    <a:lstStyle/>
                    <a:p>
                      <a:pPr algn="ctr"/>
                      <a:r>
                        <a:rPr lang="en-US" sz="2000">
                          <a:solidFill>
                            <a:schemeClr val="tx1"/>
                          </a:solidFill>
                        </a:rPr>
                        <a:t>EKF</a:t>
                      </a:r>
                    </a:p>
                  </a:txBody>
                  <a:tcPr/>
                </a:tc>
                <a:tc>
                  <a:txBody>
                    <a:bodyPr/>
                    <a:lstStyle/>
                    <a:p>
                      <a:pPr algn="ctr"/>
                      <a:r>
                        <a:rPr lang="en-US" sz="2000">
                          <a:solidFill>
                            <a:schemeClr val="tx1"/>
                          </a:solidFill>
                        </a:rPr>
                        <a:t>Fourati</a:t>
                      </a:r>
                    </a:p>
                  </a:txBody>
                  <a:tcPr/>
                </a:tc>
                <a:tc>
                  <a:txBody>
                    <a:bodyPr/>
                    <a:lstStyle/>
                    <a:p>
                      <a:pPr algn="ctr"/>
                      <a:r>
                        <a:rPr lang="en-US" sz="2000">
                          <a:solidFill>
                            <a:schemeClr val="tx1"/>
                          </a:solidFill>
                        </a:rPr>
                        <a:t>Madgwick</a:t>
                      </a:r>
                    </a:p>
                  </a:txBody>
                  <a:tcPr/>
                </a:tc>
                <a:tc>
                  <a:txBody>
                    <a:bodyPr/>
                    <a:lstStyle/>
                    <a:p>
                      <a:pPr algn="ctr"/>
                      <a:r>
                        <a:rPr lang="en-US" sz="2000">
                          <a:solidFill>
                            <a:schemeClr val="tx1"/>
                          </a:solidFill>
                        </a:rPr>
                        <a:t>Mahony</a:t>
                      </a:r>
                    </a:p>
                  </a:txBody>
                  <a:tcPr/>
                </a:tc>
                <a:extLst>
                  <a:ext uri="{0D108BD9-81ED-4DB2-BD59-A6C34878D82A}">
                    <a16:rowId xmlns:a16="http://schemas.microsoft.com/office/drawing/2014/main" val="4271172236"/>
                  </a:ext>
                </a:extLst>
              </a:tr>
              <a:tr h="370840">
                <a:tc>
                  <a:txBody>
                    <a:bodyPr/>
                    <a:lstStyle/>
                    <a:p>
                      <a:pPr algn="ctr"/>
                      <a:r>
                        <a:rPr lang="en-US" sz="2000">
                          <a:solidFill>
                            <a:schemeClr val="tx1"/>
                          </a:solidFill>
                        </a:rPr>
                        <a:t>R-RMSE</a:t>
                      </a:r>
                    </a:p>
                  </a:txBody>
                  <a:tcPr/>
                </a:tc>
                <a:tc>
                  <a:txBody>
                    <a:bodyPr/>
                    <a:lstStyle/>
                    <a:p>
                      <a:pPr lvl="0" algn="ctr">
                        <a:buNone/>
                      </a:pPr>
                      <a:r>
                        <a:rPr lang="en-US" sz="2000" b="0" i="0" u="none" strike="noStrike" noProof="0">
                          <a:solidFill>
                            <a:schemeClr val="tx1"/>
                          </a:solidFill>
                          <a:latin typeface="Arial Narrow"/>
                        </a:rPr>
                        <a:t>2.1716</a:t>
                      </a:r>
                      <a:endParaRPr lang="en-US"/>
                    </a:p>
                  </a:txBody>
                  <a:tcPr/>
                </a:tc>
                <a:tc>
                  <a:txBody>
                    <a:bodyPr/>
                    <a:lstStyle/>
                    <a:p>
                      <a:pPr lvl="0" algn="ctr">
                        <a:buNone/>
                      </a:pPr>
                      <a:r>
                        <a:rPr lang="en-US" sz="2000" b="0" i="0" u="none" strike="noStrike" noProof="0">
                          <a:solidFill>
                            <a:schemeClr val="tx1"/>
                          </a:solidFill>
                          <a:latin typeface="Arial Narrow"/>
                        </a:rPr>
                        <a:t>1.8977</a:t>
                      </a:r>
                      <a:endParaRPr lang="en-US"/>
                    </a:p>
                  </a:txBody>
                  <a:tcPr/>
                </a:tc>
                <a:tc>
                  <a:txBody>
                    <a:bodyPr/>
                    <a:lstStyle/>
                    <a:p>
                      <a:pPr lvl="0" algn="ctr">
                        <a:buNone/>
                      </a:pPr>
                      <a:r>
                        <a:rPr lang="en-US" sz="2000" b="0" i="0" u="none" strike="noStrike" noProof="0">
                          <a:solidFill>
                            <a:schemeClr val="tx1"/>
                          </a:solidFill>
                          <a:latin typeface="Arial Narrow"/>
                        </a:rPr>
                        <a:t>1.0314</a:t>
                      </a:r>
                      <a:endParaRPr lang="en-US"/>
                    </a:p>
                  </a:txBody>
                  <a:tcPr/>
                </a:tc>
                <a:tc>
                  <a:txBody>
                    <a:bodyPr/>
                    <a:lstStyle/>
                    <a:p>
                      <a:pPr lvl="0" algn="ctr">
                        <a:buNone/>
                      </a:pPr>
                      <a:r>
                        <a:rPr lang="en-US" sz="2000" b="0" i="0" u="none" strike="noStrike" noProof="0">
                          <a:solidFill>
                            <a:schemeClr val="tx1"/>
                          </a:solidFill>
                          <a:latin typeface="Arial Narrow"/>
                        </a:rPr>
                        <a:t>0.8097</a:t>
                      </a:r>
                      <a:endParaRPr lang="en-US"/>
                    </a:p>
                  </a:txBody>
                  <a:tcPr/>
                </a:tc>
                <a:tc>
                  <a:txBody>
                    <a:bodyPr/>
                    <a:lstStyle/>
                    <a:p>
                      <a:pPr lvl="0" algn="ctr">
                        <a:buNone/>
                      </a:pPr>
                      <a:r>
                        <a:rPr lang="en-US" sz="2000" b="0" i="0" u="none" strike="noStrike" noProof="0">
                          <a:solidFill>
                            <a:schemeClr val="tx1"/>
                          </a:solidFill>
                          <a:latin typeface="Arial Narrow"/>
                        </a:rPr>
                        <a:t>1.0104</a:t>
                      </a:r>
                      <a:endParaRPr lang="en-US"/>
                    </a:p>
                  </a:txBody>
                  <a:tcPr/>
                </a:tc>
                <a:extLst>
                  <a:ext uri="{0D108BD9-81ED-4DB2-BD59-A6C34878D82A}">
                    <a16:rowId xmlns:a16="http://schemas.microsoft.com/office/drawing/2014/main" val="4108693985"/>
                  </a:ext>
                </a:extLst>
              </a:tr>
              <a:tr h="370840">
                <a:tc>
                  <a:txBody>
                    <a:bodyPr/>
                    <a:lstStyle/>
                    <a:p>
                      <a:pPr algn="ctr"/>
                      <a:r>
                        <a:rPr lang="en-US" sz="2000">
                          <a:solidFill>
                            <a:schemeClr val="tx1"/>
                          </a:solidFill>
                        </a:rPr>
                        <a:t>P-RMSE</a:t>
                      </a:r>
                    </a:p>
                  </a:txBody>
                  <a:tcPr/>
                </a:tc>
                <a:tc>
                  <a:txBody>
                    <a:bodyPr/>
                    <a:lstStyle/>
                    <a:p>
                      <a:pPr lvl="0" algn="ctr">
                        <a:buNone/>
                      </a:pPr>
                      <a:r>
                        <a:rPr lang="en-US" sz="2000" b="0" i="0" u="none" strike="noStrike" noProof="0">
                          <a:solidFill>
                            <a:schemeClr val="tx1"/>
                          </a:solidFill>
                          <a:latin typeface="Arial Narrow"/>
                        </a:rPr>
                        <a:t>0.9224</a:t>
                      </a:r>
                      <a:endParaRPr lang="en-US"/>
                    </a:p>
                  </a:txBody>
                  <a:tcPr/>
                </a:tc>
                <a:tc>
                  <a:txBody>
                    <a:bodyPr/>
                    <a:lstStyle/>
                    <a:p>
                      <a:pPr lvl="0" algn="ctr">
                        <a:buNone/>
                      </a:pPr>
                      <a:r>
                        <a:rPr lang="en-US" sz="2000" b="0" i="0" u="none" strike="noStrike" noProof="0">
                          <a:solidFill>
                            <a:schemeClr val="tx1"/>
                          </a:solidFill>
                          <a:latin typeface="Arial Narrow"/>
                        </a:rPr>
                        <a:t>0.9026</a:t>
                      </a:r>
                      <a:endParaRPr lang="en-US"/>
                    </a:p>
                  </a:txBody>
                  <a:tcPr/>
                </a:tc>
                <a:tc>
                  <a:txBody>
                    <a:bodyPr/>
                    <a:lstStyle/>
                    <a:p>
                      <a:pPr lvl="0" algn="ctr">
                        <a:buNone/>
                      </a:pPr>
                      <a:r>
                        <a:rPr lang="en-US" sz="2000" b="0" i="0" u="none" strike="noStrike" noProof="0">
                          <a:solidFill>
                            <a:schemeClr val="tx1"/>
                          </a:solidFill>
                          <a:latin typeface="Arial Narrow"/>
                        </a:rPr>
                        <a:t>0.7901</a:t>
                      </a:r>
                      <a:endParaRPr lang="en-US"/>
                    </a:p>
                  </a:txBody>
                  <a:tcPr/>
                </a:tc>
                <a:tc>
                  <a:txBody>
                    <a:bodyPr/>
                    <a:lstStyle/>
                    <a:p>
                      <a:pPr lvl="0" algn="ctr">
                        <a:buNone/>
                      </a:pPr>
                      <a:r>
                        <a:rPr lang="en-US" sz="2000" b="0" i="0" u="none" strike="noStrike" noProof="0">
                          <a:solidFill>
                            <a:schemeClr val="tx1"/>
                          </a:solidFill>
                          <a:latin typeface="Arial Narrow"/>
                        </a:rPr>
                        <a:t>0.4971</a:t>
                      </a:r>
                      <a:endParaRPr lang="en-US"/>
                    </a:p>
                  </a:txBody>
                  <a:tcPr/>
                </a:tc>
                <a:tc>
                  <a:txBody>
                    <a:bodyPr/>
                    <a:lstStyle/>
                    <a:p>
                      <a:pPr lvl="0" algn="ctr">
                        <a:buNone/>
                      </a:pPr>
                      <a:r>
                        <a:rPr lang="en-US" sz="2000" b="0" i="0" u="none" strike="noStrike" noProof="0">
                          <a:solidFill>
                            <a:schemeClr val="tx1"/>
                          </a:solidFill>
                          <a:latin typeface="Arial Narrow"/>
                        </a:rPr>
                        <a:t>0.8230</a:t>
                      </a:r>
                      <a:endParaRPr lang="en-US"/>
                    </a:p>
                  </a:txBody>
                  <a:tcPr/>
                </a:tc>
                <a:extLst>
                  <a:ext uri="{0D108BD9-81ED-4DB2-BD59-A6C34878D82A}">
                    <a16:rowId xmlns:a16="http://schemas.microsoft.com/office/drawing/2014/main" val="138219811"/>
                  </a:ext>
                </a:extLst>
              </a:tr>
              <a:tr h="370840">
                <a:tc>
                  <a:txBody>
                    <a:bodyPr/>
                    <a:lstStyle/>
                    <a:p>
                      <a:pPr algn="ctr"/>
                      <a:r>
                        <a:rPr lang="en-US" sz="2000">
                          <a:solidFill>
                            <a:schemeClr val="tx1"/>
                          </a:solidFill>
                        </a:rPr>
                        <a:t>Y-RMSE</a:t>
                      </a:r>
                    </a:p>
                  </a:txBody>
                  <a:tcPr/>
                </a:tc>
                <a:tc>
                  <a:txBody>
                    <a:bodyPr/>
                    <a:lstStyle/>
                    <a:p>
                      <a:pPr lvl="0" algn="ctr">
                        <a:buNone/>
                      </a:pPr>
                      <a:r>
                        <a:rPr lang="en-US" sz="2000" b="0" i="0" u="none" strike="noStrike" noProof="0">
                          <a:solidFill>
                            <a:schemeClr val="tx1"/>
                          </a:solidFill>
                          <a:latin typeface="Arial Narrow"/>
                        </a:rPr>
                        <a:t>1.4701</a:t>
                      </a:r>
                      <a:endParaRPr lang="en-US"/>
                    </a:p>
                  </a:txBody>
                  <a:tcPr/>
                </a:tc>
                <a:tc>
                  <a:txBody>
                    <a:bodyPr/>
                    <a:lstStyle/>
                    <a:p>
                      <a:pPr lvl="0" algn="ctr">
                        <a:buNone/>
                      </a:pPr>
                      <a:r>
                        <a:rPr lang="en-US" sz="2000" b="0" i="0" u="none" strike="noStrike" noProof="0">
                          <a:solidFill>
                            <a:schemeClr val="tx1"/>
                          </a:solidFill>
                          <a:latin typeface="Arial Narrow"/>
                        </a:rPr>
                        <a:t>1.2592</a:t>
                      </a:r>
                      <a:endParaRPr lang="en-US"/>
                    </a:p>
                  </a:txBody>
                  <a:tcPr/>
                </a:tc>
                <a:tc>
                  <a:txBody>
                    <a:bodyPr/>
                    <a:lstStyle/>
                    <a:p>
                      <a:pPr lvl="0" algn="ctr">
                        <a:buNone/>
                      </a:pPr>
                      <a:r>
                        <a:rPr lang="en-US" sz="2000" b="0" i="0" u="none" strike="noStrike" noProof="0">
                          <a:solidFill>
                            <a:schemeClr val="tx1"/>
                          </a:solidFill>
                          <a:latin typeface="Arial Narrow"/>
                        </a:rPr>
                        <a:t>0.6129</a:t>
                      </a:r>
                      <a:endParaRPr lang="en-US"/>
                    </a:p>
                  </a:txBody>
                  <a:tcPr/>
                </a:tc>
                <a:tc>
                  <a:txBody>
                    <a:bodyPr/>
                    <a:lstStyle/>
                    <a:p>
                      <a:pPr lvl="0" algn="ctr">
                        <a:buNone/>
                      </a:pPr>
                      <a:r>
                        <a:rPr lang="en-US" sz="2000" b="0" i="0" u="none" strike="noStrike" noProof="0">
                          <a:solidFill>
                            <a:schemeClr val="tx1"/>
                          </a:solidFill>
                          <a:latin typeface="Arial Narrow"/>
                        </a:rPr>
                        <a:t>0.4306</a:t>
                      </a:r>
                      <a:endParaRPr lang="en-US"/>
                    </a:p>
                  </a:txBody>
                  <a:tcPr/>
                </a:tc>
                <a:tc>
                  <a:txBody>
                    <a:bodyPr/>
                    <a:lstStyle/>
                    <a:p>
                      <a:pPr lvl="0" algn="ctr">
                        <a:buNone/>
                      </a:pPr>
                      <a:r>
                        <a:rPr lang="en-US" sz="2000" b="0" i="0" u="none" strike="noStrike" noProof="0">
                          <a:solidFill>
                            <a:schemeClr val="tx1"/>
                          </a:solidFill>
                          <a:latin typeface="Arial Narrow"/>
                        </a:rPr>
                        <a:t>0.3976</a:t>
                      </a:r>
                      <a:endParaRPr lang="en-US"/>
                    </a:p>
                  </a:txBody>
                  <a:tcPr/>
                </a:tc>
                <a:extLst>
                  <a:ext uri="{0D108BD9-81ED-4DB2-BD59-A6C34878D82A}">
                    <a16:rowId xmlns:a16="http://schemas.microsoft.com/office/drawing/2014/main" val="1216572675"/>
                  </a:ext>
                </a:extLst>
              </a:tr>
            </a:tbl>
          </a:graphicData>
        </a:graphic>
      </p:graphicFrame>
      <p:sp>
        <p:nvSpPr>
          <p:cNvPr id="4" name="Slide Number Placeholder 3">
            <a:extLst>
              <a:ext uri="{FF2B5EF4-FFF2-40B4-BE49-F238E27FC236}">
                <a16:creationId xmlns:a16="http://schemas.microsoft.com/office/drawing/2014/main" id="{ABD5ABB1-CF01-75D4-A8BB-E79A37D9EC77}"/>
              </a:ext>
            </a:extLst>
          </p:cNvPr>
          <p:cNvSpPr>
            <a:spLocks noGrp="1"/>
          </p:cNvSpPr>
          <p:nvPr>
            <p:ph type="sldNum" sz="quarter" idx="12"/>
          </p:nvPr>
        </p:nvSpPr>
        <p:spPr/>
        <p:txBody>
          <a:bodyPr/>
          <a:lstStyle/>
          <a:p>
            <a:pPr>
              <a:defRPr/>
            </a:pPr>
            <a:fld id="{B586D440-F702-449A-AAC2-9ACFF17038B8}" type="slidenum">
              <a:rPr lang="en-US" smtClean="0"/>
              <a:pPr>
                <a:defRPr/>
              </a:pPr>
              <a:t>16</a:t>
            </a:fld>
            <a:endParaRPr lang="en-US"/>
          </a:p>
        </p:txBody>
      </p:sp>
      <p:sp>
        <p:nvSpPr>
          <p:cNvPr id="6" name="Content Placeholder 2">
            <a:extLst>
              <a:ext uri="{FF2B5EF4-FFF2-40B4-BE49-F238E27FC236}">
                <a16:creationId xmlns:a16="http://schemas.microsoft.com/office/drawing/2014/main" id="{5936C7EC-B3C6-6FDF-E377-1F4428EEC946}"/>
              </a:ext>
            </a:extLst>
          </p:cNvPr>
          <p:cNvSpPr txBox="1">
            <a:spLocks/>
          </p:cNvSpPr>
          <p:nvPr/>
        </p:nvSpPr>
        <p:spPr bwMode="auto">
          <a:xfrm>
            <a:off x="230886" y="2784053"/>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685800" indent="-342900"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971550" indent="-2857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3144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6573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a:lstStyle>
          <a:p>
            <a:r>
              <a:rPr lang="en-US" kern="0">
                <a:latin typeface="Helvetica"/>
                <a:cs typeface="Helvetica"/>
              </a:rPr>
              <a:t>The Mahony filter outperformed the Madgwick in yaw estimation</a:t>
            </a:r>
          </a:p>
          <a:p>
            <a:r>
              <a:rPr lang="en-US" kern="0">
                <a:latin typeface="Helvetica"/>
                <a:cs typeface="Helvetica"/>
              </a:rPr>
              <a:t>The Fourati filter performed second-best in pitch estimation</a:t>
            </a:r>
          </a:p>
        </p:txBody>
      </p:sp>
    </p:spTree>
    <p:extLst>
      <p:ext uri="{BB962C8B-B14F-4D97-AF65-F5344CB8AC3E}">
        <p14:creationId xmlns:p14="http://schemas.microsoft.com/office/powerpoint/2010/main" val="1939144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4130C-66C3-C6C3-F005-9B9661541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5D647-22D5-42AC-A7F4-A04B51C49A1D}"/>
              </a:ext>
            </a:extLst>
          </p:cNvPr>
          <p:cNvSpPr>
            <a:spLocks noGrp="1"/>
          </p:cNvSpPr>
          <p:nvPr>
            <p:ph type="title"/>
          </p:nvPr>
        </p:nvSpPr>
        <p:spPr/>
        <p:txBody>
          <a:bodyPr/>
          <a:lstStyle/>
          <a:p>
            <a:r>
              <a:rPr lang="en-US">
                <a:latin typeface="Helvetica"/>
                <a:cs typeface="Helvetica"/>
              </a:rPr>
              <a:t>Conclusion</a:t>
            </a:r>
            <a:endParaRPr lang="en-US"/>
          </a:p>
        </p:txBody>
      </p:sp>
      <p:sp>
        <p:nvSpPr>
          <p:cNvPr id="3" name="Content Placeholder 2">
            <a:extLst>
              <a:ext uri="{FF2B5EF4-FFF2-40B4-BE49-F238E27FC236}">
                <a16:creationId xmlns:a16="http://schemas.microsoft.com/office/drawing/2014/main" id="{E3A962CC-7538-3C81-3B64-36FDC49DA110}"/>
              </a:ext>
            </a:extLst>
          </p:cNvPr>
          <p:cNvSpPr>
            <a:spLocks noGrp="1"/>
          </p:cNvSpPr>
          <p:nvPr>
            <p:ph idx="1"/>
          </p:nvPr>
        </p:nvSpPr>
        <p:spPr/>
        <p:txBody>
          <a:bodyPr/>
          <a:lstStyle/>
          <a:p>
            <a:r>
              <a:rPr lang="en-US">
                <a:latin typeface="Helvetica"/>
                <a:cs typeface="Helvetica"/>
              </a:rPr>
              <a:t>Madgwick was the best performing filter</a:t>
            </a:r>
          </a:p>
          <a:p>
            <a:r>
              <a:rPr lang="en-US">
                <a:latin typeface="Helvetica"/>
                <a:cs typeface="Helvetica"/>
              </a:rPr>
              <a:t>Choosing a filter is more than minimizing errors</a:t>
            </a:r>
          </a:p>
          <a:p>
            <a:pPr lvl="1">
              <a:buFont typeface="Courier New" charset="2"/>
              <a:buChar char="o"/>
            </a:pPr>
            <a:r>
              <a:rPr lang="en-US">
                <a:latin typeface="Helvetica"/>
                <a:cs typeface="Helvetica"/>
              </a:rPr>
              <a:t>Needs to optimize for performance on limited hardware as well</a:t>
            </a:r>
          </a:p>
          <a:p>
            <a:r>
              <a:rPr lang="en-US">
                <a:latin typeface="Helvetica"/>
                <a:cs typeface="Helvetica"/>
              </a:rPr>
              <a:t>More time tuning could provide better performance for any filter</a:t>
            </a:r>
            <a:endParaRPr lang="en-US"/>
          </a:p>
          <a:p>
            <a:r>
              <a:rPr lang="en-US">
                <a:latin typeface="Helvetica"/>
                <a:cs typeface="Helvetica"/>
              </a:rPr>
              <a:t>Roll error was the highest</a:t>
            </a:r>
            <a:endParaRPr lang="en-US"/>
          </a:p>
          <a:p>
            <a:endParaRPr lang="en-US"/>
          </a:p>
          <a:p>
            <a:endParaRPr lang="en-US"/>
          </a:p>
        </p:txBody>
      </p:sp>
      <p:sp>
        <p:nvSpPr>
          <p:cNvPr id="4" name="Slide Number Placeholder 3">
            <a:extLst>
              <a:ext uri="{FF2B5EF4-FFF2-40B4-BE49-F238E27FC236}">
                <a16:creationId xmlns:a16="http://schemas.microsoft.com/office/drawing/2014/main" id="{2E0ADDAF-7FE3-9927-8A3D-D39910063023}"/>
              </a:ext>
            </a:extLst>
          </p:cNvPr>
          <p:cNvSpPr>
            <a:spLocks noGrp="1"/>
          </p:cNvSpPr>
          <p:nvPr>
            <p:ph type="sldNum" sz="quarter" idx="12"/>
          </p:nvPr>
        </p:nvSpPr>
        <p:spPr/>
        <p:txBody>
          <a:bodyPr/>
          <a:lstStyle/>
          <a:p>
            <a:pPr>
              <a:defRPr/>
            </a:pPr>
            <a:fld id="{B586D440-F702-449A-AAC2-9ACFF17038B8}" type="slidenum">
              <a:rPr lang="en-US" smtClean="0"/>
              <a:pPr>
                <a:defRPr/>
              </a:pPr>
              <a:t>17</a:t>
            </a:fld>
            <a:endParaRPr lang="en-US"/>
          </a:p>
        </p:txBody>
      </p:sp>
    </p:spTree>
    <p:extLst>
      <p:ext uri="{BB962C8B-B14F-4D97-AF65-F5344CB8AC3E}">
        <p14:creationId xmlns:p14="http://schemas.microsoft.com/office/powerpoint/2010/main" val="11528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6286A-E55B-6402-18FA-CB8D80EBF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AFC1C-DF85-C58F-3C9E-0F0492BB01A5}"/>
              </a:ext>
            </a:extLst>
          </p:cNvPr>
          <p:cNvSpPr>
            <a:spLocks noGrp="1"/>
          </p:cNvSpPr>
          <p:nvPr>
            <p:ph type="title"/>
          </p:nvPr>
        </p:nvSpPr>
        <p:spPr/>
        <p:txBody>
          <a:bodyPr/>
          <a:lstStyle/>
          <a:p>
            <a:r>
              <a:rPr lang="en-US">
                <a:latin typeface="Helvetica"/>
                <a:cs typeface="Helvetica"/>
              </a:rPr>
              <a:t>Conclusion</a:t>
            </a:r>
            <a:endParaRPr lang="en-US"/>
          </a:p>
        </p:txBody>
      </p:sp>
      <p:sp>
        <p:nvSpPr>
          <p:cNvPr id="3" name="Content Placeholder 2">
            <a:extLst>
              <a:ext uri="{FF2B5EF4-FFF2-40B4-BE49-F238E27FC236}">
                <a16:creationId xmlns:a16="http://schemas.microsoft.com/office/drawing/2014/main" id="{88815D90-D894-5ABA-AF5B-FFBFF4378B36}"/>
              </a:ext>
            </a:extLst>
          </p:cNvPr>
          <p:cNvSpPr>
            <a:spLocks noGrp="1"/>
          </p:cNvSpPr>
          <p:nvPr>
            <p:ph idx="1"/>
          </p:nvPr>
        </p:nvSpPr>
        <p:spPr/>
        <p:txBody>
          <a:bodyPr/>
          <a:lstStyle/>
          <a:p>
            <a:r>
              <a:rPr lang="en-US">
                <a:latin typeface="Helvetica"/>
                <a:cs typeface="Helvetica"/>
              </a:rPr>
              <a:t>A secondary study would help address limitations in our analysis:</a:t>
            </a:r>
            <a:endParaRPr lang="en-US"/>
          </a:p>
          <a:p>
            <a:pPr lvl="1">
              <a:buFont typeface="Courier New" charset="2"/>
              <a:buChar char="o"/>
            </a:pPr>
            <a:r>
              <a:rPr lang="en-US">
                <a:latin typeface="Helvetica"/>
                <a:cs typeface="Helvetica"/>
              </a:rPr>
              <a:t>Update state transition models</a:t>
            </a:r>
          </a:p>
          <a:p>
            <a:pPr lvl="1">
              <a:buFont typeface="Courier New" charset="2"/>
              <a:buChar char="o"/>
            </a:pPr>
            <a:r>
              <a:rPr lang="en-US">
                <a:latin typeface="Helvetica"/>
                <a:cs typeface="Helvetica"/>
              </a:rPr>
              <a:t>Test for multiple trajectories</a:t>
            </a:r>
            <a:endParaRPr lang="en-US" sz="2400"/>
          </a:p>
          <a:p>
            <a:pPr lvl="1">
              <a:buFont typeface="Courier New" charset="2"/>
              <a:buChar char="o"/>
            </a:pPr>
            <a:r>
              <a:rPr lang="en-US">
                <a:latin typeface="Helvetica"/>
                <a:cs typeface="Helvetica"/>
              </a:rPr>
              <a:t>Additionally tuning for all filters</a:t>
            </a:r>
            <a:endParaRPr lang="en-US" sz="2400"/>
          </a:p>
          <a:p>
            <a:pPr lvl="1">
              <a:buFont typeface="Courier New" charset="2"/>
              <a:buChar char="o"/>
            </a:pPr>
            <a:r>
              <a:rPr lang="en-US">
                <a:latin typeface="Helvetica"/>
                <a:cs typeface="Helvetica"/>
              </a:rPr>
              <a:t>Utilizing actual instead of simulated sensor data</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4E960ABD-0D2D-95AB-B366-0A77156B2A25}"/>
              </a:ext>
            </a:extLst>
          </p:cNvPr>
          <p:cNvSpPr>
            <a:spLocks noGrp="1"/>
          </p:cNvSpPr>
          <p:nvPr>
            <p:ph type="sldNum" sz="quarter" idx="12"/>
          </p:nvPr>
        </p:nvSpPr>
        <p:spPr/>
        <p:txBody>
          <a:bodyPr/>
          <a:lstStyle/>
          <a:p>
            <a:pPr>
              <a:defRPr/>
            </a:pPr>
            <a:fld id="{B586D440-F702-449A-AAC2-9ACFF17038B8}" type="slidenum">
              <a:rPr lang="en-US" smtClean="0"/>
              <a:pPr>
                <a:defRPr/>
              </a:pPr>
              <a:t>18</a:t>
            </a:fld>
            <a:endParaRPr lang="en-US"/>
          </a:p>
        </p:txBody>
      </p:sp>
    </p:spTree>
    <p:extLst>
      <p:ext uri="{BB962C8B-B14F-4D97-AF65-F5344CB8AC3E}">
        <p14:creationId xmlns:p14="http://schemas.microsoft.com/office/powerpoint/2010/main" val="410828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F39FB-7DE3-6852-0105-24F1C7CF1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10419-DD67-2741-6FA2-3687B8838557}"/>
              </a:ext>
            </a:extLst>
          </p:cNvPr>
          <p:cNvSpPr>
            <a:spLocks noGrp="1"/>
          </p:cNvSpPr>
          <p:nvPr>
            <p:ph type="title"/>
          </p:nvPr>
        </p:nvSpPr>
        <p:spPr/>
        <p:txBody>
          <a:bodyPr/>
          <a:lstStyle/>
          <a:p>
            <a:r>
              <a:rPr lang="en-US">
                <a:latin typeface="Helvetica"/>
                <a:cs typeface="Helvetica"/>
              </a:rPr>
              <a:t>Future Direction</a:t>
            </a:r>
            <a:endParaRPr lang="en-US"/>
          </a:p>
        </p:txBody>
      </p:sp>
      <p:sp>
        <p:nvSpPr>
          <p:cNvPr id="3" name="Content Placeholder 2">
            <a:extLst>
              <a:ext uri="{FF2B5EF4-FFF2-40B4-BE49-F238E27FC236}">
                <a16:creationId xmlns:a16="http://schemas.microsoft.com/office/drawing/2014/main" id="{2B0698FD-D63C-FCF2-1DCF-93E1EB96DAD3}"/>
              </a:ext>
            </a:extLst>
          </p:cNvPr>
          <p:cNvSpPr>
            <a:spLocks noGrp="1"/>
          </p:cNvSpPr>
          <p:nvPr>
            <p:ph idx="1"/>
          </p:nvPr>
        </p:nvSpPr>
        <p:spPr/>
        <p:txBody>
          <a:bodyPr/>
          <a:lstStyle/>
          <a:p>
            <a:r>
              <a:rPr lang="en-US">
                <a:latin typeface="Helvetica"/>
                <a:cs typeface="Helvetica"/>
              </a:rPr>
              <a:t>Development and launch of testbeds will affect final choices</a:t>
            </a:r>
          </a:p>
          <a:p>
            <a:r>
              <a:rPr lang="en-US">
                <a:latin typeface="Helvetica"/>
                <a:cs typeface="Helvetica"/>
              </a:rPr>
              <a:t>Test on actual sensor data after testing launches</a:t>
            </a:r>
          </a:p>
          <a:p>
            <a:r>
              <a:rPr lang="en-US">
                <a:latin typeface="Helvetica"/>
                <a:cs typeface="Helvetica"/>
              </a:rPr>
              <a:t>System dynamics will need to be updated prior to the rocket launch</a:t>
            </a:r>
            <a:endParaRPr lang="en-US"/>
          </a:p>
        </p:txBody>
      </p:sp>
      <p:sp>
        <p:nvSpPr>
          <p:cNvPr id="4" name="Slide Number Placeholder 3">
            <a:extLst>
              <a:ext uri="{FF2B5EF4-FFF2-40B4-BE49-F238E27FC236}">
                <a16:creationId xmlns:a16="http://schemas.microsoft.com/office/drawing/2014/main" id="{18FA803D-5ED7-8AB6-F7AE-5AF709FAE3F3}"/>
              </a:ext>
            </a:extLst>
          </p:cNvPr>
          <p:cNvSpPr>
            <a:spLocks noGrp="1"/>
          </p:cNvSpPr>
          <p:nvPr>
            <p:ph type="sldNum" sz="quarter" idx="12"/>
          </p:nvPr>
        </p:nvSpPr>
        <p:spPr/>
        <p:txBody>
          <a:bodyPr/>
          <a:lstStyle/>
          <a:p>
            <a:pPr>
              <a:defRPr/>
            </a:pPr>
            <a:fld id="{B586D440-F702-449A-AAC2-9ACFF17038B8}" type="slidenum">
              <a:rPr lang="en-US" smtClean="0"/>
              <a:pPr>
                <a:defRPr/>
              </a:pPr>
              <a:t>19</a:t>
            </a:fld>
            <a:endParaRPr lang="en-US"/>
          </a:p>
        </p:txBody>
      </p:sp>
    </p:spTree>
    <p:extLst>
      <p:ext uri="{BB962C8B-B14F-4D97-AF65-F5344CB8AC3E}">
        <p14:creationId xmlns:p14="http://schemas.microsoft.com/office/powerpoint/2010/main" val="148121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25E4-22D1-1AF5-8B00-2936BFF62BD8}"/>
              </a:ext>
            </a:extLst>
          </p:cNvPr>
          <p:cNvSpPr>
            <a:spLocks noGrp="1"/>
          </p:cNvSpPr>
          <p:nvPr>
            <p:ph type="title"/>
          </p:nvPr>
        </p:nvSpPr>
        <p:spPr/>
        <p:txBody>
          <a:bodyPr/>
          <a:lstStyle/>
          <a:p>
            <a:r>
              <a:rPr lang="en-US">
                <a:latin typeface="Helvetica"/>
                <a:cs typeface="Helvetica"/>
              </a:rPr>
              <a:t>What are Filtering Algorithms</a:t>
            </a:r>
            <a:endParaRPr lang="en-US"/>
          </a:p>
        </p:txBody>
      </p:sp>
      <p:sp>
        <p:nvSpPr>
          <p:cNvPr id="3" name="Content Placeholder 2">
            <a:extLst>
              <a:ext uri="{FF2B5EF4-FFF2-40B4-BE49-F238E27FC236}">
                <a16:creationId xmlns:a16="http://schemas.microsoft.com/office/drawing/2014/main" id="{598FF47F-D572-F7EE-2809-097819EDC8F9}"/>
              </a:ext>
            </a:extLst>
          </p:cNvPr>
          <p:cNvSpPr>
            <a:spLocks noGrp="1"/>
          </p:cNvSpPr>
          <p:nvPr>
            <p:ph idx="1"/>
          </p:nvPr>
        </p:nvSpPr>
        <p:spPr/>
        <p:txBody>
          <a:bodyPr/>
          <a:lstStyle/>
          <a:p>
            <a:r>
              <a:rPr lang="en-US">
                <a:latin typeface="Helvetica"/>
                <a:cs typeface="Helvetica"/>
              </a:rPr>
              <a:t>Used in navigation, aerospace, automotive, and robotics industries to counteract noise present in positional sensors</a:t>
            </a:r>
            <a:endParaRPr lang="en-US"/>
          </a:p>
          <a:p>
            <a:r>
              <a:rPr lang="en-US">
                <a:latin typeface="Helvetica"/>
                <a:cs typeface="Helvetica"/>
              </a:rPr>
              <a:t>IMUs are one sensor capable of predicting an object's attitude</a:t>
            </a:r>
            <a:endParaRPr lang="en-US"/>
          </a:p>
          <a:p>
            <a:r>
              <a:rPr lang="en-US">
                <a:latin typeface="Helvetica"/>
                <a:cs typeface="Helvetica"/>
              </a:rPr>
              <a:t>Which of the many nonlinear filters perform the best when calculating attitude?</a:t>
            </a:r>
            <a:endParaRPr lang="en-US"/>
          </a:p>
        </p:txBody>
      </p:sp>
      <p:sp>
        <p:nvSpPr>
          <p:cNvPr id="4" name="Slide Number Placeholder 3">
            <a:extLst>
              <a:ext uri="{FF2B5EF4-FFF2-40B4-BE49-F238E27FC236}">
                <a16:creationId xmlns:a16="http://schemas.microsoft.com/office/drawing/2014/main" id="{8AF43761-AA76-E1C2-08BC-CB5FB0C97DA6}"/>
              </a:ext>
            </a:extLst>
          </p:cNvPr>
          <p:cNvSpPr>
            <a:spLocks noGrp="1"/>
          </p:cNvSpPr>
          <p:nvPr>
            <p:ph type="sldNum" sz="quarter" idx="12"/>
          </p:nvPr>
        </p:nvSpPr>
        <p:spPr/>
        <p:txBody>
          <a:bodyPr/>
          <a:lstStyle/>
          <a:p>
            <a:pPr>
              <a:defRPr/>
            </a:pPr>
            <a:fld id="{B586D440-F702-449A-AAC2-9ACFF17038B8}" type="slidenum">
              <a:rPr lang="en-US" smtClean="0"/>
              <a:pPr>
                <a:defRPr/>
              </a:pPr>
              <a:t>2</a:t>
            </a:fld>
            <a:endParaRPr lang="en-US"/>
          </a:p>
        </p:txBody>
      </p:sp>
    </p:spTree>
    <p:extLst>
      <p:ext uri="{BB962C8B-B14F-4D97-AF65-F5344CB8AC3E}">
        <p14:creationId xmlns:p14="http://schemas.microsoft.com/office/powerpoint/2010/main" val="2327510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E3A6-ABCC-2EE5-F96D-8EAEB2219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DE194-7F25-1487-B2F1-C0A5AA384EFF}"/>
              </a:ext>
            </a:extLst>
          </p:cNvPr>
          <p:cNvSpPr>
            <a:spLocks noGrp="1"/>
          </p:cNvSpPr>
          <p:nvPr>
            <p:ph type="title"/>
          </p:nvPr>
        </p:nvSpPr>
        <p:spPr/>
        <p:txBody>
          <a:bodyPr/>
          <a:lstStyle/>
          <a:p>
            <a:r>
              <a:rPr lang="en-US">
                <a:latin typeface="Helvetica"/>
                <a:cs typeface="Helvetica"/>
              </a:rPr>
              <a:t>Future Direction</a:t>
            </a:r>
            <a:endParaRPr lang="en-US"/>
          </a:p>
        </p:txBody>
      </p:sp>
      <p:sp>
        <p:nvSpPr>
          <p:cNvPr id="3" name="Content Placeholder 2">
            <a:extLst>
              <a:ext uri="{FF2B5EF4-FFF2-40B4-BE49-F238E27FC236}">
                <a16:creationId xmlns:a16="http://schemas.microsoft.com/office/drawing/2014/main" id="{679CA333-10F8-5076-87D9-C3C02763B246}"/>
              </a:ext>
            </a:extLst>
          </p:cNvPr>
          <p:cNvSpPr>
            <a:spLocks noGrp="1"/>
          </p:cNvSpPr>
          <p:nvPr>
            <p:ph idx="1"/>
          </p:nvPr>
        </p:nvSpPr>
        <p:spPr/>
        <p:txBody>
          <a:bodyPr/>
          <a:lstStyle/>
          <a:p>
            <a:r>
              <a:rPr lang="en-US">
                <a:latin typeface="Helvetica"/>
                <a:cs typeface="Helvetica"/>
              </a:rPr>
              <a:t>The rocket will also have increased IMU </a:t>
            </a:r>
            <a:r>
              <a:rPr lang="en-US" err="1">
                <a:latin typeface="Helvetica"/>
                <a:cs typeface="Helvetica"/>
              </a:rPr>
              <a:t>capabilites</a:t>
            </a:r>
            <a:r>
              <a:rPr lang="en-US">
                <a:latin typeface="Helvetica"/>
                <a:cs typeface="Helvetica"/>
              </a:rPr>
              <a:t> compared to the </a:t>
            </a:r>
            <a:r>
              <a:rPr lang="en-US" err="1">
                <a:latin typeface="Helvetica"/>
                <a:cs typeface="Helvetica"/>
              </a:rPr>
              <a:t>Monoprop</a:t>
            </a:r>
            <a:r>
              <a:rPr lang="en-US">
                <a:latin typeface="Helvetica"/>
                <a:cs typeface="Helvetica"/>
              </a:rPr>
              <a:t> UAV</a:t>
            </a:r>
          </a:p>
          <a:p>
            <a:r>
              <a:rPr lang="en-US">
                <a:latin typeface="Helvetica"/>
                <a:cs typeface="Helvetica"/>
              </a:rPr>
              <a:t>Possible integration of low-pass filter in rocket avionics</a:t>
            </a:r>
            <a:endParaRPr lang="en-US"/>
          </a:p>
        </p:txBody>
      </p:sp>
      <p:sp>
        <p:nvSpPr>
          <p:cNvPr id="4" name="Slide Number Placeholder 3">
            <a:extLst>
              <a:ext uri="{FF2B5EF4-FFF2-40B4-BE49-F238E27FC236}">
                <a16:creationId xmlns:a16="http://schemas.microsoft.com/office/drawing/2014/main" id="{4078AF5A-B537-905F-C6AA-2EBADD5A3163}"/>
              </a:ext>
            </a:extLst>
          </p:cNvPr>
          <p:cNvSpPr>
            <a:spLocks noGrp="1"/>
          </p:cNvSpPr>
          <p:nvPr>
            <p:ph type="sldNum" sz="quarter" idx="12"/>
          </p:nvPr>
        </p:nvSpPr>
        <p:spPr/>
        <p:txBody>
          <a:bodyPr/>
          <a:lstStyle/>
          <a:p>
            <a:pPr>
              <a:defRPr/>
            </a:pPr>
            <a:fld id="{B586D440-F702-449A-AAC2-9ACFF17038B8}" type="slidenum">
              <a:rPr lang="en-US" smtClean="0"/>
              <a:pPr>
                <a:defRPr/>
              </a:pPr>
              <a:t>20</a:t>
            </a:fld>
            <a:endParaRPr lang="en-US"/>
          </a:p>
        </p:txBody>
      </p:sp>
    </p:spTree>
    <p:extLst>
      <p:ext uri="{BB962C8B-B14F-4D97-AF65-F5344CB8AC3E}">
        <p14:creationId xmlns:p14="http://schemas.microsoft.com/office/powerpoint/2010/main" val="14319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7EBE4-7D53-17AC-477E-D8293FE8A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99F5F-EAAD-E94F-1BFC-587A2CF19C12}"/>
              </a:ext>
            </a:extLst>
          </p:cNvPr>
          <p:cNvSpPr>
            <a:spLocks noGrp="1"/>
          </p:cNvSpPr>
          <p:nvPr>
            <p:ph type="title"/>
          </p:nvPr>
        </p:nvSpPr>
        <p:spPr/>
        <p:txBody>
          <a:bodyPr/>
          <a:lstStyle/>
          <a:p>
            <a:r>
              <a:rPr lang="en-US">
                <a:latin typeface="Helvetica"/>
                <a:cs typeface="Helvetica"/>
              </a:rPr>
              <a:t>Acknowledgements</a:t>
            </a:r>
            <a:endParaRPr lang="en-US"/>
          </a:p>
        </p:txBody>
      </p:sp>
      <p:sp>
        <p:nvSpPr>
          <p:cNvPr id="3" name="Content Placeholder 2">
            <a:extLst>
              <a:ext uri="{FF2B5EF4-FFF2-40B4-BE49-F238E27FC236}">
                <a16:creationId xmlns:a16="http://schemas.microsoft.com/office/drawing/2014/main" id="{6FB2E00E-D438-A99A-EDC5-DB459004F9A1}"/>
              </a:ext>
            </a:extLst>
          </p:cNvPr>
          <p:cNvSpPr>
            <a:spLocks noGrp="1"/>
          </p:cNvSpPr>
          <p:nvPr>
            <p:ph idx="1"/>
          </p:nvPr>
        </p:nvSpPr>
        <p:spPr/>
        <p:txBody>
          <a:bodyPr/>
          <a:lstStyle/>
          <a:p>
            <a:r>
              <a:rPr lang="en-US">
                <a:latin typeface="Helvetica"/>
                <a:cs typeface="Helvetica"/>
              </a:rPr>
              <a:t>As part of this project, we would like to express our gratitude to Propulsive Landers at Georgia Tech for providing us with the opportunity to conduct research as part of the organization’s work.</a:t>
            </a:r>
          </a:p>
        </p:txBody>
      </p:sp>
      <p:sp>
        <p:nvSpPr>
          <p:cNvPr id="4" name="Slide Number Placeholder 3">
            <a:extLst>
              <a:ext uri="{FF2B5EF4-FFF2-40B4-BE49-F238E27FC236}">
                <a16:creationId xmlns:a16="http://schemas.microsoft.com/office/drawing/2014/main" id="{1D12A48B-8ABC-C3E4-34E6-6E08B5841C9B}"/>
              </a:ext>
            </a:extLst>
          </p:cNvPr>
          <p:cNvSpPr>
            <a:spLocks noGrp="1"/>
          </p:cNvSpPr>
          <p:nvPr>
            <p:ph type="sldNum" sz="quarter" idx="12"/>
          </p:nvPr>
        </p:nvSpPr>
        <p:spPr/>
        <p:txBody>
          <a:bodyPr/>
          <a:lstStyle/>
          <a:p>
            <a:pPr>
              <a:defRPr/>
            </a:pPr>
            <a:fld id="{B586D440-F702-449A-AAC2-9ACFF17038B8}" type="slidenum">
              <a:rPr lang="en-US" smtClean="0"/>
              <a:pPr>
                <a:defRPr/>
              </a:pPr>
              <a:t>21</a:t>
            </a:fld>
            <a:endParaRPr lang="en-US"/>
          </a:p>
        </p:txBody>
      </p:sp>
    </p:spTree>
    <p:extLst>
      <p:ext uri="{BB962C8B-B14F-4D97-AF65-F5344CB8AC3E}">
        <p14:creationId xmlns:p14="http://schemas.microsoft.com/office/powerpoint/2010/main" val="2931528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8ED35-23B2-2872-FD26-42A346D3D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4F63C-A8E6-8A8C-8FF8-0E12E37A8F21}"/>
              </a:ext>
            </a:extLst>
          </p:cNvPr>
          <p:cNvSpPr>
            <a:spLocks noGrp="1"/>
          </p:cNvSpPr>
          <p:nvPr>
            <p:ph type="title"/>
          </p:nvPr>
        </p:nvSpPr>
        <p:spPr/>
        <p:txBody>
          <a:bodyPr/>
          <a:lstStyle/>
          <a:p>
            <a:r>
              <a:rPr lang="en-US">
                <a:latin typeface="Helvetica"/>
                <a:cs typeface="Helvetica"/>
              </a:rPr>
              <a:t>References</a:t>
            </a:r>
            <a:endParaRPr lang="en-US"/>
          </a:p>
        </p:txBody>
      </p:sp>
      <p:sp>
        <p:nvSpPr>
          <p:cNvPr id="3" name="Content Placeholder 2">
            <a:extLst>
              <a:ext uri="{FF2B5EF4-FFF2-40B4-BE49-F238E27FC236}">
                <a16:creationId xmlns:a16="http://schemas.microsoft.com/office/drawing/2014/main" id="{0555082F-C189-5A2F-066D-9D114C642D11}"/>
              </a:ext>
            </a:extLst>
          </p:cNvPr>
          <p:cNvSpPr>
            <a:spLocks noGrp="1"/>
          </p:cNvSpPr>
          <p:nvPr>
            <p:ph idx="1"/>
          </p:nvPr>
        </p:nvSpPr>
        <p:spPr>
          <a:xfrm>
            <a:off x="230886" y="940254"/>
            <a:ext cx="8686800" cy="3363648"/>
          </a:xfrm>
        </p:spPr>
        <p:txBody>
          <a:bodyPr/>
          <a:lstStyle/>
          <a:p>
            <a:pPr>
              <a:buNone/>
            </a:pPr>
            <a:r>
              <a:rPr lang="en-US" sz="1000">
                <a:latin typeface="Helvetica"/>
                <a:cs typeface="Helvetica"/>
              </a:rPr>
              <a:t>[1] Cavallo, A., “Experimental Comparison of Sensor Fusion Algorithms for Attitude Estimation,” 2014, pp. 7585–7591.</a:t>
            </a:r>
            <a:endParaRPr lang="en-US" sz="1000">
              <a:latin typeface="Helvetica"/>
            </a:endParaRPr>
          </a:p>
          <a:p>
            <a:pPr>
              <a:buNone/>
            </a:pPr>
            <a:r>
              <a:rPr lang="en-US" sz="1000">
                <a:latin typeface="Helvetica"/>
                <a:cs typeface="Helvetica"/>
              </a:rPr>
              <a:t>https://doi.org/10.3182/20140824-6-ZA-1003.01173.</a:t>
            </a:r>
            <a:endParaRPr lang="en-US" sz="1000">
              <a:latin typeface="Helvetica"/>
            </a:endParaRPr>
          </a:p>
          <a:p>
            <a:pPr>
              <a:buNone/>
            </a:pPr>
            <a:endParaRPr lang="en-US" sz="1000">
              <a:latin typeface="Helvetica"/>
              <a:cs typeface="Helvetica"/>
            </a:endParaRPr>
          </a:p>
          <a:p>
            <a:pPr>
              <a:buNone/>
            </a:pPr>
            <a:r>
              <a:rPr lang="en-US" sz="1000">
                <a:latin typeface="Helvetica"/>
                <a:cs typeface="Helvetica"/>
              </a:rPr>
              <a:t>[2] Sabatini, A., “Quaternion-based extended Kalman filter for determining orientation by inertial and magnetic sensing,” IEEE</a:t>
            </a:r>
            <a:endParaRPr lang="en-US" sz="1000">
              <a:latin typeface="Helvetica"/>
            </a:endParaRPr>
          </a:p>
          <a:p>
            <a:pPr>
              <a:buNone/>
            </a:pPr>
            <a:r>
              <a:rPr lang="en-US" sz="1000">
                <a:latin typeface="Helvetica"/>
                <a:cs typeface="Helvetica"/>
              </a:rPr>
              <a:t>Transactions on Biomedical Engineering, Vol. 53, No. 7, 2006, pp. 1346–1356. https://doi.org/10.1109/TBME.2006.875664.</a:t>
            </a:r>
            <a:endParaRPr lang="en-US" sz="1000">
              <a:latin typeface="Helvetica"/>
            </a:endParaRPr>
          </a:p>
          <a:p>
            <a:pPr>
              <a:buNone/>
            </a:pPr>
            <a:endParaRPr lang="en-US" sz="1000">
              <a:latin typeface="Helvetica"/>
              <a:cs typeface="Helvetica"/>
            </a:endParaRPr>
          </a:p>
          <a:p>
            <a:pPr>
              <a:buNone/>
            </a:pPr>
            <a:r>
              <a:rPr lang="en-US" sz="1000">
                <a:latin typeface="Helvetica"/>
                <a:cs typeface="Helvetica"/>
              </a:rPr>
              <a:t>[3] Fourati, H., </a:t>
            </a:r>
            <a:r>
              <a:rPr lang="en-US" sz="1000" err="1">
                <a:latin typeface="Helvetica"/>
                <a:cs typeface="Helvetica"/>
              </a:rPr>
              <a:t>Manamanni</a:t>
            </a:r>
            <a:r>
              <a:rPr lang="en-US" sz="1000">
                <a:latin typeface="Helvetica"/>
                <a:cs typeface="Helvetica"/>
              </a:rPr>
              <a:t>, N., </a:t>
            </a:r>
            <a:r>
              <a:rPr lang="en-US" sz="1000" err="1">
                <a:latin typeface="Helvetica"/>
                <a:cs typeface="Helvetica"/>
              </a:rPr>
              <a:t>Afilal</a:t>
            </a:r>
            <a:r>
              <a:rPr lang="en-US" sz="1000">
                <a:latin typeface="Helvetica"/>
                <a:cs typeface="Helvetica"/>
              </a:rPr>
              <a:t>, L., and Handrich, Y., “A Nonlinear Filtering Approach for the Attitude and Dynamic Body</a:t>
            </a:r>
            <a:endParaRPr lang="en-US" sz="1000">
              <a:latin typeface="Helvetica"/>
            </a:endParaRPr>
          </a:p>
          <a:p>
            <a:pPr>
              <a:buNone/>
            </a:pPr>
            <a:r>
              <a:rPr lang="en-US" sz="1000">
                <a:latin typeface="Helvetica"/>
                <a:cs typeface="Helvetica"/>
              </a:rPr>
              <a:t>Acceleration Estimation Based on Inertial and Magnetic Sensors: Bio-Logging Application,” IEEE Sensors Journal, Vol. 11,</a:t>
            </a:r>
            <a:endParaRPr lang="en-US" sz="1000">
              <a:latin typeface="Helvetica"/>
            </a:endParaRPr>
          </a:p>
          <a:p>
            <a:pPr>
              <a:buNone/>
            </a:pPr>
            <a:r>
              <a:rPr lang="en-US" sz="1000">
                <a:latin typeface="Helvetica"/>
                <a:cs typeface="Helvetica"/>
              </a:rPr>
              <a:t>No. 1, 2011, pp. 233–244. https://doi.org/10.1109/JSEN.2010.2053353.</a:t>
            </a:r>
            <a:endParaRPr lang="en-US" sz="1000">
              <a:latin typeface="Helvetica"/>
            </a:endParaRPr>
          </a:p>
          <a:p>
            <a:pPr>
              <a:buNone/>
            </a:pPr>
            <a:endParaRPr lang="en-US" sz="1000">
              <a:latin typeface="Helvetica"/>
              <a:cs typeface="Helvetica"/>
            </a:endParaRPr>
          </a:p>
          <a:p>
            <a:pPr>
              <a:buNone/>
            </a:pPr>
            <a:r>
              <a:rPr lang="en-US" sz="1000">
                <a:latin typeface="Helvetica"/>
                <a:cs typeface="Helvetica"/>
              </a:rPr>
              <a:t>[4] Madgwick, S., Harrison, A., and Vaidyanathan, R., “Estimation of IMU and MARG orientation using a gradient descent</a:t>
            </a:r>
            <a:endParaRPr lang="en-US" sz="1000">
              <a:latin typeface="Helvetica"/>
            </a:endParaRPr>
          </a:p>
          <a:p>
            <a:pPr>
              <a:buNone/>
            </a:pPr>
            <a:r>
              <a:rPr lang="en-US" sz="1000">
                <a:latin typeface="Helvetica"/>
                <a:cs typeface="Helvetica"/>
              </a:rPr>
              <a:t>algorithm,” IEEE ... International Conference on Rehabilitation Robotics : [proceedings], Vol. 2011, 2011, p. 5975346.</a:t>
            </a:r>
            <a:endParaRPr lang="en-US" sz="1000">
              <a:latin typeface="Helvetica"/>
            </a:endParaRPr>
          </a:p>
          <a:p>
            <a:pPr>
              <a:buNone/>
            </a:pPr>
            <a:r>
              <a:rPr lang="en-US" sz="1000">
                <a:latin typeface="Helvetica"/>
                <a:cs typeface="Helvetica"/>
              </a:rPr>
              <a:t>https://doi.org/10.1109/ICORR.2011.5975346.</a:t>
            </a:r>
            <a:endParaRPr lang="en-US" sz="1000">
              <a:latin typeface="Helvetica"/>
            </a:endParaRPr>
          </a:p>
          <a:p>
            <a:pPr>
              <a:buNone/>
            </a:pPr>
            <a:endParaRPr lang="en-US" sz="1000">
              <a:latin typeface="Helvetica"/>
              <a:cs typeface="Helvetica"/>
            </a:endParaRPr>
          </a:p>
          <a:p>
            <a:pPr>
              <a:buNone/>
            </a:pPr>
            <a:r>
              <a:rPr lang="en-US" sz="1000">
                <a:latin typeface="Helvetica"/>
                <a:cs typeface="Helvetica"/>
              </a:rPr>
              <a:t>[5] </a:t>
            </a:r>
            <a:r>
              <a:rPr lang="en-US" sz="1000" err="1">
                <a:latin typeface="Helvetica"/>
                <a:cs typeface="Helvetica"/>
              </a:rPr>
              <a:t>Çoçoli</a:t>
            </a:r>
            <a:r>
              <a:rPr lang="en-US" sz="1000">
                <a:latin typeface="Helvetica"/>
                <a:cs typeface="Helvetica"/>
              </a:rPr>
              <a:t>, K., and Badia, L., “A Comparative Analysis of Sensor Fusion Algorithms for Miniature IMU Measurements,” 2023</a:t>
            </a:r>
            <a:endParaRPr lang="en-US" sz="1000">
              <a:latin typeface="Helvetica"/>
            </a:endParaRPr>
          </a:p>
          <a:p>
            <a:pPr>
              <a:buNone/>
            </a:pPr>
            <a:r>
              <a:rPr lang="en-US" sz="1000">
                <a:latin typeface="Helvetica"/>
                <a:cs typeface="Helvetica"/>
              </a:rPr>
              <a:t>International Seminar on Intelligent Technology and Its Applications (ISITIA), 2023, pp. 239–244. https://doi.org/10.1109/</a:t>
            </a:r>
            <a:endParaRPr lang="en-US" sz="1000">
              <a:latin typeface="Helvetica"/>
            </a:endParaRPr>
          </a:p>
          <a:p>
            <a:pPr>
              <a:buNone/>
            </a:pPr>
            <a:r>
              <a:rPr lang="en-US" sz="1000">
                <a:latin typeface="Helvetica"/>
                <a:cs typeface="Helvetica"/>
              </a:rPr>
              <a:t>ISITIA59021.2023.10220994.</a:t>
            </a:r>
            <a:endParaRPr lang="en-US" sz="1000">
              <a:latin typeface="Helvetica"/>
            </a:endParaRPr>
          </a:p>
        </p:txBody>
      </p:sp>
      <p:sp>
        <p:nvSpPr>
          <p:cNvPr id="4" name="Slide Number Placeholder 3">
            <a:extLst>
              <a:ext uri="{FF2B5EF4-FFF2-40B4-BE49-F238E27FC236}">
                <a16:creationId xmlns:a16="http://schemas.microsoft.com/office/drawing/2014/main" id="{B2965AB9-592D-4AD2-C1C7-C3D06B53D370}"/>
              </a:ext>
            </a:extLst>
          </p:cNvPr>
          <p:cNvSpPr>
            <a:spLocks noGrp="1"/>
          </p:cNvSpPr>
          <p:nvPr>
            <p:ph type="sldNum" sz="quarter" idx="12"/>
          </p:nvPr>
        </p:nvSpPr>
        <p:spPr/>
        <p:txBody>
          <a:bodyPr/>
          <a:lstStyle/>
          <a:p>
            <a:pPr>
              <a:defRPr/>
            </a:pPr>
            <a:fld id="{B586D440-F702-449A-AAC2-9ACFF17038B8}" type="slidenum">
              <a:rPr lang="en-US" smtClean="0"/>
              <a:pPr>
                <a:defRPr/>
              </a:pPr>
              <a:t>22</a:t>
            </a:fld>
            <a:endParaRPr lang="en-US"/>
          </a:p>
        </p:txBody>
      </p:sp>
    </p:spTree>
    <p:extLst>
      <p:ext uri="{BB962C8B-B14F-4D97-AF65-F5344CB8AC3E}">
        <p14:creationId xmlns:p14="http://schemas.microsoft.com/office/powerpoint/2010/main" val="1675747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74AC8-0826-D30A-DF5D-1D4A41C30D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E726B-8AEB-F7A2-0273-17DF266552C6}"/>
              </a:ext>
            </a:extLst>
          </p:cNvPr>
          <p:cNvSpPr>
            <a:spLocks noGrp="1"/>
          </p:cNvSpPr>
          <p:nvPr>
            <p:ph type="title"/>
          </p:nvPr>
        </p:nvSpPr>
        <p:spPr/>
        <p:txBody>
          <a:bodyPr/>
          <a:lstStyle/>
          <a:p>
            <a:r>
              <a:rPr lang="en-US">
                <a:latin typeface="Helvetica"/>
                <a:cs typeface="Helvetica"/>
              </a:rPr>
              <a:t>References</a:t>
            </a:r>
            <a:endParaRPr lang="en-US"/>
          </a:p>
        </p:txBody>
      </p:sp>
      <p:sp>
        <p:nvSpPr>
          <p:cNvPr id="3" name="Content Placeholder 2">
            <a:extLst>
              <a:ext uri="{FF2B5EF4-FFF2-40B4-BE49-F238E27FC236}">
                <a16:creationId xmlns:a16="http://schemas.microsoft.com/office/drawing/2014/main" id="{26C562B7-730D-09D9-806E-72F532B4158E}"/>
              </a:ext>
            </a:extLst>
          </p:cNvPr>
          <p:cNvSpPr>
            <a:spLocks noGrp="1"/>
          </p:cNvSpPr>
          <p:nvPr>
            <p:ph idx="1"/>
          </p:nvPr>
        </p:nvSpPr>
        <p:spPr>
          <a:xfrm>
            <a:off x="230886" y="940254"/>
            <a:ext cx="8686800" cy="3363648"/>
          </a:xfrm>
        </p:spPr>
        <p:txBody>
          <a:bodyPr/>
          <a:lstStyle/>
          <a:p>
            <a:pPr>
              <a:buNone/>
            </a:pPr>
            <a:r>
              <a:rPr lang="en-US" sz="1000">
                <a:latin typeface="Helvetica"/>
                <a:cs typeface="Helvetica"/>
              </a:rPr>
              <a:t>[6] Mahony, R., Hamel, T., and </a:t>
            </a:r>
            <a:r>
              <a:rPr lang="en-US" sz="1000" err="1">
                <a:latin typeface="Helvetica"/>
                <a:cs typeface="Helvetica"/>
              </a:rPr>
              <a:t>Pflimlin</a:t>
            </a:r>
            <a:r>
              <a:rPr lang="en-US" sz="1000">
                <a:latin typeface="Helvetica"/>
                <a:cs typeface="Helvetica"/>
              </a:rPr>
              <a:t>, J.-M., “Nonlinear Complementary Filters on the Special Orthogonal Group,” Automatic</a:t>
            </a:r>
          </a:p>
          <a:p>
            <a:pPr>
              <a:buNone/>
            </a:pPr>
            <a:r>
              <a:rPr lang="en-US" sz="1000">
                <a:latin typeface="Helvetica"/>
                <a:cs typeface="Helvetica"/>
              </a:rPr>
              <a:t>Control, IEEE Transactions on, Vol. 53, 2008, pp. 1203 – 1218. https://doi.org/10.1109/TAC.2008.923738.</a:t>
            </a:r>
            <a:endParaRPr lang="en-US" sz="1000"/>
          </a:p>
          <a:p>
            <a:pPr>
              <a:buNone/>
            </a:pPr>
            <a:endParaRPr lang="en-US" sz="1000">
              <a:latin typeface="Helvetica"/>
              <a:cs typeface="Helvetica"/>
            </a:endParaRPr>
          </a:p>
          <a:p>
            <a:pPr>
              <a:buNone/>
            </a:pPr>
            <a:r>
              <a:rPr lang="en-US" sz="1000">
                <a:latin typeface="Helvetica"/>
                <a:cs typeface="Helvetica"/>
              </a:rPr>
              <a:t>[7] Zhang, A., and Atia, M. M., “An efficient tuning framework for Kalman filter parameter optimization using design of</a:t>
            </a:r>
            <a:endParaRPr lang="en-US" sz="1000">
              <a:latin typeface="Helvetica"/>
            </a:endParaRPr>
          </a:p>
          <a:p>
            <a:pPr>
              <a:buNone/>
            </a:pPr>
            <a:r>
              <a:rPr lang="en-US" sz="1000">
                <a:latin typeface="Helvetica"/>
                <a:cs typeface="Helvetica"/>
              </a:rPr>
              <a:t>experiments and genetic algorithms,” NAVIGATION: Journal of the Institute of Navigation, Vol. 67, No. 4, 2020, pp. 775–793.</a:t>
            </a:r>
          </a:p>
          <a:p>
            <a:pPr>
              <a:buNone/>
            </a:pPr>
            <a:r>
              <a:rPr lang="en-US" sz="1000">
                <a:latin typeface="Helvetica"/>
                <a:cs typeface="Helvetica"/>
              </a:rPr>
              <a:t>https://doi.org/10.1002/navi.399</a:t>
            </a:r>
            <a:endParaRPr lang="en-US" sz="1000"/>
          </a:p>
          <a:p>
            <a:pPr>
              <a:buNone/>
            </a:pPr>
            <a:endParaRPr lang="en-US" sz="1000">
              <a:latin typeface="Helvetica"/>
              <a:cs typeface="Helvetica"/>
            </a:endParaRPr>
          </a:p>
          <a:p>
            <a:pPr>
              <a:buNone/>
            </a:pPr>
            <a:r>
              <a:rPr lang="en-US" sz="1000">
                <a:latin typeface="Helvetica"/>
                <a:cs typeface="Helvetica"/>
              </a:rPr>
              <a:t>[8] Parikh, D., Vohra, S., and </a:t>
            </a:r>
            <a:r>
              <a:rPr lang="en-US" sz="1000" err="1">
                <a:latin typeface="Helvetica"/>
                <a:cs typeface="Helvetica"/>
              </a:rPr>
              <a:t>Kaveshgar</a:t>
            </a:r>
            <a:r>
              <a:rPr lang="en-US" sz="1000">
                <a:latin typeface="Helvetica"/>
                <a:cs typeface="Helvetica"/>
              </a:rPr>
              <a:t>, M., “Comparison of Attitude Estimation Algorithms With IMU Under External Acceleration,”</a:t>
            </a:r>
            <a:endParaRPr lang="en-US" sz="1000">
              <a:latin typeface="Helvetica"/>
            </a:endParaRPr>
          </a:p>
          <a:p>
            <a:pPr>
              <a:buNone/>
            </a:pPr>
            <a:r>
              <a:rPr lang="en-US" sz="1000">
                <a:latin typeface="Helvetica"/>
                <a:cs typeface="Helvetica"/>
              </a:rPr>
              <a:t>2022. https://doi.org/10.1109/iSES52644.2021.00037.</a:t>
            </a:r>
            <a:endParaRPr lang="en-US" sz="1000">
              <a:latin typeface="Helvetica"/>
            </a:endParaRPr>
          </a:p>
          <a:p>
            <a:pPr>
              <a:buNone/>
            </a:pPr>
            <a:endParaRPr lang="en-US" sz="1000">
              <a:latin typeface="Helvetica"/>
              <a:cs typeface="Helvetica"/>
            </a:endParaRPr>
          </a:p>
          <a:p>
            <a:pPr>
              <a:buNone/>
            </a:pPr>
            <a:r>
              <a:rPr lang="en-US" sz="1000">
                <a:latin typeface="Helvetica"/>
                <a:cs typeface="Helvetica"/>
              </a:rPr>
              <a:t>[9] Capriglione, D., </a:t>
            </a:r>
            <a:r>
              <a:rPr lang="en-US" sz="1000" err="1">
                <a:latin typeface="Helvetica"/>
                <a:cs typeface="Helvetica"/>
              </a:rPr>
              <a:t>Carratù</a:t>
            </a:r>
            <a:r>
              <a:rPr lang="en-US" sz="1000">
                <a:latin typeface="Helvetica"/>
                <a:cs typeface="Helvetica"/>
              </a:rPr>
              <a:t>, M., </a:t>
            </a:r>
            <a:r>
              <a:rPr lang="en-US" sz="1000" err="1">
                <a:latin typeface="Helvetica"/>
                <a:cs typeface="Helvetica"/>
              </a:rPr>
              <a:t>Catelani</a:t>
            </a:r>
            <a:r>
              <a:rPr lang="en-US" sz="1000">
                <a:latin typeface="Helvetica"/>
                <a:cs typeface="Helvetica"/>
              </a:rPr>
              <a:t>, M., Ciani, L., Patrizi, G., </a:t>
            </a:r>
            <a:r>
              <a:rPr lang="en-US" sz="1000" err="1">
                <a:latin typeface="Helvetica"/>
                <a:cs typeface="Helvetica"/>
              </a:rPr>
              <a:t>Pietrosanto</a:t>
            </a:r>
            <a:r>
              <a:rPr lang="en-US" sz="1000">
                <a:latin typeface="Helvetica"/>
                <a:cs typeface="Helvetica"/>
              </a:rPr>
              <a:t>, A., and Sommella, P., “Experimental Analysis of</a:t>
            </a:r>
          </a:p>
          <a:p>
            <a:pPr>
              <a:buNone/>
            </a:pPr>
            <a:r>
              <a:rPr lang="en-US" sz="1000">
                <a:latin typeface="Helvetica"/>
                <a:cs typeface="Helvetica"/>
              </a:rPr>
              <a:t>Filtering Algorithms for IMU-Based Applications Under Vibrations,” IEEE Transactions on Instrumentation and Measurement,</a:t>
            </a:r>
          </a:p>
          <a:p>
            <a:pPr marL="0" indent="0">
              <a:buNone/>
            </a:pPr>
            <a:r>
              <a:rPr lang="en-US" sz="1000">
                <a:latin typeface="Helvetica"/>
                <a:cs typeface="Helvetica"/>
              </a:rPr>
              <a:t>Vol. 70, 2021, pp. 1–10. https://doi.org/10.1109/TIM.2020.3044339.</a:t>
            </a:r>
            <a:endParaRPr lang="en-US" sz="1000">
              <a:latin typeface="Helvetica"/>
            </a:endParaRPr>
          </a:p>
          <a:p>
            <a:pPr>
              <a:buNone/>
            </a:pPr>
            <a:endParaRPr lang="en-US" sz="1000">
              <a:latin typeface="Helvetica"/>
            </a:endParaRPr>
          </a:p>
        </p:txBody>
      </p:sp>
      <p:sp>
        <p:nvSpPr>
          <p:cNvPr id="4" name="Slide Number Placeholder 3">
            <a:extLst>
              <a:ext uri="{FF2B5EF4-FFF2-40B4-BE49-F238E27FC236}">
                <a16:creationId xmlns:a16="http://schemas.microsoft.com/office/drawing/2014/main" id="{6D8A38D8-B67F-DDB6-EB0D-DA43F34A345A}"/>
              </a:ext>
            </a:extLst>
          </p:cNvPr>
          <p:cNvSpPr>
            <a:spLocks noGrp="1"/>
          </p:cNvSpPr>
          <p:nvPr>
            <p:ph type="sldNum" sz="quarter" idx="12"/>
          </p:nvPr>
        </p:nvSpPr>
        <p:spPr/>
        <p:txBody>
          <a:bodyPr/>
          <a:lstStyle/>
          <a:p>
            <a:pPr>
              <a:defRPr/>
            </a:pPr>
            <a:fld id="{B586D440-F702-449A-AAC2-9ACFF17038B8}" type="slidenum">
              <a:rPr lang="en-US" smtClean="0"/>
              <a:pPr>
                <a:defRPr/>
              </a:pPr>
              <a:t>23</a:t>
            </a:fld>
            <a:endParaRPr lang="en-US"/>
          </a:p>
        </p:txBody>
      </p:sp>
    </p:spTree>
    <p:extLst>
      <p:ext uri="{BB962C8B-B14F-4D97-AF65-F5344CB8AC3E}">
        <p14:creationId xmlns:p14="http://schemas.microsoft.com/office/powerpoint/2010/main" val="220208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2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6C16-AC9B-A009-F74F-289B748DB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77BEC-7BEF-EDF9-FCE1-86F52ED7FE29}"/>
              </a:ext>
            </a:extLst>
          </p:cNvPr>
          <p:cNvSpPr>
            <a:spLocks noGrp="1"/>
          </p:cNvSpPr>
          <p:nvPr>
            <p:ph type="title"/>
          </p:nvPr>
        </p:nvSpPr>
        <p:spPr/>
        <p:txBody>
          <a:bodyPr/>
          <a:lstStyle/>
          <a:p>
            <a:r>
              <a:rPr lang="en-US">
                <a:latin typeface="Helvetica"/>
                <a:cs typeface="Helvetica"/>
              </a:rPr>
              <a:t>Methodology</a:t>
            </a:r>
            <a:endParaRPr lang="en-US"/>
          </a:p>
        </p:txBody>
      </p:sp>
      <p:sp>
        <p:nvSpPr>
          <p:cNvPr id="3" name="Content Placeholder 2">
            <a:extLst>
              <a:ext uri="{FF2B5EF4-FFF2-40B4-BE49-F238E27FC236}">
                <a16:creationId xmlns:a16="http://schemas.microsoft.com/office/drawing/2014/main" id="{C579C6F9-7F36-C716-4EF1-7623536CD1D9}"/>
              </a:ext>
            </a:extLst>
          </p:cNvPr>
          <p:cNvSpPr>
            <a:spLocks noGrp="1"/>
          </p:cNvSpPr>
          <p:nvPr>
            <p:ph idx="1"/>
          </p:nvPr>
        </p:nvSpPr>
        <p:spPr/>
        <p:txBody>
          <a:bodyPr/>
          <a:lstStyle/>
          <a:p>
            <a:r>
              <a:rPr lang="en-US">
                <a:latin typeface="Helvetica"/>
                <a:cs typeface="Helvetica"/>
              </a:rPr>
              <a:t>Filters analyzed:</a:t>
            </a:r>
          </a:p>
          <a:p>
            <a:pPr lvl="1">
              <a:buFont typeface="Courier New" charset="2"/>
              <a:buChar char="o"/>
            </a:pPr>
            <a:r>
              <a:rPr lang="en-US">
                <a:latin typeface="Helvetica"/>
                <a:cs typeface="Helvetica"/>
              </a:rPr>
              <a:t>Complementary, Extended Kalman Filter (EKF), Fourati, Madgwick, Mahony</a:t>
            </a:r>
          </a:p>
          <a:p>
            <a:r>
              <a:rPr lang="en-US">
                <a:latin typeface="Helvetica"/>
                <a:cs typeface="Helvetica"/>
              </a:rPr>
              <a:t>A sample nine-axis IMU reading for a spiral trajectory with simulated noise was generated </a:t>
            </a:r>
          </a:p>
          <a:p>
            <a:r>
              <a:rPr lang="en-US">
                <a:latin typeface="Helvetica"/>
                <a:cs typeface="Helvetica"/>
              </a:rPr>
              <a:t>Each filter's performance is determined by the magnitude of their roll, pitch, and yaw RMSE</a:t>
            </a:r>
          </a:p>
          <a:p>
            <a:pPr lvl="1">
              <a:buFont typeface="Courier New" charset="2"/>
              <a:buChar char="o"/>
            </a:pPr>
            <a:r>
              <a:rPr lang="en-US">
                <a:latin typeface="Helvetica"/>
                <a:cs typeface="Helvetica"/>
              </a:rPr>
              <a:t>root mean square error</a:t>
            </a:r>
          </a:p>
        </p:txBody>
      </p:sp>
      <p:sp>
        <p:nvSpPr>
          <p:cNvPr id="4" name="Slide Number Placeholder 3">
            <a:extLst>
              <a:ext uri="{FF2B5EF4-FFF2-40B4-BE49-F238E27FC236}">
                <a16:creationId xmlns:a16="http://schemas.microsoft.com/office/drawing/2014/main" id="{2EF380F5-463C-B865-689B-93BFAAD43715}"/>
              </a:ext>
            </a:extLst>
          </p:cNvPr>
          <p:cNvSpPr>
            <a:spLocks noGrp="1"/>
          </p:cNvSpPr>
          <p:nvPr>
            <p:ph type="sldNum" sz="quarter" idx="12"/>
          </p:nvPr>
        </p:nvSpPr>
        <p:spPr/>
        <p:txBody>
          <a:bodyPr/>
          <a:lstStyle/>
          <a:p>
            <a:pPr>
              <a:defRPr/>
            </a:pPr>
            <a:fld id="{B586D440-F702-449A-AAC2-9ACFF17038B8}" type="slidenum">
              <a:rPr lang="en-US" smtClean="0"/>
              <a:pPr>
                <a:defRPr/>
              </a:pPr>
              <a:t>3</a:t>
            </a:fld>
            <a:endParaRPr lang="en-US"/>
          </a:p>
        </p:txBody>
      </p:sp>
    </p:spTree>
    <p:extLst>
      <p:ext uri="{BB962C8B-B14F-4D97-AF65-F5344CB8AC3E}">
        <p14:creationId xmlns:p14="http://schemas.microsoft.com/office/powerpoint/2010/main" val="247055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8CD5B-E940-7AFE-B4BE-058DC2095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BDEDD-62DC-4CEE-A435-A30378AFAAD2}"/>
              </a:ext>
            </a:extLst>
          </p:cNvPr>
          <p:cNvSpPr>
            <a:spLocks noGrp="1"/>
          </p:cNvSpPr>
          <p:nvPr>
            <p:ph type="title"/>
          </p:nvPr>
        </p:nvSpPr>
        <p:spPr/>
        <p:txBody>
          <a:bodyPr/>
          <a:lstStyle/>
          <a:p>
            <a:r>
              <a:rPr lang="en-US">
                <a:latin typeface="Helvetica"/>
                <a:cs typeface="Helvetica"/>
              </a:rPr>
              <a:t>Complementary Filter</a:t>
            </a:r>
            <a:endParaRPr lang="en-US"/>
          </a:p>
        </p:txBody>
      </p:sp>
      <p:sp>
        <p:nvSpPr>
          <p:cNvPr id="3" name="Content Placeholder 2">
            <a:extLst>
              <a:ext uri="{FF2B5EF4-FFF2-40B4-BE49-F238E27FC236}">
                <a16:creationId xmlns:a16="http://schemas.microsoft.com/office/drawing/2014/main" id="{8EAB4B11-2CE1-7A2F-F906-8C726D365EC7}"/>
              </a:ext>
            </a:extLst>
          </p:cNvPr>
          <p:cNvSpPr>
            <a:spLocks noGrp="1"/>
          </p:cNvSpPr>
          <p:nvPr>
            <p:ph idx="1"/>
          </p:nvPr>
        </p:nvSpPr>
        <p:spPr/>
        <p:txBody>
          <a:bodyPr/>
          <a:lstStyle/>
          <a:p>
            <a:r>
              <a:rPr lang="en-US">
                <a:latin typeface="Helvetica"/>
                <a:cs typeface="Helvetica"/>
              </a:rPr>
              <a:t>"Simple" filtering algorithm</a:t>
            </a:r>
          </a:p>
          <a:p>
            <a:r>
              <a:rPr lang="en-US">
                <a:latin typeface="Helvetica"/>
                <a:cs typeface="Helvetica"/>
              </a:rPr>
              <a:t>Estimates attitude with the weighted sum of a gyroscope prediction and the combination of magnetometer and  accelerometer prediction. </a:t>
            </a:r>
            <a:endParaRPr lang="en-US">
              <a:cs typeface="Helvetica"/>
            </a:endParaRPr>
          </a:p>
          <a:p>
            <a:pPr marL="0" indent="0" algn="ctr">
              <a:buNone/>
            </a:pPr>
            <a:r>
              <a:rPr lang="en-US" sz="4000">
                <a:latin typeface="Helvetica"/>
                <a:cs typeface="Helvetica"/>
              </a:rPr>
              <a:t>𝜃 = 𝛼𝜃</a:t>
            </a:r>
            <a:r>
              <a:rPr lang="en-US" sz="4000" baseline="-25000">
                <a:latin typeface="Helvetica"/>
                <a:cs typeface="Helvetica"/>
              </a:rPr>
              <a:t>𝑤</a:t>
            </a:r>
            <a:r>
              <a:rPr lang="en-US" sz="4000">
                <a:latin typeface="Helvetica"/>
                <a:cs typeface="Helvetica"/>
              </a:rPr>
              <a:t> + (1−𝛼)𝜃</a:t>
            </a:r>
            <a:r>
              <a:rPr lang="en-US" sz="4000" baseline="-25000">
                <a:latin typeface="Helvetica"/>
                <a:cs typeface="Helvetica"/>
              </a:rPr>
              <a:t>𝑎𝑚</a:t>
            </a:r>
          </a:p>
        </p:txBody>
      </p:sp>
      <p:sp>
        <p:nvSpPr>
          <p:cNvPr id="4" name="Slide Number Placeholder 3">
            <a:extLst>
              <a:ext uri="{FF2B5EF4-FFF2-40B4-BE49-F238E27FC236}">
                <a16:creationId xmlns:a16="http://schemas.microsoft.com/office/drawing/2014/main" id="{6BB72BC7-F696-C8D2-6821-087D87B0F052}"/>
              </a:ext>
            </a:extLst>
          </p:cNvPr>
          <p:cNvSpPr>
            <a:spLocks noGrp="1"/>
          </p:cNvSpPr>
          <p:nvPr>
            <p:ph type="sldNum" sz="quarter" idx="12"/>
          </p:nvPr>
        </p:nvSpPr>
        <p:spPr/>
        <p:txBody>
          <a:bodyPr/>
          <a:lstStyle/>
          <a:p>
            <a:pPr>
              <a:defRPr/>
            </a:pPr>
            <a:fld id="{B586D440-F702-449A-AAC2-9ACFF17038B8}" type="slidenum">
              <a:rPr lang="en-US" smtClean="0"/>
              <a:pPr>
                <a:defRPr/>
              </a:pPr>
              <a:t>4</a:t>
            </a:fld>
            <a:endParaRPr lang="en-US"/>
          </a:p>
        </p:txBody>
      </p:sp>
    </p:spTree>
    <p:extLst>
      <p:ext uri="{BB962C8B-B14F-4D97-AF65-F5344CB8AC3E}">
        <p14:creationId xmlns:p14="http://schemas.microsoft.com/office/powerpoint/2010/main" val="331858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10E5-2C9C-3697-03FD-C5B1D6167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B1F1F-78CE-0663-901D-6B471D8BD24C}"/>
              </a:ext>
            </a:extLst>
          </p:cNvPr>
          <p:cNvSpPr>
            <a:spLocks noGrp="1"/>
          </p:cNvSpPr>
          <p:nvPr>
            <p:ph type="title"/>
          </p:nvPr>
        </p:nvSpPr>
        <p:spPr/>
        <p:txBody>
          <a:bodyPr/>
          <a:lstStyle/>
          <a:p>
            <a:r>
              <a:rPr lang="en-US">
                <a:latin typeface="Helvetica"/>
                <a:cs typeface="Helvetica"/>
              </a:rPr>
              <a:t>Complementary Filter</a:t>
            </a:r>
            <a:endParaRPr lang="en-US"/>
          </a:p>
        </p:txBody>
      </p:sp>
      <p:pic>
        <p:nvPicPr>
          <p:cNvPr id="5" name="Content Placeholder 4">
            <a:extLst>
              <a:ext uri="{FF2B5EF4-FFF2-40B4-BE49-F238E27FC236}">
                <a16:creationId xmlns:a16="http://schemas.microsoft.com/office/drawing/2014/main" id="{B49E53E6-51C6-C2DE-D343-B2713B345352}"/>
              </a:ext>
            </a:extLst>
          </p:cNvPr>
          <p:cNvPicPr>
            <a:picLocks noGrp="1" noChangeAspect="1"/>
          </p:cNvPicPr>
          <p:nvPr>
            <p:ph idx="1"/>
          </p:nvPr>
        </p:nvPicPr>
        <p:blipFill>
          <a:blip r:embed="rId2"/>
          <a:stretch>
            <a:fillRect/>
          </a:stretch>
        </p:blipFill>
        <p:spPr>
          <a:xfrm>
            <a:off x="3088386" y="2333592"/>
            <a:ext cx="2910767" cy="2220528"/>
          </a:xfrm>
        </p:spPr>
      </p:pic>
      <p:sp>
        <p:nvSpPr>
          <p:cNvPr id="4" name="Slide Number Placeholder 3">
            <a:extLst>
              <a:ext uri="{FF2B5EF4-FFF2-40B4-BE49-F238E27FC236}">
                <a16:creationId xmlns:a16="http://schemas.microsoft.com/office/drawing/2014/main" id="{9B0E2A2C-346A-47B1-82C6-B4ED3E3E594D}"/>
              </a:ext>
            </a:extLst>
          </p:cNvPr>
          <p:cNvSpPr>
            <a:spLocks noGrp="1"/>
          </p:cNvSpPr>
          <p:nvPr>
            <p:ph type="sldNum" sz="quarter" idx="12"/>
          </p:nvPr>
        </p:nvSpPr>
        <p:spPr/>
        <p:txBody>
          <a:bodyPr/>
          <a:lstStyle/>
          <a:p>
            <a:pPr>
              <a:defRPr/>
            </a:pPr>
            <a:fld id="{B586D440-F702-449A-AAC2-9ACFF17038B8}" type="slidenum">
              <a:rPr lang="en-US" smtClean="0"/>
              <a:pPr>
                <a:defRPr/>
              </a:pPr>
              <a:t>5</a:t>
            </a:fld>
            <a:endParaRPr lang="en-US"/>
          </a:p>
        </p:txBody>
      </p:sp>
      <p:pic>
        <p:nvPicPr>
          <p:cNvPr id="6" name="Picture 5">
            <a:extLst>
              <a:ext uri="{FF2B5EF4-FFF2-40B4-BE49-F238E27FC236}">
                <a16:creationId xmlns:a16="http://schemas.microsoft.com/office/drawing/2014/main" id="{D924D319-7CAC-D83F-1127-41067B97FF2E}"/>
              </a:ext>
            </a:extLst>
          </p:cNvPr>
          <p:cNvPicPr>
            <a:picLocks noChangeAspect="1"/>
          </p:cNvPicPr>
          <p:nvPr/>
        </p:nvPicPr>
        <p:blipFill>
          <a:blip r:embed="rId3"/>
          <a:stretch>
            <a:fillRect/>
          </a:stretch>
        </p:blipFill>
        <p:spPr>
          <a:xfrm>
            <a:off x="103573" y="2372001"/>
            <a:ext cx="2988816" cy="2236064"/>
          </a:xfrm>
          <a:prstGeom prst="rect">
            <a:avLst/>
          </a:prstGeom>
        </p:spPr>
      </p:pic>
      <p:pic>
        <p:nvPicPr>
          <p:cNvPr id="7" name="Picture 6" descr="A graph of blue and orange lines&#10;&#10;AI-generated content may be incorrect.">
            <a:extLst>
              <a:ext uri="{FF2B5EF4-FFF2-40B4-BE49-F238E27FC236}">
                <a16:creationId xmlns:a16="http://schemas.microsoft.com/office/drawing/2014/main" id="{6AA06C8E-47CE-6F35-E100-1D6DD8E2D10D}"/>
              </a:ext>
            </a:extLst>
          </p:cNvPr>
          <p:cNvPicPr>
            <a:picLocks noChangeAspect="1"/>
          </p:cNvPicPr>
          <p:nvPr/>
        </p:nvPicPr>
        <p:blipFill>
          <a:blip r:embed="rId4"/>
          <a:stretch>
            <a:fillRect/>
          </a:stretch>
        </p:blipFill>
        <p:spPr>
          <a:xfrm>
            <a:off x="6075655" y="2340560"/>
            <a:ext cx="2916685" cy="2202773"/>
          </a:xfrm>
          <a:prstGeom prst="rect">
            <a:avLst/>
          </a:prstGeom>
        </p:spPr>
      </p:pic>
      <p:sp>
        <p:nvSpPr>
          <p:cNvPr id="9" name="Content Placeholder 2">
            <a:extLst>
              <a:ext uri="{FF2B5EF4-FFF2-40B4-BE49-F238E27FC236}">
                <a16:creationId xmlns:a16="http://schemas.microsoft.com/office/drawing/2014/main" id="{6A1D5B57-E1B2-DE6E-5F47-7946A56D9081}"/>
              </a:ext>
            </a:extLst>
          </p:cNvPr>
          <p:cNvSpPr txBox="1">
            <a:spLocks/>
          </p:cNvSpPr>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685800" indent="-342900"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971550" indent="-2857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3144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6573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a:lstStyle>
          <a:p>
            <a:r>
              <a:rPr lang="en-US" kern="0">
                <a:latin typeface="Helvetica"/>
                <a:cs typeface="Helvetica"/>
              </a:rPr>
              <a:t>Computationally inexpensive</a:t>
            </a:r>
          </a:p>
          <a:p>
            <a:r>
              <a:rPr lang="en-US" kern="0">
                <a:latin typeface="Helvetica"/>
                <a:cs typeface="Helvetica"/>
              </a:rPr>
              <a:t>Backing structure for some of the more accurate filters</a:t>
            </a:r>
          </a:p>
        </p:txBody>
      </p:sp>
    </p:spTree>
    <p:extLst>
      <p:ext uri="{BB962C8B-B14F-4D97-AF65-F5344CB8AC3E}">
        <p14:creationId xmlns:p14="http://schemas.microsoft.com/office/powerpoint/2010/main" val="26689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9F0D3-233E-DCE7-C9D2-95F9A417609F}"/>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51F7D16-9D16-BD7E-5332-93CFDB7F258D}"/>
              </a:ext>
            </a:extLst>
          </p:cNvPr>
          <p:cNvSpPr txBox="1">
            <a:spLocks/>
          </p:cNvSpPr>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685800" indent="-342900"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971550" indent="-2857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3144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6573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a:lstStyle>
          <a:p>
            <a:r>
              <a:rPr lang="en-US" kern="0">
                <a:latin typeface="Helvetica"/>
                <a:cs typeface="Helvetica"/>
              </a:rPr>
              <a:t>EKF uses a math model of the system's states and their possible transitions.</a:t>
            </a:r>
          </a:p>
          <a:p>
            <a:r>
              <a:rPr lang="en-US" kern="0">
                <a:latin typeface="Helvetica"/>
                <a:cs typeface="Helvetica"/>
              </a:rPr>
              <a:t>Predicts and then updates the prediction to estimate</a:t>
            </a:r>
            <a:endParaRPr lang="en-US" kern="0"/>
          </a:p>
        </p:txBody>
      </p:sp>
      <p:sp>
        <p:nvSpPr>
          <p:cNvPr id="2" name="Title 1">
            <a:extLst>
              <a:ext uri="{FF2B5EF4-FFF2-40B4-BE49-F238E27FC236}">
                <a16:creationId xmlns:a16="http://schemas.microsoft.com/office/drawing/2014/main" id="{B361EB89-F566-3033-734D-BA9D3E0E651D}"/>
              </a:ext>
            </a:extLst>
          </p:cNvPr>
          <p:cNvSpPr>
            <a:spLocks noGrp="1"/>
          </p:cNvSpPr>
          <p:nvPr>
            <p:ph type="title"/>
          </p:nvPr>
        </p:nvSpPr>
        <p:spPr/>
        <p:txBody>
          <a:bodyPr/>
          <a:lstStyle/>
          <a:p>
            <a:r>
              <a:rPr lang="en-US">
                <a:latin typeface="Helvetica"/>
                <a:cs typeface="Helvetica"/>
              </a:rPr>
              <a:t>Extended Kalman Filter</a:t>
            </a:r>
            <a:endParaRPr lang="en-US"/>
          </a:p>
        </p:txBody>
      </p:sp>
      <p:pic>
        <p:nvPicPr>
          <p:cNvPr id="5" name="Content Placeholder 4" descr="A math equations on a white background">
            <a:extLst>
              <a:ext uri="{FF2B5EF4-FFF2-40B4-BE49-F238E27FC236}">
                <a16:creationId xmlns:a16="http://schemas.microsoft.com/office/drawing/2014/main" id="{63B65953-6E9E-C900-4A03-4E5245D1DE0B}"/>
              </a:ext>
            </a:extLst>
          </p:cNvPr>
          <p:cNvPicPr>
            <a:picLocks noGrp="1" noChangeAspect="1"/>
          </p:cNvPicPr>
          <p:nvPr>
            <p:ph idx="1"/>
          </p:nvPr>
        </p:nvPicPr>
        <p:blipFill>
          <a:blip r:embed="rId2"/>
          <a:srcRect r="5365" b="1735"/>
          <a:stretch/>
        </p:blipFill>
        <p:spPr>
          <a:xfrm>
            <a:off x="248387" y="2836828"/>
            <a:ext cx="3524465" cy="1097434"/>
          </a:xfrm>
        </p:spPr>
      </p:pic>
      <p:sp>
        <p:nvSpPr>
          <p:cNvPr id="4" name="Slide Number Placeholder 3">
            <a:extLst>
              <a:ext uri="{FF2B5EF4-FFF2-40B4-BE49-F238E27FC236}">
                <a16:creationId xmlns:a16="http://schemas.microsoft.com/office/drawing/2014/main" id="{708C4B4A-08AD-9C0C-6078-96A49D401686}"/>
              </a:ext>
            </a:extLst>
          </p:cNvPr>
          <p:cNvSpPr>
            <a:spLocks noGrp="1"/>
          </p:cNvSpPr>
          <p:nvPr>
            <p:ph type="sldNum" sz="quarter" idx="12"/>
          </p:nvPr>
        </p:nvSpPr>
        <p:spPr/>
        <p:txBody>
          <a:bodyPr/>
          <a:lstStyle/>
          <a:p>
            <a:pPr>
              <a:defRPr/>
            </a:pPr>
            <a:fld id="{B586D440-F702-449A-AAC2-9ACFF17038B8}" type="slidenum">
              <a:rPr lang="en-US" smtClean="0"/>
              <a:pPr>
                <a:defRPr/>
              </a:pPr>
              <a:t>6</a:t>
            </a:fld>
            <a:endParaRPr lang="en-US"/>
          </a:p>
        </p:txBody>
      </p:sp>
      <p:pic>
        <p:nvPicPr>
          <p:cNvPr id="6" name="Picture 5" descr="A group of black letters&#10;&#10;AI-generated content may be incorrect.">
            <a:extLst>
              <a:ext uri="{FF2B5EF4-FFF2-40B4-BE49-F238E27FC236}">
                <a16:creationId xmlns:a16="http://schemas.microsoft.com/office/drawing/2014/main" id="{785078CB-F2A4-3FFD-DE4F-64609B5441EC}"/>
              </a:ext>
            </a:extLst>
          </p:cNvPr>
          <p:cNvPicPr>
            <a:picLocks noChangeAspect="1"/>
          </p:cNvPicPr>
          <p:nvPr/>
        </p:nvPicPr>
        <p:blipFill>
          <a:blip r:embed="rId3"/>
          <a:srcRect t="-653" r="7693" b="6114"/>
          <a:stretch/>
        </p:blipFill>
        <p:spPr>
          <a:xfrm>
            <a:off x="5375593" y="2752202"/>
            <a:ext cx="3094859" cy="1202155"/>
          </a:xfrm>
          <a:prstGeom prst="rect">
            <a:avLst/>
          </a:prstGeom>
        </p:spPr>
      </p:pic>
      <p:pic>
        <p:nvPicPr>
          <p:cNvPr id="7" name="Picture 6" descr="A black text with a white background&#10;&#10;AI-generated content may be incorrect.">
            <a:extLst>
              <a:ext uri="{FF2B5EF4-FFF2-40B4-BE49-F238E27FC236}">
                <a16:creationId xmlns:a16="http://schemas.microsoft.com/office/drawing/2014/main" id="{9186A0B7-83BD-1032-DBDB-CB32526C96C7}"/>
              </a:ext>
            </a:extLst>
          </p:cNvPr>
          <p:cNvPicPr>
            <a:picLocks noChangeAspect="1"/>
          </p:cNvPicPr>
          <p:nvPr/>
        </p:nvPicPr>
        <p:blipFill>
          <a:blip r:embed="rId4"/>
          <a:stretch>
            <a:fillRect/>
          </a:stretch>
        </p:blipFill>
        <p:spPr>
          <a:xfrm>
            <a:off x="2240801" y="4169159"/>
            <a:ext cx="4002882" cy="488157"/>
          </a:xfrm>
          <a:prstGeom prst="rect">
            <a:avLst/>
          </a:prstGeom>
        </p:spPr>
      </p:pic>
      <p:sp>
        <p:nvSpPr>
          <p:cNvPr id="10" name="TextBox 9">
            <a:extLst>
              <a:ext uri="{FF2B5EF4-FFF2-40B4-BE49-F238E27FC236}">
                <a16:creationId xmlns:a16="http://schemas.microsoft.com/office/drawing/2014/main" id="{55D14967-4728-C41B-0DE2-275E85AAB8E8}"/>
              </a:ext>
            </a:extLst>
          </p:cNvPr>
          <p:cNvSpPr txBox="1"/>
          <p:nvPr/>
        </p:nvSpPr>
        <p:spPr>
          <a:xfrm>
            <a:off x="249926" y="2456432"/>
            <a:ext cx="33051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Helvetica"/>
                <a:ea typeface="ＭＳ Ｐゴシック"/>
                <a:cs typeface="Arial"/>
              </a:rPr>
              <a:t>Prediction Step:</a:t>
            </a:r>
            <a:endParaRPr lang="en-US" sz="2400">
              <a:latin typeface="Helvetica"/>
            </a:endParaRPr>
          </a:p>
        </p:txBody>
      </p:sp>
      <p:sp>
        <p:nvSpPr>
          <p:cNvPr id="11" name="TextBox 10">
            <a:extLst>
              <a:ext uri="{FF2B5EF4-FFF2-40B4-BE49-F238E27FC236}">
                <a16:creationId xmlns:a16="http://schemas.microsoft.com/office/drawing/2014/main" id="{8566DD84-A117-45BE-8960-388BBE44DEF5}"/>
              </a:ext>
            </a:extLst>
          </p:cNvPr>
          <p:cNvSpPr txBox="1"/>
          <p:nvPr/>
        </p:nvSpPr>
        <p:spPr>
          <a:xfrm>
            <a:off x="5376781" y="2459889"/>
            <a:ext cx="33051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Helvetica"/>
                <a:ea typeface="ＭＳ Ｐゴシック"/>
                <a:cs typeface="Arial"/>
              </a:rPr>
              <a:t>Update Step:</a:t>
            </a:r>
            <a:endParaRPr lang="en-US" sz="2400">
              <a:latin typeface="Helvetica"/>
            </a:endParaRPr>
          </a:p>
        </p:txBody>
      </p:sp>
      <p:sp>
        <p:nvSpPr>
          <p:cNvPr id="12" name="TextBox 11">
            <a:extLst>
              <a:ext uri="{FF2B5EF4-FFF2-40B4-BE49-F238E27FC236}">
                <a16:creationId xmlns:a16="http://schemas.microsoft.com/office/drawing/2014/main" id="{677F57FA-E0FB-4FF3-82D2-CA2C6317C347}"/>
              </a:ext>
            </a:extLst>
          </p:cNvPr>
          <p:cNvSpPr txBox="1"/>
          <p:nvPr/>
        </p:nvSpPr>
        <p:spPr>
          <a:xfrm>
            <a:off x="219707" y="4167748"/>
            <a:ext cx="33051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Helvetica"/>
                <a:ea typeface="ＭＳ Ｐゴシック"/>
                <a:cs typeface="Arial"/>
              </a:rPr>
              <a:t>Kalman gain:</a:t>
            </a:r>
            <a:endParaRPr lang="en-US" sz="2400">
              <a:latin typeface="Helvetica"/>
            </a:endParaRPr>
          </a:p>
        </p:txBody>
      </p:sp>
    </p:spTree>
    <p:extLst>
      <p:ext uri="{BB962C8B-B14F-4D97-AF65-F5344CB8AC3E}">
        <p14:creationId xmlns:p14="http://schemas.microsoft.com/office/powerpoint/2010/main" val="59996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5F1E9-5550-FFA6-0190-8EBDFCD17E85}"/>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1420100-D255-79AC-8F3B-2041B98C61CC}"/>
              </a:ext>
            </a:extLst>
          </p:cNvPr>
          <p:cNvSpPr>
            <a:spLocks noGrp="1"/>
          </p:cNvSpPr>
          <p:nvPr>
            <p:ph idx="1"/>
          </p:nvPr>
        </p:nvSpPr>
        <p:spPr/>
        <p:txBody>
          <a:bodyPr/>
          <a:lstStyle/>
          <a:p>
            <a:r>
              <a:rPr lang="en-US">
                <a:latin typeface="Helvetica"/>
                <a:cs typeface="Helvetica"/>
              </a:rPr>
              <a:t>Heavy computations</a:t>
            </a:r>
            <a:endParaRPr lang="en-US"/>
          </a:p>
          <a:p>
            <a:pPr lvl="1">
              <a:buFont typeface="Courier New" charset="2"/>
              <a:buChar char="o"/>
            </a:pPr>
            <a:r>
              <a:rPr lang="en-US">
                <a:latin typeface="Helvetica"/>
                <a:cs typeface="Helvetica"/>
              </a:rPr>
              <a:t>Jacobians and Matrix operations</a:t>
            </a:r>
            <a:endParaRPr lang="en-US"/>
          </a:p>
          <a:p>
            <a:pPr lvl="1">
              <a:buFont typeface="Courier New" charset="2"/>
              <a:buChar char="o"/>
            </a:pPr>
            <a:endParaRPr lang="en-US"/>
          </a:p>
          <a:p>
            <a:endParaRPr lang="en-US"/>
          </a:p>
        </p:txBody>
      </p:sp>
      <p:sp>
        <p:nvSpPr>
          <p:cNvPr id="2" name="Title 1">
            <a:extLst>
              <a:ext uri="{FF2B5EF4-FFF2-40B4-BE49-F238E27FC236}">
                <a16:creationId xmlns:a16="http://schemas.microsoft.com/office/drawing/2014/main" id="{6E70B851-18E5-8928-5AC2-608EFFE199E5}"/>
              </a:ext>
            </a:extLst>
          </p:cNvPr>
          <p:cNvSpPr>
            <a:spLocks noGrp="1"/>
          </p:cNvSpPr>
          <p:nvPr>
            <p:ph type="title"/>
          </p:nvPr>
        </p:nvSpPr>
        <p:spPr/>
        <p:txBody>
          <a:bodyPr/>
          <a:lstStyle/>
          <a:p>
            <a:r>
              <a:rPr lang="en-US">
                <a:latin typeface="Helvetica"/>
                <a:cs typeface="Helvetica"/>
              </a:rPr>
              <a:t>Extended Kalman Filter</a:t>
            </a:r>
            <a:endParaRPr lang="en-US"/>
          </a:p>
        </p:txBody>
      </p:sp>
      <p:sp>
        <p:nvSpPr>
          <p:cNvPr id="4" name="Slide Number Placeholder 3">
            <a:extLst>
              <a:ext uri="{FF2B5EF4-FFF2-40B4-BE49-F238E27FC236}">
                <a16:creationId xmlns:a16="http://schemas.microsoft.com/office/drawing/2014/main" id="{1622DBD5-EF9A-9E4A-2934-87E9D691B524}"/>
              </a:ext>
            </a:extLst>
          </p:cNvPr>
          <p:cNvSpPr>
            <a:spLocks noGrp="1"/>
          </p:cNvSpPr>
          <p:nvPr>
            <p:ph type="sldNum" sz="quarter" idx="12"/>
          </p:nvPr>
        </p:nvSpPr>
        <p:spPr/>
        <p:txBody>
          <a:bodyPr/>
          <a:lstStyle/>
          <a:p>
            <a:pPr>
              <a:defRPr/>
            </a:pPr>
            <a:fld id="{B586D440-F702-449A-AAC2-9ACFF17038B8}" type="slidenum">
              <a:rPr lang="en-US" smtClean="0"/>
              <a:pPr>
                <a:defRPr/>
              </a:pPr>
              <a:t>7</a:t>
            </a:fld>
            <a:endParaRPr lang="en-US"/>
          </a:p>
        </p:txBody>
      </p:sp>
      <p:pic>
        <p:nvPicPr>
          <p:cNvPr id="14" name="Picture 13" descr="A graph of a graph with blue and orange lines&#10;&#10;AI-generated content may be incorrect.">
            <a:extLst>
              <a:ext uri="{FF2B5EF4-FFF2-40B4-BE49-F238E27FC236}">
                <a16:creationId xmlns:a16="http://schemas.microsoft.com/office/drawing/2014/main" id="{209E1CB1-EEF2-D87C-1363-F79D21264A32}"/>
              </a:ext>
            </a:extLst>
          </p:cNvPr>
          <p:cNvPicPr>
            <a:picLocks noChangeAspect="1"/>
          </p:cNvPicPr>
          <p:nvPr/>
        </p:nvPicPr>
        <p:blipFill>
          <a:blip r:embed="rId2"/>
          <a:stretch>
            <a:fillRect/>
          </a:stretch>
        </p:blipFill>
        <p:spPr>
          <a:xfrm>
            <a:off x="0" y="2109108"/>
            <a:ext cx="3110932" cy="2377845"/>
          </a:xfrm>
          <a:prstGeom prst="rect">
            <a:avLst/>
          </a:prstGeom>
        </p:spPr>
      </p:pic>
      <p:pic>
        <p:nvPicPr>
          <p:cNvPr id="13" name="Picture 12" descr="A graph with blue lines and orange lines&#10;&#10;AI-generated content may be incorrect.">
            <a:extLst>
              <a:ext uri="{FF2B5EF4-FFF2-40B4-BE49-F238E27FC236}">
                <a16:creationId xmlns:a16="http://schemas.microsoft.com/office/drawing/2014/main" id="{D2E2EB24-384F-E8BD-3281-32F9B716F602}"/>
              </a:ext>
            </a:extLst>
          </p:cNvPr>
          <p:cNvPicPr>
            <a:picLocks noChangeAspect="1"/>
          </p:cNvPicPr>
          <p:nvPr/>
        </p:nvPicPr>
        <p:blipFill>
          <a:blip r:embed="rId3"/>
          <a:stretch>
            <a:fillRect/>
          </a:stretch>
        </p:blipFill>
        <p:spPr>
          <a:xfrm>
            <a:off x="2917032" y="2107406"/>
            <a:ext cx="3151755" cy="2316617"/>
          </a:xfrm>
          <a:prstGeom prst="rect">
            <a:avLst/>
          </a:prstGeom>
        </p:spPr>
      </p:pic>
      <p:pic>
        <p:nvPicPr>
          <p:cNvPr id="15" name="Picture 14" descr="A graph with blue lines and orange lines&#10;&#10;AI-generated content may be incorrect.">
            <a:extLst>
              <a:ext uri="{FF2B5EF4-FFF2-40B4-BE49-F238E27FC236}">
                <a16:creationId xmlns:a16="http://schemas.microsoft.com/office/drawing/2014/main" id="{A00C5211-22E3-CD86-3418-A394E2BB7756}"/>
              </a:ext>
            </a:extLst>
          </p:cNvPr>
          <p:cNvPicPr>
            <a:picLocks noChangeAspect="1"/>
          </p:cNvPicPr>
          <p:nvPr/>
        </p:nvPicPr>
        <p:blipFill>
          <a:blip r:embed="rId4"/>
          <a:stretch>
            <a:fillRect/>
          </a:stretch>
        </p:blipFill>
        <p:spPr>
          <a:xfrm>
            <a:off x="5956526" y="2039369"/>
            <a:ext cx="3187474" cy="2382952"/>
          </a:xfrm>
          <a:prstGeom prst="rect">
            <a:avLst/>
          </a:prstGeom>
        </p:spPr>
      </p:pic>
    </p:spTree>
    <p:extLst>
      <p:ext uri="{BB962C8B-B14F-4D97-AF65-F5344CB8AC3E}">
        <p14:creationId xmlns:p14="http://schemas.microsoft.com/office/powerpoint/2010/main" val="315456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5A9EE-57D8-0247-CC1C-D23FA4051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550B7-12C1-59C6-0A56-7B04BC341EBE}"/>
              </a:ext>
            </a:extLst>
          </p:cNvPr>
          <p:cNvSpPr>
            <a:spLocks noGrp="1"/>
          </p:cNvSpPr>
          <p:nvPr>
            <p:ph type="title"/>
          </p:nvPr>
        </p:nvSpPr>
        <p:spPr/>
        <p:txBody>
          <a:bodyPr/>
          <a:lstStyle/>
          <a:p>
            <a:r>
              <a:rPr lang="en-US">
                <a:latin typeface="Helvetica"/>
                <a:cs typeface="Helvetica"/>
              </a:rPr>
              <a:t>Fourati Filter</a:t>
            </a:r>
            <a:endParaRPr lang="en-US"/>
          </a:p>
        </p:txBody>
      </p:sp>
      <p:sp>
        <p:nvSpPr>
          <p:cNvPr id="3" name="Content Placeholder 2">
            <a:extLst>
              <a:ext uri="{FF2B5EF4-FFF2-40B4-BE49-F238E27FC236}">
                <a16:creationId xmlns:a16="http://schemas.microsoft.com/office/drawing/2014/main" id="{0405EB1F-4D43-285A-0195-72F40103DF25}"/>
              </a:ext>
            </a:extLst>
          </p:cNvPr>
          <p:cNvSpPr>
            <a:spLocks noGrp="1"/>
          </p:cNvSpPr>
          <p:nvPr>
            <p:ph idx="1"/>
          </p:nvPr>
        </p:nvSpPr>
        <p:spPr/>
        <p:txBody>
          <a:bodyPr/>
          <a:lstStyle/>
          <a:p>
            <a:r>
              <a:rPr lang="en-US">
                <a:latin typeface="Helvetica"/>
                <a:cs typeface="Helvetica"/>
              </a:rPr>
              <a:t>Utilizes a complementary structure with the Levenberg–Marquardt algorithm</a:t>
            </a:r>
            <a:endParaRPr lang="en-US"/>
          </a:p>
          <a:p>
            <a:r>
              <a:rPr lang="en-US">
                <a:latin typeface="Helvetica"/>
                <a:cs typeface="Helvetica"/>
              </a:rPr>
              <a:t>Calculations done with quaternions</a:t>
            </a:r>
            <a:endParaRPr lang="en-US"/>
          </a:p>
          <a:p>
            <a:endParaRPr lang="en-US"/>
          </a:p>
          <a:p>
            <a:endParaRPr lang="en-US"/>
          </a:p>
        </p:txBody>
      </p:sp>
      <p:sp>
        <p:nvSpPr>
          <p:cNvPr id="4" name="Slide Number Placeholder 3">
            <a:extLst>
              <a:ext uri="{FF2B5EF4-FFF2-40B4-BE49-F238E27FC236}">
                <a16:creationId xmlns:a16="http://schemas.microsoft.com/office/drawing/2014/main" id="{97F2C013-9AB0-5B2F-3653-7751DD3ED567}"/>
              </a:ext>
            </a:extLst>
          </p:cNvPr>
          <p:cNvSpPr>
            <a:spLocks noGrp="1"/>
          </p:cNvSpPr>
          <p:nvPr>
            <p:ph type="sldNum" sz="quarter" idx="12"/>
          </p:nvPr>
        </p:nvSpPr>
        <p:spPr/>
        <p:txBody>
          <a:bodyPr/>
          <a:lstStyle/>
          <a:p>
            <a:pPr>
              <a:defRPr/>
            </a:pPr>
            <a:fld id="{B586D440-F702-449A-AAC2-9ACFF17038B8}" type="slidenum">
              <a:rPr lang="en-US" smtClean="0"/>
              <a:pPr>
                <a:defRPr/>
              </a:pPr>
              <a:t>8</a:t>
            </a:fld>
            <a:endParaRPr lang="en-US"/>
          </a:p>
        </p:txBody>
      </p:sp>
      <p:pic>
        <p:nvPicPr>
          <p:cNvPr id="6" name="Picture 5" descr="A black numbers and symbols&#10;&#10;AI-generated content may be incorrect.">
            <a:extLst>
              <a:ext uri="{FF2B5EF4-FFF2-40B4-BE49-F238E27FC236}">
                <a16:creationId xmlns:a16="http://schemas.microsoft.com/office/drawing/2014/main" id="{C81638FA-8F6F-F038-AADC-46C416C673A6}"/>
              </a:ext>
            </a:extLst>
          </p:cNvPr>
          <p:cNvPicPr>
            <a:picLocks noChangeAspect="1"/>
          </p:cNvPicPr>
          <p:nvPr/>
        </p:nvPicPr>
        <p:blipFill>
          <a:blip r:embed="rId2"/>
          <a:srcRect l="1115" t="10245" r="1721" b="5430"/>
          <a:stretch/>
        </p:blipFill>
        <p:spPr>
          <a:xfrm>
            <a:off x="1222313" y="2571583"/>
            <a:ext cx="6700534" cy="1670648"/>
          </a:xfrm>
          <a:prstGeom prst="rect">
            <a:avLst/>
          </a:prstGeom>
        </p:spPr>
      </p:pic>
    </p:spTree>
    <p:extLst>
      <p:ext uri="{BB962C8B-B14F-4D97-AF65-F5344CB8AC3E}">
        <p14:creationId xmlns:p14="http://schemas.microsoft.com/office/powerpoint/2010/main" val="315041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D1BA1-BEE3-02A9-B370-42737174B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2376B-0E56-41E8-216B-C82E2AD6BB4D}"/>
              </a:ext>
            </a:extLst>
          </p:cNvPr>
          <p:cNvSpPr>
            <a:spLocks noGrp="1"/>
          </p:cNvSpPr>
          <p:nvPr>
            <p:ph type="title"/>
          </p:nvPr>
        </p:nvSpPr>
        <p:spPr/>
        <p:txBody>
          <a:bodyPr/>
          <a:lstStyle/>
          <a:p>
            <a:r>
              <a:rPr lang="en-US">
                <a:latin typeface="Helvetica"/>
                <a:cs typeface="Helvetica"/>
              </a:rPr>
              <a:t>Fourati Filter</a:t>
            </a:r>
            <a:endParaRPr lang="en-US"/>
          </a:p>
        </p:txBody>
      </p:sp>
      <p:sp>
        <p:nvSpPr>
          <p:cNvPr id="3" name="Content Placeholder 2">
            <a:extLst>
              <a:ext uri="{FF2B5EF4-FFF2-40B4-BE49-F238E27FC236}">
                <a16:creationId xmlns:a16="http://schemas.microsoft.com/office/drawing/2014/main" id="{AA5D6182-4523-BF1B-210C-0BBDB982ED8D}"/>
              </a:ext>
            </a:extLst>
          </p:cNvPr>
          <p:cNvSpPr>
            <a:spLocks noGrp="1"/>
          </p:cNvSpPr>
          <p:nvPr>
            <p:ph idx="1"/>
          </p:nvPr>
        </p:nvSpPr>
        <p:spPr/>
        <p:txBody>
          <a:bodyPr/>
          <a:lstStyle/>
          <a:p>
            <a:r>
              <a:rPr lang="en-US">
                <a:latin typeface="Helvetica"/>
                <a:cs typeface="Helvetica"/>
              </a:rPr>
              <a:t>Levenberg–Marquardt algorithm</a:t>
            </a:r>
            <a:endParaRPr lang="en-US"/>
          </a:p>
          <a:p>
            <a:pPr lvl="1">
              <a:buFont typeface="Courier New" charset="2"/>
              <a:buChar char="o"/>
            </a:pPr>
            <a:r>
              <a:rPr lang="en-US">
                <a:latin typeface="Helvetica"/>
                <a:cs typeface="Helvetica"/>
              </a:rPr>
              <a:t>Damped least squares (DLS) method</a:t>
            </a:r>
            <a:endParaRPr lang="en-US"/>
          </a:p>
          <a:p>
            <a:r>
              <a:rPr lang="en-US">
                <a:latin typeface="Helvetica"/>
                <a:cs typeface="Helvetica"/>
              </a:rPr>
              <a:t>Useful in solving non-linear curve fitting and optimization problems</a:t>
            </a:r>
            <a:endParaRPr lang="en-US"/>
          </a:p>
          <a:p>
            <a:r>
              <a:rPr lang="en-US">
                <a:latin typeface="Helvetica"/>
                <a:cs typeface="Helvetica"/>
              </a:rPr>
              <a:t>DLS modifies the normal least squares solution by adding a damping factor to its calculation</a:t>
            </a:r>
          </a:p>
          <a:p>
            <a:endParaRPr lang="en-US"/>
          </a:p>
          <a:p>
            <a:endParaRPr lang="en-US"/>
          </a:p>
          <a:p>
            <a:endParaRPr lang="en-US"/>
          </a:p>
        </p:txBody>
      </p:sp>
      <p:sp>
        <p:nvSpPr>
          <p:cNvPr id="4" name="Slide Number Placeholder 3">
            <a:extLst>
              <a:ext uri="{FF2B5EF4-FFF2-40B4-BE49-F238E27FC236}">
                <a16:creationId xmlns:a16="http://schemas.microsoft.com/office/drawing/2014/main" id="{186E9CD2-D4FA-B3BA-2C50-30D423EA323A}"/>
              </a:ext>
            </a:extLst>
          </p:cNvPr>
          <p:cNvSpPr>
            <a:spLocks noGrp="1"/>
          </p:cNvSpPr>
          <p:nvPr>
            <p:ph type="sldNum" sz="quarter" idx="12"/>
          </p:nvPr>
        </p:nvSpPr>
        <p:spPr/>
        <p:txBody>
          <a:bodyPr/>
          <a:lstStyle/>
          <a:p>
            <a:pPr>
              <a:defRPr/>
            </a:pPr>
            <a:fld id="{B586D440-F702-449A-AAC2-9ACFF17038B8}" type="slidenum">
              <a:rPr lang="en-US" smtClean="0"/>
              <a:pPr>
                <a:defRPr/>
              </a:pPr>
              <a:t>9</a:t>
            </a:fld>
            <a:endParaRPr lang="en-US"/>
          </a:p>
        </p:txBody>
      </p:sp>
    </p:spTree>
    <p:extLst>
      <p:ext uri="{BB962C8B-B14F-4D97-AF65-F5344CB8AC3E}">
        <p14:creationId xmlns:p14="http://schemas.microsoft.com/office/powerpoint/2010/main" val="24097534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EB2D5380FE2F4D930C6B565C2D1F91" ma:contentTypeVersion="11" ma:contentTypeDescription="Create a new document." ma:contentTypeScope="" ma:versionID="7bb4524a6491913e10d18d3264613d60">
  <xsd:schema xmlns:xsd="http://www.w3.org/2001/XMLSchema" xmlns:xs="http://www.w3.org/2001/XMLSchema" xmlns:p="http://schemas.microsoft.com/office/2006/metadata/properties" xmlns:ns2="f68cf9e0-88e1-4f3b-adb3-cd048a316fce" xmlns:ns3="45189c86-d200-4f8e-8ba3-644445031606" targetNamespace="http://schemas.microsoft.com/office/2006/metadata/properties" ma:root="true" ma:fieldsID="fe491e7097e791f756d1677c32534ef1" ns2:_="" ns3:_="">
    <xsd:import namespace="f68cf9e0-88e1-4f3b-adb3-cd048a316fce"/>
    <xsd:import namespace="45189c86-d200-4f8e-8ba3-6444450316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cf9e0-88e1-4f3b-adb3-cd048a316f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89c86-d200-4f8e-8ba3-6444450316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F3348E-F4F4-4BE8-8083-AA7D450E2FAD}">
  <ds:schemaRefs>
    <ds:schemaRef ds:uri="http://schemas.microsoft.com/sharepoint/v3/contenttype/forms"/>
  </ds:schemaRefs>
</ds:datastoreItem>
</file>

<file path=customXml/itemProps2.xml><?xml version="1.0" encoding="utf-8"?>
<ds:datastoreItem xmlns:ds="http://schemas.openxmlformats.org/officeDocument/2006/customXml" ds:itemID="{A414BE1A-A2C4-4862-8AD0-8BDC37D6A979}">
  <ds:schemaRefs>
    <ds:schemaRef ds:uri="8840c030-5dde-41b3-9ddd-06e8e0ef51bc"/>
    <ds:schemaRef ds:uri="db962d0c-5ba1-488e-9617-42eb96731c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61E29E-EE55-4BBB-A007-996871FAB725}">
  <ds:schemaRefs>
    <ds:schemaRef ds:uri="45189c86-d200-4f8e-8ba3-644445031606"/>
    <ds:schemaRef ds:uri="f68cf9e0-88e1-4f3b-adb3-cd048a316f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24</Slides>
  <Notes>0</Notes>
  <HiddenSlides>0</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Blank Presentation</vt:lpstr>
      <vt:lpstr>Without blue banner</vt:lpstr>
      <vt:lpstr>PowerPoint Presentation</vt:lpstr>
      <vt:lpstr>What are Filtering Algorithms</vt:lpstr>
      <vt:lpstr>Methodology</vt:lpstr>
      <vt:lpstr>Complementary Filter</vt:lpstr>
      <vt:lpstr>Complementary Filter</vt:lpstr>
      <vt:lpstr>Extended Kalman Filter</vt:lpstr>
      <vt:lpstr>Extended Kalman Filter</vt:lpstr>
      <vt:lpstr>Fourati Filter</vt:lpstr>
      <vt:lpstr>Fourati Filter</vt:lpstr>
      <vt:lpstr>Fourati Filter</vt:lpstr>
      <vt:lpstr>Madgwick Filter</vt:lpstr>
      <vt:lpstr>Madgwick Filter</vt:lpstr>
      <vt:lpstr>Mahony Filter</vt:lpstr>
      <vt:lpstr>Mahony Filter</vt:lpstr>
      <vt:lpstr>Results</vt:lpstr>
      <vt:lpstr>Results</vt:lpstr>
      <vt:lpstr>Conclusion</vt:lpstr>
      <vt:lpstr>Conclusion</vt:lpstr>
      <vt:lpstr>Future Direction</vt:lpstr>
      <vt:lpstr>Future Direction</vt:lpstr>
      <vt:lpstr>Acknowledgements</vt:lpstr>
      <vt:lpstr>References</vt:lpstr>
      <vt:lpstr>References</vt:lpstr>
      <vt:lpstr>PowerPoint Presentation</vt:lpstr>
    </vt:vector>
  </TitlesOfParts>
  <Company>Bill Seymore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Seymore</dc:creator>
  <cp:revision>2</cp:revision>
  <cp:lastPrinted>2018-09-25T14:02:34Z</cp:lastPrinted>
  <dcterms:modified xsi:type="dcterms:W3CDTF">2025-04-03T06:54:51Z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0x01010068EB2D5380FE2F4D930C6B565C2D1F91</vt:lpwstr>
  </property>
</Properties>
</file>