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98_CBCD998E.xml" ContentType="application/vnd.ms-powerpoint.comments+xml"/>
  <Override PartName="/ppt/notesSlides/notesSlide2.xml" ContentType="application/vnd.openxmlformats-officedocument.presentationml.notesSlide+xml"/>
  <Override PartName="/ppt/comments/modernComment_199_B9DF49A5.xml" ContentType="application/vnd.ms-powerpoint.comments+xml"/>
  <Override PartName="/ppt/notesSlides/notesSlide3.xml" ContentType="application/vnd.openxmlformats-officedocument.presentationml.notesSlide+xml"/>
  <Override PartName="/ppt/comments/modernComment_19C_1605107D.xml" ContentType="application/vnd.ms-powerpoint.comments+xml"/>
  <Override PartName="/ppt/notesSlides/notesSlide4.xml" ContentType="application/vnd.openxmlformats-officedocument.presentationml.notesSlide+xml"/>
  <Override PartName="/ppt/comments/modernComment_19D_574A43E4.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4837" r:id="rId5"/>
  </p:sldMasterIdLst>
  <p:notesMasterIdLst>
    <p:notesMasterId r:id="rId33"/>
  </p:notesMasterIdLst>
  <p:handoutMasterIdLst>
    <p:handoutMasterId r:id="rId34"/>
  </p:handoutMasterIdLst>
  <p:sldIdLst>
    <p:sldId id="404" r:id="rId6"/>
    <p:sldId id="408" r:id="rId7"/>
    <p:sldId id="409" r:id="rId8"/>
    <p:sldId id="412" r:id="rId9"/>
    <p:sldId id="413" r:id="rId10"/>
    <p:sldId id="422" r:id="rId11"/>
    <p:sldId id="432" r:id="rId12"/>
    <p:sldId id="433" r:id="rId13"/>
    <p:sldId id="434" r:id="rId14"/>
    <p:sldId id="449" r:id="rId15"/>
    <p:sldId id="450" r:id="rId16"/>
    <p:sldId id="451" r:id="rId17"/>
    <p:sldId id="452" r:id="rId18"/>
    <p:sldId id="453" r:id="rId19"/>
    <p:sldId id="436" r:id="rId20"/>
    <p:sldId id="439" r:id="rId21"/>
    <p:sldId id="440" r:id="rId22"/>
    <p:sldId id="437" r:id="rId23"/>
    <p:sldId id="438" r:id="rId24"/>
    <p:sldId id="442" r:id="rId25"/>
    <p:sldId id="443" r:id="rId26"/>
    <p:sldId id="444" r:id="rId27"/>
    <p:sldId id="446" r:id="rId28"/>
    <p:sldId id="447" r:id="rId29"/>
    <p:sldId id="448" r:id="rId30"/>
    <p:sldId id="407" r:id="rId31"/>
    <p:sldId id="405" r:id="rId32"/>
  </p:sldIdLst>
  <p:sldSz cx="9144000" cy="5143500" type="screen16x9"/>
  <p:notesSz cx="6858000" cy="9296400"/>
  <p:defaultTextStyle>
    <a:defPPr>
      <a:defRPr lang="en-US"/>
    </a:defPPr>
    <a:lvl1pPr algn="l" rtl="0" fontAlgn="base">
      <a:spcBef>
        <a:spcPct val="0"/>
      </a:spcBef>
      <a:spcAft>
        <a:spcPct val="0"/>
      </a:spcAft>
      <a:defRPr sz="1800" kern="1200">
        <a:solidFill>
          <a:schemeClr val="tx1"/>
        </a:solidFill>
        <a:latin typeface="Arial" charset="0"/>
        <a:ea typeface="ＭＳ Ｐゴシック" charset="-128"/>
        <a:cs typeface="Arial" charset="0"/>
      </a:defRPr>
    </a:lvl1pPr>
    <a:lvl2pPr marL="342900" algn="l" rtl="0" fontAlgn="base">
      <a:spcBef>
        <a:spcPct val="0"/>
      </a:spcBef>
      <a:spcAft>
        <a:spcPct val="0"/>
      </a:spcAft>
      <a:defRPr sz="1800" kern="1200">
        <a:solidFill>
          <a:schemeClr val="tx1"/>
        </a:solidFill>
        <a:latin typeface="Arial" charset="0"/>
        <a:ea typeface="ＭＳ Ｐゴシック" charset="-128"/>
        <a:cs typeface="Arial" charset="0"/>
      </a:defRPr>
    </a:lvl2pPr>
    <a:lvl3pPr marL="685800" algn="l" rtl="0" fontAlgn="base">
      <a:spcBef>
        <a:spcPct val="0"/>
      </a:spcBef>
      <a:spcAft>
        <a:spcPct val="0"/>
      </a:spcAft>
      <a:defRPr sz="1800" kern="1200">
        <a:solidFill>
          <a:schemeClr val="tx1"/>
        </a:solidFill>
        <a:latin typeface="Arial" charset="0"/>
        <a:ea typeface="ＭＳ Ｐゴシック" charset="-128"/>
        <a:cs typeface="Arial" charset="0"/>
      </a:defRPr>
    </a:lvl3pPr>
    <a:lvl4pPr marL="1028700" algn="l" rtl="0" fontAlgn="base">
      <a:spcBef>
        <a:spcPct val="0"/>
      </a:spcBef>
      <a:spcAft>
        <a:spcPct val="0"/>
      </a:spcAft>
      <a:defRPr sz="1800" kern="1200">
        <a:solidFill>
          <a:schemeClr val="tx1"/>
        </a:solidFill>
        <a:latin typeface="Arial" charset="0"/>
        <a:ea typeface="ＭＳ Ｐゴシック" charset="-128"/>
        <a:cs typeface="Arial" charset="0"/>
      </a:defRPr>
    </a:lvl4pPr>
    <a:lvl5pPr marL="1371600" algn="l" rtl="0" fontAlgn="base">
      <a:spcBef>
        <a:spcPct val="0"/>
      </a:spcBef>
      <a:spcAft>
        <a:spcPct val="0"/>
      </a:spcAft>
      <a:defRPr sz="1800" kern="1200">
        <a:solidFill>
          <a:schemeClr val="tx1"/>
        </a:solidFill>
        <a:latin typeface="Arial" charset="0"/>
        <a:ea typeface="ＭＳ Ｐゴシック" charset="-128"/>
        <a:cs typeface="Arial" charset="0"/>
      </a:defRPr>
    </a:lvl5pPr>
    <a:lvl6pPr marL="1714500" algn="l" defTabSz="685800" rtl="0" eaLnBrk="1" latinLnBrk="0" hangingPunct="1">
      <a:defRPr sz="1800" kern="1200">
        <a:solidFill>
          <a:schemeClr val="tx1"/>
        </a:solidFill>
        <a:latin typeface="Arial" charset="0"/>
        <a:ea typeface="ＭＳ Ｐゴシック" charset="-128"/>
        <a:cs typeface="Arial" charset="0"/>
      </a:defRPr>
    </a:lvl6pPr>
    <a:lvl7pPr marL="2057400" algn="l" defTabSz="685800" rtl="0" eaLnBrk="1" latinLnBrk="0" hangingPunct="1">
      <a:defRPr sz="1800" kern="1200">
        <a:solidFill>
          <a:schemeClr val="tx1"/>
        </a:solidFill>
        <a:latin typeface="Arial" charset="0"/>
        <a:ea typeface="ＭＳ Ｐゴシック" charset="-128"/>
        <a:cs typeface="Arial" charset="0"/>
      </a:defRPr>
    </a:lvl7pPr>
    <a:lvl8pPr marL="2400300" algn="l" defTabSz="685800" rtl="0" eaLnBrk="1" latinLnBrk="0" hangingPunct="1">
      <a:defRPr sz="1800" kern="1200">
        <a:solidFill>
          <a:schemeClr val="tx1"/>
        </a:solidFill>
        <a:latin typeface="Arial" charset="0"/>
        <a:ea typeface="ＭＳ Ｐゴシック" charset="-128"/>
        <a:cs typeface="Arial" charset="0"/>
      </a:defRPr>
    </a:lvl8pPr>
    <a:lvl9pPr marL="2743200" algn="l" defTabSz="685800" rtl="0" eaLnBrk="1" latinLnBrk="0" hangingPunct="1">
      <a:defRPr sz="1800" kern="1200">
        <a:solidFill>
          <a:schemeClr val="tx1"/>
        </a:solidFill>
        <a:latin typeface="Arial" charset="0"/>
        <a:ea typeface="ＭＳ Ｐゴシック" charset="-128"/>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E0350A-ABC0-35CF-A4EB-9D284BDE9C6F}" name="Kumar, Aneesh T" initials="KA" userId="S::akumar3014@gatech.edu::d12575e2-1d31-4b78-b26b-114e2d9823a3" providerId="AD"/>
  <p188:author id="{9880E36A-FD60-AADB-124B-D31FC3F0C15D}" name="Hill, Emory D" initials="HE" userId="S::ehill74@gatech.edu::f00c4b14-4812-40cb-a365-f41a94757683" providerId="AD"/>
  <p188:author id="{90E65671-6363-5549-582B-0F981BF8ADF9}" name="Alfonseca, Alexis" initials="AA" userId="S::aalfonseca3@gatech.edu::9150ad0b-949b-4407-ad35-d3ec1a1aa24d"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B3D6C"/>
    <a:srgbClr val="C2D9FA"/>
    <a:srgbClr val="0B3A7F"/>
    <a:srgbClr val="E98B01"/>
    <a:srgbClr val="1380DC"/>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44CB2-DD8B-4787-878B-751F6ED5E72F}" v="308" dt="2025-04-02T18:04:59.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4660"/>
  </p:normalViewPr>
  <p:slideViewPr>
    <p:cSldViewPr snapToGrid="0">
      <p:cViewPr varScale="1">
        <p:scale>
          <a:sx n="90" d="100"/>
          <a:sy n="90" d="100"/>
        </p:scale>
        <p:origin x="584" y="5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omments/modernComment_198_CBCD998E.xml><?xml version="1.0" encoding="utf-8"?>
<p188:cmLst xmlns:a="http://schemas.openxmlformats.org/drawingml/2006/main" xmlns:r="http://schemas.openxmlformats.org/officeDocument/2006/relationships" xmlns:p188="http://schemas.microsoft.com/office/powerpoint/2018/8/main">
  <p188:cm id="{B732DB2E-DC0F-415B-B76F-F6A2FF68F9E9}" authorId="{9880E36A-FD60-AADB-124B-D31FC3F0C15D}" created="2025-03-27T02:01:43.302">
    <ac:deMkLst xmlns:ac="http://schemas.microsoft.com/office/drawing/2013/main/command">
      <pc:docMk xmlns:pc="http://schemas.microsoft.com/office/powerpoint/2013/main/command"/>
      <pc:sldMk xmlns:pc="http://schemas.microsoft.com/office/powerpoint/2013/main/command" cId="3419249038" sldId="408"/>
      <ac:spMk id="7" creationId="{B7579C70-2503-F9FA-B998-BD6B7A53FFF3}"/>
    </ac:deMkLst>
    <p188:txBody>
      <a:bodyPr/>
      <a:lstStyle/>
      <a:p>
        <a:r>
          <a:rPr lang="en-US"/>
          <a:t>give examples of baffles and the real life situations they apply to (i.e. water trucks and rockets</a:t>
        </a:r>
      </a:p>
    </p188:txBody>
  </p188:cm>
</p188:cmLst>
</file>

<file path=ppt/comments/modernComment_199_B9DF49A5.xml><?xml version="1.0" encoding="utf-8"?>
<p188:cmLst xmlns:a="http://schemas.openxmlformats.org/drawingml/2006/main" xmlns:r="http://schemas.openxmlformats.org/officeDocument/2006/relationships" xmlns:p188="http://schemas.microsoft.com/office/powerpoint/2018/8/main">
  <p188:cm id="{B725CAFD-8001-4BAF-950D-653BE019EF44}" authorId="{9880E36A-FD60-AADB-124B-D31FC3F0C15D}" created="2025-03-27T02:00:56.784">
    <ac:txMkLst xmlns:ac="http://schemas.microsoft.com/office/drawing/2013/main/command">
      <pc:docMk xmlns:pc="http://schemas.microsoft.com/office/powerpoint/2013/main/command"/>
      <pc:sldMk xmlns:pc="http://schemas.microsoft.com/office/powerpoint/2013/main/command" cId="3118418341" sldId="409"/>
      <ac:spMk id="7" creationId="{FDE15749-3EA3-4F24-8AEB-60DC212CC19F}"/>
      <ac:txMk cp="287" len="23">
        <ac:context len="362" hash="2588580518"/>
      </ac:txMk>
    </ac:txMkLst>
    <p188:pos x="3404507" y="2873828"/>
    <p188:txBody>
      <a:bodyPr/>
      <a:lstStyle/>
      <a:p>
        <a:r>
          <a:rPr lang="en-US"/>
          <a:t>Explain types of excitation and why they apply to rockets/our rocket</a:t>
        </a:r>
      </a:p>
    </p188:txBody>
  </p188:cm>
</p188:cmLst>
</file>

<file path=ppt/comments/modernComment_19C_1605107D.xml><?xml version="1.0" encoding="utf-8"?>
<p188:cmLst xmlns:a="http://schemas.openxmlformats.org/drawingml/2006/main" xmlns:r="http://schemas.openxmlformats.org/officeDocument/2006/relationships" xmlns:p188="http://schemas.microsoft.com/office/powerpoint/2018/8/main">
  <p188:cm id="{EF0DFF9A-2EF3-4948-88B6-2F96418256A7}" authorId="{90E65671-6363-5549-582B-0F981BF8ADF9}" created="2025-03-11T01:44:14.311">
    <ac:txMkLst xmlns:ac="http://schemas.microsoft.com/office/drawing/2013/main/command">
      <pc:docMk xmlns:pc="http://schemas.microsoft.com/office/powerpoint/2013/main/command"/>
      <pc:sldMk xmlns:pc="http://schemas.microsoft.com/office/powerpoint/2013/main/command" cId="369430653" sldId="412"/>
      <ac:spMk id="12" creationId="{AD12F76F-7F06-6B20-53D0-37516833E283}"/>
      <ac:txMk cp="0">
        <ac:context len="345" hash="4150062350"/>
      </ac:txMk>
    </ac:txMkLst>
    <p188:pos x="3999208" y="1595396"/>
    <p188:txBody>
      <a:bodyPr/>
      <a:lstStyle/>
      <a:p>
        <a:r>
          <a:rPr lang="en-US"/>
          <a:t>Double check if this makes sense!</a:t>
        </a:r>
      </a:p>
    </p188:txBody>
  </p188:cm>
  <p188:cm id="{EC928F78-453C-41CE-BEDE-93D0936DFC60}" authorId="{9880E36A-FD60-AADB-124B-D31FC3F0C15D}" created="2025-03-27T02:03:11.010">
    <ac:txMkLst xmlns:ac="http://schemas.microsoft.com/office/drawing/2013/main/command">
      <pc:docMk xmlns:pc="http://schemas.microsoft.com/office/powerpoint/2013/main/command"/>
      <pc:sldMk xmlns:pc="http://schemas.microsoft.com/office/powerpoint/2013/main/command" cId="369430653" sldId="412"/>
      <ac:spMk id="12" creationId="{AD12F76F-7F06-6B20-53D0-37516833E283}"/>
      <ac:txMk cp="245" len="11">
        <ac:context len="345" hash="4150062350"/>
      </ac:txMk>
    </ac:txMkLst>
    <p188:pos x="1428750" y="1069521"/>
    <p188:txBody>
      <a:bodyPr/>
      <a:lstStyle/>
      <a:p>
        <a:r>
          <a:rPr lang="en-US"/>
          <a:t>what is a disk baffle? perhaps explain that before talking about their benefits</a:t>
        </a:r>
      </a:p>
    </p188:txBody>
  </p188:cm>
</p188:cmLst>
</file>

<file path=ppt/comments/modernComment_19D_574A43E4.xml><?xml version="1.0" encoding="utf-8"?>
<p188:cmLst xmlns:a="http://schemas.openxmlformats.org/drawingml/2006/main" xmlns:r="http://schemas.openxmlformats.org/officeDocument/2006/relationships" xmlns:p188="http://schemas.microsoft.com/office/powerpoint/2018/8/main">
  <p188:cm id="{3388809C-4056-9D44-AC2D-6312273C8828}" authorId="{90E65671-6363-5549-582B-0F981BF8ADF9}" created="2025-03-11T01:40:06.849">
    <ac:txMkLst xmlns:ac="http://schemas.microsoft.com/office/drawing/2013/main/command">
      <pc:docMk xmlns:pc="http://schemas.microsoft.com/office/powerpoint/2013/main/command"/>
      <pc:sldMk xmlns:pc="http://schemas.microsoft.com/office/powerpoint/2013/main/command" cId="1464484836" sldId="413"/>
      <ac:spMk id="6" creationId="{30673083-E820-9724-17F5-66925E4EA004}"/>
      <ac:txMk cp="0" len="8">
        <ac:context len="20" hash="2879416456"/>
      </ac:txMk>
    </ac:txMkLst>
    <p188:pos x="6202017" y="354827"/>
    <p188:txBody>
      <a:bodyPr/>
      <a:lstStyle/>
      <a:p>
        <a:r>
          <a:rPr lang="en-US"/>
          <a:t>Not sure what image to add here</a:t>
        </a:r>
      </a:p>
    </p188:txBody>
  </p188:cm>
  <p188:cm id="{EEEC440D-F427-4C5F-AE4F-CEF4978C0D09}" authorId="{9880E36A-FD60-AADB-124B-D31FC3F0C15D}" created="2025-04-01T19:20:26.049">
    <ac:txMkLst xmlns:ac="http://schemas.microsoft.com/office/drawing/2013/main/command">
      <pc:docMk xmlns:pc="http://schemas.microsoft.com/office/powerpoint/2013/main/command"/>
      <pc:sldMk xmlns:pc="http://schemas.microsoft.com/office/powerpoint/2013/main/command" cId="1464484836" sldId="413"/>
      <ac:spMk id="8" creationId="{4738DF84-3260-6943-0074-5FF09BB6C45C}"/>
      <ac:txMk cp="104" len="1">
        <ac:context len="284" hash="576816207"/>
      </ac:txMk>
    </ac:txMkLst>
    <p188:pos x="1045028" y="1306285"/>
    <p188:txBody>
      <a:bodyPr/>
      <a:lstStyle/>
      <a:p>
        <a:r>
          <a:rPr lang="en-US"/>
          <a:t>"The Study" is used in first bullet point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563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9301CC6A-B4E8-405F-AE79-859651258FE4}" type="slidenum">
              <a:rPr lang="en-US"/>
              <a:pPr>
                <a:defRPr/>
              </a:pPr>
              <a:t>‹#›</a:t>
            </a:fld>
            <a:endParaRPr lang="en-US"/>
          </a:p>
        </p:txBody>
      </p:sp>
    </p:spTree>
    <p:extLst>
      <p:ext uri="{BB962C8B-B14F-4D97-AF65-F5344CB8AC3E}">
        <p14:creationId xmlns:p14="http://schemas.microsoft.com/office/powerpoint/2010/main" val="818623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47" name="Rectangle 3"/>
          <p:cNvSpPr>
            <a:spLocks noGrp="1" noChangeArrowheads="1"/>
          </p:cNvSpPr>
          <p:nvPr>
            <p:ph type="dt"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B7B05DEF-6DE7-4BF9-8DBB-FF904A788E50}" type="slidenum">
              <a:rPr lang="en-US"/>
              <a:pPr>
                <a:defRPr/>
              </a:pPr>
              <a:t>‹#›</a:t>
            </a:fld>
            <a:endParaRPr lang="en-US"/>
          </a:p>
        </p:txBody>
      </p:sp>
    </p:spTree>
    <p:extLst>
      <p:ext uri="{BB962C8B-B14F-4D97-AF65-F5344CB8AC3E}">
        <p14:creationId xmlns:p14="http://schemas.microsoft.com/office/powerpoint/2010/main" val="3823580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1pPr>
    <a:lvl2pPr marL="3429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2pPr>
    <a:lvl3pPr marL="6858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3pPr>
    <a:lvl4pPr marL="10287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4pPr>
    <a:lvl5pPr marL="13716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0653D-2C2A-7606-A5E9-2149DC295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9D291-D2D7-7662-3B56-44A102054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5507D-C073-46BB-AA06-B0DF61EB7556}"/>
              </a:ext>
            </a:extLst>
          </p:cNvPr>
          <p:cNvSpPr>
            <a:spLocks noGrp="1"/>
          </p:cNvSpPr>
          <p:nvPr>
            <p:ph type="body" idx="1"/>
          </p:nvPr>
        </p:nvSpPr>
        <p:spPr/>
        <p:txBody>
          <a:bodyPr/>
          <a:lstStyle/>
          <a:p>
            <a:r>
              <a:rPr lang="en-US"/>
              <a:t>Reference: https://</a:t>
            </a:r>
            <a:r>
              <a:rPr lang="en-US" err="1"/>
              <a:t>arc.aiaa.org</a:t>
            </a:r>
            <a:r>
              <a:rPr lang="en-US"/>
              <a:t>/</a:t>
            </a:r>
            <a:r>
              <a:rPr lang="en-US" err="1"/>
              <a:t>doi</a:t>
            </a:r>
            <a:r>
              <a:rPr lang="en-US"/>
              <a:t>/10.2514/6.2013-4075</a:t>
            </a:r>
          </a:p>
        </p:txBody>
      </p:sp>
      <p:sp>
        <p:nvSpPr>
          <p:cNvPr id="4" name="Slide Number Placeholder 3">
            <a:extLst>
              <a:ext uri="{FF2B5EF4-FFF2-40B4-BE49-F238E27FC236}">
                <a16:creationId xmlns:a16="http://schemas.microsoft.com/office/drawing/2014/main" id="{C6896BB0-AC9F-FF38-49E7-06E4B7A67655}"/>
              </a:ext>
            </a:extLst>
          </p:cNvPr>
          <p:cNvSpPr>
            <a:spLocks noGrp="1"/>
          </p:cNvSpPr>
          <p:nvPr>
            <p:ph type="sldNum" sz="quarter" idx="10"/>
          </p:nvPr>
        </p:nvSpPr>
        <p:spPr/>
        <p:txBody>
          <a:bodyPr/>
          <a:lstStyle/>
          <a:p>
            <a:pPr>
              <a:defRPr/>
            </a:pPr>
            <a:fld id="{B7B05DEF-6DE7-4BF9-8DBB-FF904A788E50}" type="slidenum">
              <a:rPr lang="en-US" smtClean="0"/>
              <a:pPr>
                <a:defRPr/>
              </a:pPr>
              <a:t>2</a:t>
            </a:fld>
            <a:endParaRPr lang="en-US"/>
          </a:p>
        </p:txBody>
      </p:sp>
    </p:spTree>
    <p:extLst>
      <p:ext uri="{BB962C8B-B14F-4D97-AF65-F5344CB8AC3E}">
        <p14:creationId xmlns:p14="http://schemas.microsoft.com/office/powerpoint/2010/main" val="888187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6CD00-6801-A692-FA0F-C5B2081A2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5882F-1895-6BD1-6A88-5B56CBBF66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3D72A0-4624-FD91-9279-DEEBEB4EA4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D152C6-1828-9766-9AEC-AC1A17254C57}"/>
              </a:ext>
            </a:extLst>
          </p:cNvPr>
          <p:cNvSpPr>
            <a:spLocks noGrp="1"/>
          </p:cNvSpPr>
          <p:nvPr>
            <p:ph type="sldNum" sz="quarter" idx="10"/>
          </p:nvPr>
        </p:nvSpPr>
        <p:spPr/>
        <p:txBody>
          <a:bodyPr/>
          <a:lstStyle/>
          <a:p>
            <a:pPr>
              <a:defRPr/>
            </a:pPr>
            <a:fld id="{B7B05DEF-6DE7-4BF9-8DBB-FF904A788E50}" type="slidenum">
              <a:rPr lang="en-US" smtClean="0"/>
              <a:pPr>
                <a:defRPr/>
              </a:pPr>
              <a:t>11</a:t>
            </a:fld>
            <a:endParaRPr lang="en-US"/>
          </a:p>
        </p:txBody>
      </p:sp>
    </p:spTree>
    <p:extLst>
      <p:ext uri="{BB962C8B-B14F-4D97-AF65-F5344CB8AC3E}">
        <p14:creationId xmlns:p14="http://schemas.microsoft.com/office/powerpoint/2010/main" val="357106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80EFF-C291-0949-B28C-CA2ABB1A9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4F646-90F3-FF0D-A200-2BBE8ED79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0B861-1107-CE9C-E3D7-B85D6071B6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768184-B122-9F2A-2DF7-63D8B2A6713C}"/>
              </a:ext>
            </a:extLst>
          </p:cNvPr>
          <p:cNvSpPr>
            <a:spLocks noGrp="1"/>
          </p:cNvSpPr>
          <p:nvPr>
            <p:ph type="sldNum" sz="quarter" idx="10"/>
          </p:nvPr>
        </p:nvSpPr>
        <p:spPr/>
        <p:txBody>
          <a:bodyPr/>
          <a:lstStyle/>
          <a:p>
            <a:pPr>
              <a:defRPr/>
            </a:pPr>
            <a:fld id="{B7B05DEF-6DE7-4BF9-8DBB-FF904A788E50}" type="slidenum">
              <a:rPr lang="en-US" smtClean="0"/>
              <a:pPr>
                <a:defRPr/>
              </a:pPr>
              <a:t>12</a:t>
            </a:fld>
            <a:endParaRPr lang="en-US"/>
          </a:p>
        </p:txBody>
      </p:sp>
    </p:spTree>
    <p:extLst>
      <p:ext uri="{BB962C8B-B14F-4D97-AF65-F5344CB8AC3E}">
        <p14:creationId xmlns:p14="http://schemas.microsoft.com/office/powerpoint/2010/main" val="2672262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9E01E-296C-D63E-C50B-547CAF6C1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3B4275-499F-15A9-D96C-6C5C199F3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09EEF-9562-A53F-D4EA-55552A1856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B412A2-8BE5-367E-76E0-72D232DA56EE}"/>
              </a:ext>
            </a:extLst>
          </p:cNvPr>
          <p:cNvSpPr>
            <a:spLocks noGrp="1"/>
          </p:cNvSpPr>
          <p:nvPr>
            <p:ph type="sldNum" sz="quarter" idx="10"/>
          </p:nvPr>
        </p:nvSpPr>
        <p:spPr/>
        <p:txBody>
          <a:bodyPr/>
          <a:lstStyle/>
          <a:p>
            <a:pPr>
              <a:defRPr/>
            </a:pPr>
            <a:fld id="{B7B05DEF-6DE7-4BF9-8DBB-FF904A788E50}" type="slidenum">
              <a:rPr lang="en-US" smtClean="0"/>
              <a:pPr>
                <a:defRPr/>
              </a:pPr>
              <a:t>13</a:t>
            </a:fld>
            <a:endParaRPr lang="en-US"/>
          </a:p>
        </p:txBody>
      </p:sp>
    </p:spTree>
    <p:extLst>
      <p:ext uri="{BB962C8B-B14F-4D97-AF65-F5344CB8AC3E}">
        <p14:creationId xmlns:p14="http://schemas.microsoft.com/office/powerpoint/2010/main" val="362292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571C5-FEF8-31F3-303D-339D368EC8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3046A-D157-4A74-20E5-4FB64ACA3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427C7-84F6-1FE2-AC93-4993F6FB73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5E60BE-E5FF-A144-F2BB-A04666A540A4}"/>
              </a:ext>
            </a:extLst>
          </p:cNvPr>
          <p:cNvSpPr>
            <a:spLocks noGrp="1"/>
          </p:cNvSpPr>
          <p:nvPr>
            <p:ph type="sldNum" sz="quarter" idx="10"/>
          </p:nvPr>
        </p:nvSpPr>
        <p:spPr/>
        <p:txBody>
          <a:bodyPr/>
          <a:lstStyle/>
          <a:p>
            <a:pPr>
              <a:defRPr/>
            </a:pPr>
            <a:fld id="{B7B05DEF-6DE7-4BF9-8DBB-FF904A788E50}" type="slidenum">
              <a:rPr lang="en-US" smtClean="0"/>
              <a:pPr>
                <a:defRPr/>
              </a:pPr>
              <a:t>14</a:t>
            </a:fld>
            <a:endParaRPr lang="en-US"/>
          </a:p>
        </p:txBody>
      </p:sp>
    </p:spTree>
    <p:extLst>
      <p:ext uri="{BB962C8B-B14F-4D97-AF65-F5344CB8AC3E}">
        <p14:creationId xmlns:p14="http://schemas.microsoft.com/office/powerpoint/2010/main" val="303400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DADEB-7AE3-F62E-77A3-4C4567A30B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C7BAF-20C2-1413-AFDB-9B1D57EBC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7B30AA-FB3C-1EF6-1467-1B13E916A1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129EC7-3A70-35AF-A0E7-4E994A59983B}"/>
              </a:ext>
            </a:extLst>
          </p:cNvPr>
          <p:cNvSpPr>
            <a:spLocks noGrp="1"/>
          </p:cNvSpPr>
          <p:nvPr>
            <p:ph type="sldNum" sz="quarter" idx="10"/>
          </p:nvPr>
        </p:nvSpPr>
        <p:spPr/>
        <p:txBody>
          <a:bodyPr/>
          <a:lstStyle/>
          <a:p>
            <a:pPr>
              <a:defRPr/>
            </a:pPr>
            <a:fld id="{B7B05DEF-6DE7-4BF9-8DBB-FF904A788E50}" type="slidenum">
              <a:rPr lang="en-US" smtClean="0"/>
              <a:pPr>
                <a:defRPr/>
              </a:pPr>
              <a:t>15</a:t>
            </a:fld>
            <a:endParaRPr lang="en-US"/>
          </a:p>
        </p:txBody>
      </p:sp>
    </p:spTree>
    <p:extLst>
      <p:ext uri="{BB962C8B-B14F-4D97-AF65-F5344CB8AC3E}">
        <p14:creationId xmlns:p14="http://schemas.microsoft.com/office/powerpoint/2010/main" val="3363812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435CF-0E4E-4111-BD23-7ED6DCBD1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BDFD8-C819-2A94-5A7C-70DE454444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6D4AA2-79DF-1CE6-CE44-A74FB01E69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845FE2-540C-B440-5207-216320CD8B84}"/>
              </a:ext>
            </a:extLst>
          </p:cNvPr>
          <p:cNvSpPr>
            <a:spLocks noGrp="1"/>
          </p:cNvSpPr>
          <p:nvPr>
            <p:ph type="sldNum" sz="quarter" idx="10"/>
          </p:nvPr>
        </p:nvSpPr>
        <p:spPr/>
        <p:txBody>
          <a:bodyPr/>
          <a:lstStyle/>
          <a:p>
            <a:pPr>
              <a:defRPr/>
            </a:pPr>
            <a:fld id="{B7B05DEF-6DE7-4BF9-8DBB-FF904A788E50}" type="slidenum">
              <a:rPr lang="en-US" smtClean="0"/>
              <a:pPr>
                <a:defRPr/>
              </a:pPr>
              <a:t>16</a:t>
            </a:fld>
            <a:endParaRPr lang="en-US"/>
          </a:p>
        </p:txBody>
      </p:sp>
    </p:spTree>
    <p:extLst>
      <p:ext uri="{BB962C8B-B14F-4D97-AF65-F5344CB8AC3E}">
        <p14:creationId xmlns:p14="http://schemas.microsoft.com/office/powerpoint/2010/main" val="55090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CF4A7-B7EA-6DA5-50D6-4B051C455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3B431-9646-CC44-5979-82ACCDEAB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21557-2C1E-2264-DE51-CDD36AC6C6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45D7F9-617C-81B2-EBCC-4E94A14265A3}"/>
              </a:ext>
            </a:extLst>
          </p:cNvPr>
          <p:cNvSpPr>
            <a:spLocks noGrp="1"/>
          </p:cNvSpPr>
          <p:nvPr>
            <p:ph type="sldNum" sz="quarter" idx="10"/>
          </p:nvPr>
        </p:nvSpPr>
        <p:spPr/>
        <p:txBody>
          <a:bodyPr/>
          <a:lstStyle/>
          <a:p>
            <a:pPr>
              <a:defRPr/>
            </a:pPr>
            <a:fld id="{B7B05DEF-6DE7-4BF9-8DBB-FF904A788E50}" type="slidenum">
              <a:rPr lang="en-US" smtClean="0"/>
              <a:pPr>
                <a:defRPr/>
              </a:pPr>
              <a:t>17</a:t>
            </a:fld>
            <a:endParaRPr lang="en-US"/>
          </a:p>
        </p:txBody>
      </p:sp>
    </p:spTree>
    <p:extLst>
      <p:ext uri="{BB962C8B-B14F-4D97-AF65-F5344CB8AC3E}">
        <p14:creationId xmlns:p14="http://schemas.microsoft.com/office/powerpoint/2010/main" val="3140168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10FF2-CB5C-4E2A-AA3B-2FD20965A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39343-0E0A-E0A1-409D-088A192691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103F84-A1B9-5B25-6C09-CB68859616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3FEF73-CEC1-7F2B-B67C-14DF7EAE4768}"/>
              </a:ext>
            </a:extLst>
          </p:cNvPr>
          <p:cNvSpPr>
            <a:spLocks noGrp="1"/>
          </p:cNvSpPr>
          <p:nvPr>
            <p:ph type="sldNum" sz="quarter" idx="10"/>
          </p:nvPr>
        </p:nvSpPr>
        <p:spPr/>
        <p:txBody>
          <a:bodyPr/>
          <a:lstStyle/>
          <a:p>
            <a:pPr>
              <a:defRPr/>
            </a:pPr>
            <a:fld id="{B7B05DEF-6DE7-4BF9-8DBB-FF904A788E50}" type="slidenum">
              <a:rPr lang="en-US" smtClean="0"/>
              <a:pPr>
                <a:defRPr/>
              </a:pPr>
              <a:t>18</a:t>
            </a:fld>
            <a:endParaRPr lang="en-US"/>
          </a:p>
        </p:txBody>
      </p:sp>
    </p:spTree>
    <p:extLst>
      <p:ext uri="{BB962C8B-B14F-4D97-AF65-F5344CB8AC3E}">
        <p14:creationId xmlns:p14="http://schemas.microsoft.com/office/powerpoint/2010/main" val="2296574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77CD6-2F01-AB88-DFAC-42ED48BC8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91BE6-7626-CC8A-DB68-D9AC5E9B5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8BD8B-57CD-5525-024B-B4FDC8814F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A55ED1-3FBF-2D4D-FCE6-2871A1841D17}"/>
              </a:ext>
            </a:extLst>
          </p:cNvPr>
          <p:cNvSpPr>
            <a:spLocks noGrp="1"/>
          </p:cNvSpPr>
          <p:nvPr>
            <p:ph type="sldNum" sz="quarter" idx="10"/>
          </p:nvPr>
        </p:nvSpPr>
        <p:spPr/>
        <p:txBody>
          <a:bodyPr/>
          <a:lstStyle/>
          <a:p>
            <a:pPr>
              <a:defRPr/>
            </a:pPr>
            <a:fld id="{B7B05DEF-6DE7-4BF9-8DBB-FF904A788E50}" type="slidenum">
              <a:rPr lang="en-US" smtClean="0"/>
              <a:pPr>
                <a:defRPr/>
              </a:pPr>
              <a:t>19</a:t>
            </a:fld>
            <a:endParaRPr lang="en-US"/>
          </a:p>
        </p:txBody>
      </p:sp>
    </p:spTree>
    <p:extLst>
      <p:ext uri="{BB962C8B-B14F-4D97-AF65-F5344CB8AC3E}">
        <p14:creationId xmlns:p14="http://schemas.microsoft.com/office/powerpoint/2010/main" val="1385302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A78A0-61FB-AE01-81B4-AC9C926FE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F0720-E235-317D-1DA4-AA68AC9EE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F9CFB9-1916-7F55-F8BF-BD61D4CDD3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0FF34F-D2F4-3CF2-EE1B-36AD7935EA18}"/>
              </a:ext>
            </a:extLst>
          </p:cNvPr>
          <p:cNvSpPr>
            <a:spLocks noGrp="1"/>
          </p:cNvSpPr>
          <p:nvPr>
            <p:ph type="sldNum" sz="quarter" idx="10"/>
          </p:nvPr>
        </p:nvSpPr>
        <p:spPr/>
        <p:txBody>
          <a:bodyPr/>
          <a:lstStyle/>
          <a:p>
            <a:pPr>
              <a:defRPr/>
            </a:pPr>
            <a:fld id="{B7B05DEF-6DE7-4BF9-8DBB-FF904A788E50}" type="slidenum">
              <a:rPr lang="en-US" smtClean="0"/>
              <a:pPr>
                <a:defRPr/>
              </a:pPr>
              <a:t>20</a:t>
            </a:fld>
            <a:endParaRPr lang="en-US"/>
          </a:p>
        </p:txBody>
      </p:sp>
    </p:spTree>
    <p:extLst>
      <p:ext uri="{BB962C8B-B14F-4D97-AF65-F5344CB8AC3E}">
        <p14:creationId xmlns:p14="http://schemas.microsoft.com/office/powerpoint/2010/main" val="3386439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E9025-0940-D039-2991-B643C81FD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DC989-D0F5-BB5F-2B9E-BDB1E19A22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E1861-E2F2-1206-B1DB-2C7BA3DC04F9}"/>
              </a:ext>
            </a:extLst>
          </p:cNvPr>
          <p:cNvSpPr>
            <a:spLocks noGrp="1"/>
          </p:cNvSpPr>
          <p:nvPr>
            <p:ph type="body" idx="1"/>
          </p:nvPr>
        </p:nvSpPr>
        <p:spPr/>
        <p:txBody>
          <a:bodyPr/>
          <a:lstStyle/>
          <a:p>
            <a:r>
              <a:rPr lang="en-US"/>
              <a:t>Reference: https://</a:t>
            </a:r>
            <a:r>
              <a:rPr lang="en-US" err="1"/>
              <a:t>link.springer.com</a:t>
            </a:r>
            <a:r>
              <a:rPr lang="en-US"/>
              <a:t>/article/10.1007/s12567-021-00421-0</a:t>
            </a:r>
          </a:p>
        </p:txBody>
      </p:sp>
      <p:sp>
        <p:nvSpPr>
          <p:cNvPr id="4" name="Slide Number Placeholder 3">
            <a:extLst>
              <a:ext uri="{FF2B5EF4-FFF2-40B4-BE49-F238E27FC236}">
                <a16:creationId xmlns:a16="http://schemas.microsoft.com/office/drawing/2014/main" id="{9A08E94A-5A46-05BE-1566-5D77512F1622}"/>
              </a:ext>
            </a:extLst>
          </p:cNvPr>
          <p:cNvSpPr>
            <a:spLocks noGrp="1"/>
          </p:cNvSpPr>
          <p:nvPr>
            <p:ph type="sldNum" sz="quarter" idx="10"/>
          </p:nvPr>
        </p:nvSpPr>
        <p:spPr/>
        <p:txBody>
          <a:bodyPr/>
          <a:lstStyle/>
          <a:p>
            <a:pPr>
              <a:defRPr/>
            </a:pPr>
            <a:fld id="{B7B05DEF-6DE7-4BF9-8DBB-FF904A788E50}" type="slidenum">
              <a:rPr lang="en-US" smtClean="0"/>
              <a:pPr>
                <a:defRPr/>
              </a:pPr>
              <a:t>3</a:t>
            </a:fld>
            <a:endParaRPr lang="en-US"/>
          </a:p>
        </p:txBody>
      </p:sp>
    </p:spTree>
    <p:extLst>
      <p:ext uri="{BB962C8B-B14F-4D97-AF65-F5344CB8AC3E}">
        <p14:creationId xmlns:p14="http://schemas.microsoft.com/office/powerpoint/2010/main" val="1642662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A8049-3F6C-4516-F83E-99E7986B2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8AE50-7C24-48B0-5B66-DB4D71A2BE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EB12A2-D4F6-9147-D4C7-39C26283A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AE3F09-06B8-8E88-5590-0ED4681BB546}"/>
              </a:ext>
            </a:extLst>
          </p:cNvPr>
          <p:cNvSpPr>
            <a:spLocks noGrp="1"/>
          </p:cNvSpPr>
          <p:nvPr>
            <p:ph type="sldNum" sz="quarter" idx="10"/>
          </p:nvPr>
        </p:nvSpPr>
        <p:spPr/>
        <p:txBody>
          <a:bodyPr/>
          <a:lstStyle/>
          <a:p>
            <a:pPr>
              <a:defRPr/>
            </a:pPr>
            <a:fld id="{B7B05DEF-6DE7-4BF9-8DBB-FF904A788E50}" type="slidenum">
              <a:rPr lang="en-US" smtClean="0"/>
              <a:pPr>
                <a:defRPr/>
              </a:pPr>
              <a:t>21</a:t>
            </a:fld>
            <a:endParaRPr lang="en-US"/>
          </a:p>
        </p:txBody>
      </p:sp>
    </p:spTree>
    <p:extLst>
      <p:ext uri="{BB962C8B-B14F-4D97-AF65-F5344CB8AC3E}">
        <p14:creationId xmlns:p14="http://schemas.microsoft.com/office/powerpoint/2010/main" val="3168956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64BBA-B55D-2BBE-617A-05DCF83B0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C7BF5-28BB-9309-DF31-5FF93363B5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B8847F-464E-435D-28D4-28D9866A9E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DE2C11-907D-8810-FDDA-77C9BFCAC2BA}"/>
              </a:ext>
            </a:extLst>
          </p:cNvPr>
          <p:cNvSpPr>
            <a:spLocks noGrp="1"/>
          </p:cNvSpPr>
          <p:nvPr>
            <p:ph type="sldNum" sz="quarter" idx="10"/>
          </p:nvPr>
        </p:nvSpPr>
        <p:spPr/>
        <p:txBody>
          <a:bodyPr/>
          <a:lstStyle/>
          <a:p>
            <a:pPr>
              <a:defRPr/>
            </a:pPr>
            <a:fld id="{B7B05DEF-6DE7-4BF9-8DBB-FF904A788E50}" type="slidenum">
              <a:rPr lang="en-US" smtClean="0"/>
              <a:pPr>
                <a:defRPr/>
              </a:pPr>
              <a:t>22</a:t>
            </a:fld>
            <a:endParaRPr lang="en-US"/>
          </a:p>
        </p:txBody>
      </p:sp>
    </p:spTree>
    <p:extLst>
      <p:ext uri="{BB962C8B-B14F-4D97-AF65-F5344CB8AC3E}">
        <p14:creationId xmlns:p14="http://schemas.microsoft.com/office/powerpoint/2010/main" val="4228102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E7B81-6155-2651-DA1B-5F4D697271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64E4C-2C0F-34F0-7C81-0742CA1227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AD5063-8051-5EE0-890B-9C1F53402B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4648A7-59FD-8FFF-4FEF-712E601F9D1D}"/>
              </a:ext>
            </a:extLst>
          </p:cNvPr>
          <p:cNvSpPr>
            <a:spLocks noGrp="1"/>
          </p:cNvSpPr>
          <p:nvPr>
            <p:ph type="sldNum" sz="quarter" idx="10"/>
          </p:nvPr>
        </p:nvSpPr>
        <p:spPr/>
        <p:txBody>
          <a:bodyPr/>
          <a:lstStyle/>
          <a:p>
            <a:pPr>
              <a:defRPr/>
            </a:pPr>
            <a:fld id="{B7B05DEF-6DE7-4BF9-8DBB-FF904A788E50}" type="slidenum">
              <a:rPr lang="en-US" smtClean="0"/>
              <a:pPr>
                <a:defRPr/>
              </a:pPr>
              <a:t>23</a:t>
            </a:fld>
            <a:endParaRPr lang="en-US"/>
          </a:p>
        </p:txBody>
      </p:sp>
    </p:spTree>
    <p:extLst>
      <p:ext uri="{BB962C8B-B14F-4D97-AF65-F5344CB8AC3E}">
        <p14:creationId xmlns:p14="http://schemas.microsoft.com/office/powerpoint/2010/main" val="330681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945B2-6F68-3F9F-01F6-A3CBB9C089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7F4EB-9C1D-5725-C3EB-481ADB88C5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6F1108-658C-70B7-D01C-EB27284A9F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3440E9-DC69-5938-A656-0CE8C06C5BDF}"/>
              </a:ext>
            </a:extLst>
          </p:cNvPr>
          <p:cNvSpPr>
            <a:spLocks noGrp="1"/>
          </p:cNvSpPr>
          <p:nvPr>
            <p:ph type="sldNum" sz="quarter" idx="10"/>
          </p:nvPr>
        </p:nvSpPr>
        <p:spPr/>
        <p:txBody>
          <a:bodyPr/>
          <a:lstStyle/>
          <a:p>
            <a:pPr>
              <a:defRPr/>
            </a:pPr>
            <a:fld id="{B7B05DEF-6DE7-4BF9-8DBB-FF904A788E50}" type="slidenum">
              <a:rPr lang="en-US" smtClean="0"/>
              <a:pPr>
                <a:defRPr/>
              </a:pPr>
              <a:t>24</a:t>
            </a:fld>
            <a:endParaRPr lang="en-US"/>
          </a:p>
        </p:txBody>
      </p:sp>
    </p:spTree>
    <p:extLst>
      <p:ext uri="{BB962C8B-B14F-4D97-AF65-F5344CB8AC3E}">
        <p14:creationId xmlns:p14="http://schemas.microsoft.com/office/powerpoint/2010/main" val="2662899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F7223-AB96-D84F-D62B-E343ADF5A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86211B-8B0D-C2ED-F3F5-FBE0DE409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185C44-DDBD-5D47-D011-6B7DF175C4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2769E3-466E-B0AB-38B3-7C81DEC71F55}"/>
              </a:ext>
            </a:extLst>
          </p:cNvPr>
          <p:cNvSpPr>
            <a:spLocks noGrp="1"/>
          </p:cNvSpPr>
          <p:nvPr>
            <p:ph type="sldNum" sz="quarter" idx="10"/>
          </p:nvPr>
        </p:nvSpPr>
        <p:spPr/>
        <p:txBody>
          <a:bodyPr/>
          <a:lstStyle/>
          <a:p>
            <a:pPr>
              <a:defRPr/>
            </a:pPr>
            <a:fld id="{B7B05DEF-6DE7-4BF9-8DBB-FF904A788E50}" type="slidenum">
              <a:rPr lang="en-US" smtClean="0"/>
              <a:pPr>
                <a:defRPr/>
              </a:pPr>
              <a:t>25</a:t>
            </a:fld>
            <a:endParaRPr lang="en-US"/>
          </a:p>
        </p:txBody>
      </p:sp>
    </p:spTree>
    <p:extLst>
      <p:ext uri="{BB962C8B-B14F-4D97-AF65-F5344CB8AC3E}">
        <p14:creationId xmlns:p14="http://schemas.microsoft.com/office/powerpoint/2010/main" val="3729636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4CC46-62CA-9CE7-C4A7-124A3FA8F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7A59FA-0E88-383D-74C2-169C6A059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BC3AC-10CF-7145-472C-0ABAABBFA4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DF53AD-BB18-2F0A-8D4D-6B32A5DDAB3F}"/>
              </a:ext>
            </a:extLst>
          </p:cNvPr>
          <p:cNvSpPr>
            <a:spLocks noGrp="1"/>
          </p:cNvSpPr>
          <p:nvPr>
            <p:ph type="sldNum" sz="quarter" idx="10"/>
          </p:nvPr>
        </p:nvSpPr>
        <p:spPr/>
        <p:txBody>
          <a:bodyPr/>
          <a:lstStyle/>
          <a:p>
            <a:pPr>
              <a:defRPr/>
            </a:pPr>
            <a:fld id="{B7B05DEF-6DE7-4BF9-8DBB-FF904A788E50}" type="slidenum">
              <a:rPr lang="en-US" smtClean="0"/>
              <a:pPr>
                <a:defRPr/>
              </a:pPr>
              <a:t>26</a:t>
            </a:fld>
            <a:endParaRPr lang="en-US"/>
          </a:p>
        </p:txBody>
      </p:sp>
    </p:spTree>
    <p:extLst>
      <p:ext uri="{BB962C8B-B14F-4D97-AF65-F5344CB8AC3E}">
        <p14:creationId xmlns:p14="http://schemas.microsoft.com/office/powerpoint/2010/main" val="1164379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668D2-0D30-7845-680C-07733BE75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9C849-EFC5-900D-F1E3-9C32EE76D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019AE-63C8-0FD4-9DCB-2EB1EF434F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FD5346-624C-7E2D-8416-1825271D7876}"/>
              </a:ext>
            </a:extLst>
          </p:cNvPr>
          <p:cNvSpPr>
            <a:spLocks noGrp="1"/>
          </p:cNvSpPr>
          <p:nvPr>
            <p:ph type="sldNum" sz="quarter" idx="10"/>
          </p:nvPr>
        </p:nvSpPr>
        <p:spPr/>
        <p:txBody>
          <a:bodyPr/>
          <a:lstStyle/>
          <a:p>
            <a:pPr>
              <a:defRPr/>
            </a:pPr>
            <a:fld id="{B7B05DEF-6DE7-4BF9-8DBB-FF904A788E50}" type="slidenum">
              <a:rPr lang="en-US" smtClean="0"/>
              <a:pPr>
                <a:defRPr/>
              </a:pPr>
              <a:t>4</a:t>
            </a:fld>
            <a:endParaRPr lang="en-US"/>
          </a:p>
        </p:txBody>
      </p:sp>
    </p:spTree>
    <p:extLst>
      <p:ext uri="{BB962C8B-B14F-4D97-AF65-F5344CB8AC3E}">
        <p14:creationId xmlns:p14="http://schemas.microsoft.com/office/powerpoint/2010/main" val="237331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1F01D-D91D-3D4B-5D82-149F33CFB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B8C30-210A-2849-C33F-D84E7A8FD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E9F26-B133-61C7-E7C6-C67A480C37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BA3C5E-83B3-ECE5-12DB-EE77D4109E4E}"/>
              </a:ext>
            </a:extLst>
          </p:cNvPr>
          <p:cNvSpPr>
            <a:spLocks noGrp="1"/>
          </p:cNvSpPr>
          <p:nvPr>
            <p:ph type="sldNum" sz="quarter" idx="10"/>
          </p:nvPr>
        </p:nvSpPr>
        <p:spPr/>
        <p:txBody>
          <a:bodyPr/>
          <a:lstStyle/>
          <a:p>
            <a:pPr>
              <a:defRPr/>
            </a:pPr>
            <a:fld id="{B7B05DEF-6DE7-4BF9-8DBB-FF904A788E50}" type="slidenum">
              <a:rPr lang="en-US" smtClean="0"/>
              <a:pPr>
                <a:defRPr/>
              </a:pPr>
              <a:t>5</a:t>
            </a:fld>
            <a:endParaRPr lang="en-US"/>
          </a:p>
        </p:txBody>
      </p:sp>
    </p:spTree>
    <p:extLst>
      <p:ext uri="{BB962C8B-B14F-4D97-AF65-F5344CB8AC3E}">
        <p14:creationId xmlns:p14="http://schemas.microsoft.com/office/powerpoint/2010/main" val="1413828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F0AAC-4129-ACAE-A58E-6D3C7A391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82A80-ECFD-BB57-E43E-0ADCFBC4A5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11F41-057A-F7D3-0C03-42AB5D3DD9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CFD9C9-7BB0-4BC9-9C44-9BDDC6741537}"/>
              </a:ext>
            </a:extLst>
          </p:cNvPr>
          <p:cNvSpPr>
            <a:spLocks noGrp="1"/>
          </p:cNvSpPr>
          <p:nvPr>
            <p:ph type="sldNum" sz="quarter" idx="10"/>
          </p:nvPr>
        </p:nvSpPr>
        <p:spPr/>
        <p:txBody>
          <a:bodyPr/>
          <a:lstStyle/>
          <a:p>
            <a:pPr>
              <a:defRPr/>
            </a:pPr>
            <a:fld id="{B7B05DEF-6DE7-4BF9-8DBB-FF904A788E50}" type="slidenum">
              <a:rPr lang="en-US" smtClean="0"/>
              <a:pPr>
                <a:defRPr/>
              </a:pPr>
              <a:t>6</a:t>
            </a:fld>
            <a:endParaRPr lang="en-US"/>
          </a:p>
        </p:txBody>
      </p:sp>
    </p:spTree>
    <p:extLst>
      <p:ext uri="{BB962C8B-B14F-4D97-AF65-F5344CB8AC3E}">
        <p14:creationId xmlns:p14="http://schemas.microsoft.com/office/powerpoint/2010/main" val="8918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3B110-13FF-95EA-3B3B-D8C3035BA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E8CA2-EE15-4C8E-018C-B8D7F8F20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352BC6-6875-A16F-38E7-BE52AA0AD3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EEFFB8-BE27-85D3-C9E6-B6F92A4DBA79}"/>
              </a:ext>
            </a:extLst>
          </p:cNvPr>
          <p:cNvSpPr>
            <a:spLocks noGrp="1"/>
          </p:cNvSpPr>
          <p:nvPr>
            <p:ph type="sldNum" sz="quarter" idx="10"/>
          </p:nvPr>
        </p:nvSpPr>
        <p:spPr/>
        <p:txBody>
          <a:bodyPr/>
          <a:lstStyle/>
          <a:p>
            <a:pPr>
              <a:defRPr/>
            </a:pPr>
            <a:fld id="{B7B05DEF-6DE7-4BF9-8DBB-FF904A788E50}" type="slidenum">
              <a:rPr lang="en-US" smtClean="0"/>
              <a:pPr>
                <a:defRPr/>
              </a:pPr>
              <a:t>7</a:t>
            </a:fld>
            <a:endParaRPr lang="en-US"/>
          </a:p>
        </p:txBody>
      </p:sp>
    </p:spTree>
    <p:extLst>
      <p:ext uri="{BB962C8B-B14F-4D97-AF65-F5344CB8AC3E}">
        <p14:creationId xmlns:p14="http://schemas.microsoft.com/office/powerpoint/2010/main" val="190173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80186-06EA-C23F-BD63-FC9DD946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22B31-65A4-DB74-4C63-FFA7C2BDBD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7B298-FDAE-28C6-1B70-2CC599BF9C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0EBA7D-59C9-BC28-DEA6-60EF5410C5D7}"/>
              </a:ext>
            </a:extLst>
          </p:cNvPr>
          <p:cNvSpPr>
            <a:spLocks noGrp="1"/>
          </p:cNvSpPr>
          <p:nvPr>
            <p:ph type="sldNum" sz="quarter" idx="10"/>
          </p:nvPr>
        </p:nvSpPr>
        <p:spPr/>
        <p:txBody>
          <a:bodyPr/>
          <a:lstStyle/>
          <a:p>
            <a:pPr>
              <a:defRPr/>
            </a:pPr>
            <a:fld id="{B7B05DEF-6DE7-4BF9-8DBB-FF904A788E50}" type="slidenum">
              <a:rPr lang="en-US" smtClean="0"/>
              <a:pPr>
                <a:defRPr/>
              </a:pPr>
              <a:t>8</a:t>
            </a:fld>
            <a:endParaRPr lang="en-US"/>
          </a:p>
        </p:txBody>
      </p:sp>
    </p:spTree>
    <p:extLst>
      <p:ext uri="{BB962C8B-B14F-4D97-AF65-F5344CB8AC3E}">
        <p14:creationId xmlns:p14="http://schemas.microsoft.com/office/powerpoint/2010/main" val="177011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161AA-2DB4-9F1B-FC8A-9E17F90CE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BB665-A9C4-B66F-E2EB-85E4DEE37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39DCA4-3691-524F-1B99-13564639AC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561B17-AC2A-FDDA-F16F-187F8F7FC839}"/>
              </a:ext>
            </a:extLst>
          </p:cNvPr>
          <p:cNvSpPr>
            <a:spLocks noGrp="1"/>
          </p:cNvSpPr>
          <p:nvPr>
            <p:ph type="sldNum" sz="quarter" idx="10"/>
          </p:nvPr>
        </p:nvSpPr>
        <p:spPr/>
        <p:txBody>
          <a:bodyPr/>
          <a:lstStyle/>
          <a:p>
            <a:pPr>
              <a:defRPr/>
            </a:pPr>
            <a:fld id="{B7B05DEF-6DE7-4BF9-8DBB-FF904A788E50}" type="slidenum">
              <a:rPr lang="en-US" smtClean="0"/>
              <a:pPr>
                <a:defRPr/>
              </a:pPr>
              <a:t>9</a:t>
            </a:fld>
            <a:endParaRPr lang="en-US"/>
          </a:p>
        </p:txBody>
      </p:sp>
    </p:spTree>
    <p:extLst>
      <p:ext uri="{BB962C8B-B14F-4D97-AF65-F5344CB8AC3E}">
        <p14:creationId xmlns:p14="http://schemas.microsoft.com/office/powerpoint/2010/main" val="1507209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005FB-4F2A-60D9-265F-8047DAC01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16BAE-8590-F3F6-7007-A2FBE7866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2E4E8-FC64-3EC5-C00F-2E378A0BE7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596CD3-201D-80FA-F114-E79139C03DF8}"/>
              </a:ext>
            </a:extLst>
          </p:cNvPr>
          <p:cNvSpPr>
            <a:spLocks noGrp="1"/>
          </p:cNvSpPr>
          <p:nvPr>
            <p:ph type="sldNum" sz="quarter" idx="10"/>
          </p:nvPr>
        </p:nvSpPr>
        <p:spPr/>
        <p:txBody>
          <a:bodyPr/>
          <a:lstStyle/>
          <a:p>
            <a:pPr>
              <a:defRPr/>
            </a:pPr>
            <a:fld id="{B7B05DEF-6DE7-4BF9-8DBB-FF904A788E50}" type="slidenum">
              <a:rPr lang="en-US" smtClean="0"/>
              <a:pPr>
                <a:defRPr/>
              </a:pPr>
              <a:t>10</a:t>
            </a:fld>
            <a:endParaRPr lang="en-US"/>
          </a:p>
        </p:txBody>
      </p:sp>
    </p:spTree>
    <p:extLst>
      <p:ext uri="{BB962C8B-B14F-4D97-AF65-F5344CB8AC3E}">
        <p14:creationId xmlns:p14="http://schemas.microsoft.com/office/powerpoint/2010/main" val="417671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1555" y="-19050"/>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9" name="Subtitle 2"/>
          <p:cNvSpPr txBox="1">
            <a:spLocks/>
          </p:cNvSpPr>
          <p:nvPr userDrawn="1"/>
        </p:nvSpPr>
        <p:spPr bwMode="auto">
          <a:xfrm>
            <a:off x="0" y="2647950"/>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a:solidFill>
                  <a:schemeClr val="bg1"/>
                </a:solidFill>
                <a:latin typeface="+mj-lt"/>
              </a:rPr>
              <a:t>Author</a:t>
            </a:r>
          </a:p>
          <a:p>
            <a:pPr marL="0" indent="0" algn="ctr" eaLnBrk="1" hangingPunct="1">
              <a:buClr>
                <a:srgbClr val="00529B"/>
              </a:buClr>
              <a:buNone/>
            </a:pPr>
            <a:r>
              <a:rPr lang="en-US" altLang="en-US" sz="1600" b="1" kern="0">
                <a:solidFill>
                  <a:schemeClr val="bg1"/>
                </a:solidFill>
                <a:latin typeface="+mj-lt"/>
              </a:rPr>
              <a:t>Company/Organization</a:t>
            </a:r>
          </a:p>
          <a:p>
            <a:pPr marL="0" indent="0" algn="ctr" eaLnBrk="1" hangingPunct="1">
              <a:buClr>
                <a:srgbClr val="00529B"/>
              </a:buClr>
              <a:buNone/>
            </a:pPr>
            <a:r>
              <a:rPr lang="en-US" altLang="en-US" sz="1600" kern="0">
                <a:solidFill>
                  <a:schemeClr val="bg1"/>
                </a:solidFill>
                <a:latin typeface="+mj-lt"/>
              </a:rPr>
              <a:t>Conference Name, Conference Dates</a:t>
            </a:r>
          </a:p>
          <a:p>
            <a:pPr marL="0" indent="0" algn="ctr" eaLnBrk="1" hangingPunct="1">
              <a:buClr>
                <a:srgbClr val="00529B"/>
              </a:buClr>
              <a:buNone/>
            </a:pPr>
            <a:r>
              <a:rPr lang="en-US" altLang="en-US" sz="1600" kern="0">
                <a:solidFill>
                  <a:schemeClr val="bg1"/>
                </a:solidFill>
                <a:latin typeface="+mj-lt"/>
              </a:rPr>
              <a:t>Conference Location</a:t>
            </a:r>
          </a:p>
          <a:p>
            <a:pPr>
              <a:buClr>
                <a:srgbClr val="00529B"/>
              </a:buClr>
              <a:buFont typeface="Wingdings" charset="2"/>
              <a:buChar char="Ø"/>
            </a:pPr>
            <a:endParaRPr lang="en-US" sz="2400" kern="0"/>
          </a:p>
        </p:txBody>
      </p:sp>
      <p:sp>
        <p:nvSpPr>
          <p:cNvPr id="10" name="Title 1"/>
          <p:cNvSpPr txBox="1">
            <a:spLocks/>
          </p:cNvSpPr>
          <p:nvPr userDrawn="1"/>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5400" b="1" kern="0">
                <a:solidFill>
                  <a:schemeClr val="bg1"/>
                </a:solidFill>
              </a:rPr>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1B3D6C"/>
              </a:buClr>
              <a:buFont typeface="Wingdings" charset="2"/>
              <a:buChar char="Ø"/>
              <a:defRPr/>
            </a:lvl1pPr>
            <a:lvl2pPr marL="685800" indent="-342900">
              <a:buClr>
                <a:srgbClr val="1B3D6C"/>
              </a:buClr>
              <a:buFont typeface="Wingdings" charset="2"/>
              <a:buChar char="Ø"/>
              <a:defRPr/>
            </a:lvl2pPr>
            <a:lvl3pPr marL="971550" indent="-285750">
              <a:buClr>
                <a:srgbClr val="1B3D6C"/>
              </a:buClr>
              <a:buFont typeface="Wingdings" charset="2"/>
              <a:buChar char="Ø"/>
              <a:defRPr/>
            </a:lvl3pPr>
            <a:lvl4pPr marL="1314450" indent="-285750">
              <a:buClr>
                <a:srgbClr val="1B3D6C"/>
              </a:buClr>
              <a:buFont typeface="Wingdings" charset="2"/>
              <a:buChar char="Ø"/>
              <a:defRPr/>
            </a:lvl4pPr>
            <a:lvl5pPr marL="1657350" indent="-285750">
              <a:buClr>
                <a:srgbClr val="1B3D6C"/>
              </a:buClr>
              <a:buFont typeface="Wingdings"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23950"/>
            <a:ext cx="39624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123950"/>
            <a:ext cx="44196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1" name="Title 1"/>
          <p:cNvSpPr>
            <a:spLocks noGrp="1"/>
          </p:cNvSpPr>
          <p:nvPr>
            <p:ph type="title"/>
          </p:nvPr>
        </p:nvSpPr>
        <p:spPr>
          <a:xfrm>
            <a:off x="228600" y="144198"/>
            <a:ext cx="8686800" cy="514350"/>
          </a:xfrm>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 and/or 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Tree>
    <p:extLst>
      <p:ext uri="{BB962C8B-B14F-4D97-AF65-F5344CB8AC3E}">
        <p14:creationId xmlns:p14="http://schemas.microsoft.com/office/powerpoint/2010/main" val="383842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FC34-5206-45FA-A6B2-955DFABF1CC2}"/>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603E2-753D-49F2-B2B1-D76008093D9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FD0B8-A1D4-4313-AC8C-31D5E0DBD37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9CFA06F-9FF0-4DD3-9CA0-DF2D4EF2E0C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3CCD405-43AD-4B88-9D41-03F2E0B3D058}"/>
              </a:ext>
            </a:extLst>
          </p:cNvPr>
          <p:cNvSpPr>
            <a:spLocks noGrp="1"/>
          </p:cNvSpPr>
          <p:nvPr>
            <p:ph type="sldNum" sz="quarter" idx="12"/>
          </p:nvPr>
        </p:nvSpPr>
        <p:spPr/>
        <p:txBody>
          <a:body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2125721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1028" name="Rectangle 3"/>
          <p:cNvSpPr>
            <a:spLocks noGrp="1" noChangeArrowheads="1"/>
          </p:cNvSpPr>
          <p:nvPr>
            <p:ph type="body" idx="1"/>
          </p:nvPr>
        </p:nvSpPr>
        <p:spPr bwMode="auto">
          <a:xfrm>
            <a:off x="230886" y="1123950"/>
            <a:ext cx="8686800"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noChangeArrowheads="1"/>
          </p:cNvSpPr>
          <p:nvPr userDrawn="1"/>
        </p:nvSpPr>
        <p:spPr bwMode="auto">
          <a:xfrm>
            <a:off x="1181100" y="4572000"/>
            <a:ext cx="19050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0" name="Rectangle 9"/>
          <p:cNvSpPr>
            <a:spLocks noGrp="1" noChangeArrowheads="1"/>
          </p:cNvSpPr>
          <p:nvPr userDrawn="1"/>
        </p:nvSpPr>
        <p:spPr bwMode="auto">
          <a:xfrm>
            <a:off x="3181350" y="4572000"/>
            <a:ext cx="28956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2"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3"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4"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5" name="Rectangle 14"/>
          <p:cNvSpPr/>
          <p:nvPr userDrawn="1"/>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1027" name="Rectangle 2"/>
          <p:cNvSpPr>
            <a:spLocks noGrp="1" noChangeArrowheads="1"/>
          </p:cNvSpPr>
          <p:nvPr>
            <p:ph type="title"/>
          </p:nvPr>
        </p:nvSpPr>
        <p:spPr bwMode="auto">
          <a:xfrm>
            <a:off x="228600" y="144198"/>
            <a:ext cx="8686800"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b="1" kern="0">
                <a:solidFill>
                  <a:schemeClr val="bg1"/>
                </a:solidFill>
              </a:rPr>
              <a:t>Presentation Title</a:t>
            </a:r>
          </a:p>
        </p:txBody>
      </p:sp>
    </p:spTree>
  </p:cSld>
  <p:clrMap bg1="lt1" tx1="dk1" bg2="lt2" tx2="dk2" accent1="accent1" accent2="accent2" accent3="accent3" accent4="accent4" accent5="accent5" accent6="accent6" hlink="hlink" folHlink="folHlink"/>
  <p:sldLayoutIdLst>
    <p:sldLayoutId id="2147484830" r:id="rId1"/>
    <p:sldLayoutId id="2147484825" r:id="rId2"/>
    <p:sldLayoutId id="2147484827" r:id="rId3"/>
    <p:sldLayoutId id="2147484836" r:id="rId4"/>
  </p:sldLayoutIdLst>
  <p:hf hdr="0" ftr="0" dt="0"/>
  <p:txStyles>
    <p:titleStyle>
      <a:lvl1pPr marL="0" marR="0" indent="0" algn="ctr" defTabSz="914400" rtl="0" eaLnBrk="1" fontAlgn="base" latinLnBrk="0" hangingPunct="1">
        <a:lnSpc>
          <a:spcPct val="100000"/>
        </a:lnSpc>
        <a:spcBef>
          <a:spcPct val="0"/>
        </a:spcBef>
        <a:spcAft>
          <a:spcPct val="0"/>
        </a:spcAft>
        <a:buClrTx/>
        <a:buSzTx/>
        <a:buFontTx/>
        <a:buNone/>
        <a:tabLst/>
        <a:defRPr sz="2800">
          <a:solidFill>
            <a:schemeClr val="tx2"/>
          </a:solidFill>
          <a:latin typeface="+mj-lt"/>
          <a:ea typeface="+mj-ea"/>
          <a:cs typeface="+mj-cs"/>
        </a:defRPr>
      </a:lvl1pPr>
      <a:lvl2pPr algn="l" rtl="0" eaLnBrk="1" fontAlgn="base" hangingPunct="1">
        <a:spcBef>
          <a:spcPct val="0"/>
        </a:spcBef>
        <a:spcAft>
          <a:spcPct val="0"/>
        </a:spcAft>
        <a:defRPr sz="1800">
          <a:solidFill>
            <a:schemeClr val="tx2"/>
          </a:solidFill>
          <a:latin typeface="Arial" charset="0"/>
          <a:ea typeface="ＭＳ Ｐゴシック" pitchFamily="80" charset="-128"/>
        </a:defRPr>
      </a:lvl2pPr>
      <a:lvl3pPr algn="l" rtl="0" eaLnBrk="1" fontAlgn="base" hangingPunct="1">
        <a:spcBef>
          <a:spcPct val="0"/>
        </a:spcBef>
        <a:spcAft>
          <a:spcPct val="0"/>
        </a:spcAft>
        <a:defRPr sz="1800">
          <a:solidFill>
            <a:schemeClr val="tx2"/>
          </a:solidFill>
          <a:latin typeface="Arial" charset="0"/>
          <a:ea typeface="ＭＳ Ｐゴシック" pitchFamily="80" charset="-128"/>
        </a:defRPr>
      </a:lvl3pPr>
      <a:lvl4pPr algn="l" rtl="0" eaLnBrk="1" fontAlgn="base" hangingPunct="1">
        <a:spcBef>
          <a:spcPct val="0"/>
        </a:spcBef>
        <a:spcAft>
          <a:spcPct val="0"/>
        </a:spcAft>
        <a:defRPr sz="1800">
          <a:solidFill>
            <a:schemeClr val="tx2"/>
          </a:solidFill>
          <a:latin typeface="Arial" charset="0"/>
          <a:ea typeface="ＭＳ Ｐゴシック" pitchFamily="80" charset="-128"/>
        </a:defRPr>
      </a:lvl4pPr>
      <a:lvl5pPr algn="l" rtl="0" eaLnBrk="1" fontAlgn="base" hangingPunct="1">
        <a:spcBef>
          <a:spcPct val="0"/>
        </a:spcBef>
        <a:spcAft>
          <a:spcPct val="0"/>
        </a:spcAft>
        <a:defRPr sz="1800">
          <a:solidFill>
            <a:schemeClr val="tx2"/>
          </a:solidFill>
          <a:latin typeface="Arial" charset="0"/>
          <a:ea typeface="ＭＳ Ｐゴシック" pitchFamily="80" charset="-128"/>
        </a:defRPr>
      </a:lvl5pPr>
      <a:lvl6pPr marL="342900" algn="l" rtl="0" eaLnBrk="1" fontAlgn="base" hangingPunct="1">
        <a:spcBef>
          <a:spcPct val="0"/>
        </a:spcBef>
        <a:spcAft>
          <a:spcPct val="0"/>
        </a:spcAft>
        <a:defRPr sz="1800">
          <a:solidFill>
            <a:schemeClr val="tx2"/>
          </a:solidFill>
          <a:latin typeface="Arial" charset="0"/>
          <a:ea typeface="ＭＳ Ｐゴシック" pitchFamily="80" charset="-128"/>
        </a:defRPr>
      </a:lvl6pPr>
      <a:lvl7pPr marL="685800" algn="l" rtl="0" eaLnBrk="1" fontAlgn="base" hangingPunct="1">
        <a:spcBef>
          <a:spcPct val="0"/>
        </a:spcBef>
        <a:spcAft>
          <a:spcPct val="0"/>
        </a:spcAft>
        <a:defRPr sz="1800">
          <a:solidFill>
            <a:schemeClr val="tx2"/>
          </a:solidFill>
          <a:latin typeface="Arial" charset="0"/>
          <a:ea typeface="ＭＳ Ｐゴシック" pitchFamily="80" charset="-128"/>
        </a:defRPr>
      </a:lvl7pPr>
      <a:lvl8pPr marL="1028700" algn="l" rtl="0" eaLnBrk="1" fontAlgn="base" hangingPunct="1">
        <a:spcBef>
          <a:spcPct val="0"/>
        </a:spcBef>
        <a:spcAft>
          <a:spcPct val="0"/>
        </a:spcAft>
        <a:defRPr sz="1800">
          <a:solidFill>
            <a:schemeClr val="tx2"/>
          </a:solidFill>
          <a:latin typeface="Arial" charset="0"/>
          <a:ea typeface="ＭＳ Ｐゴシック" pitchFamily="80" charset="-128"/>
        </a:defRPr>
      </a:lvl8pPr>
      <a:lvl9pPr marL="1371600" algn="l" rtl="0" eaLnBrk="1" fontAlgn="base" hangingPunct="1">
        <a:spcBef>
          <a:spcPct val="0"/>
        </a:spcBef>
        <a:spcAft>
          <a:spcPct val="0"/>
        </a:spcAft>
        <a:defRPr sz="1800">
          <a:solidFill>
            <a:schemeClr val="tx2"/>
          </a:solidFill>
          <a:latin typeface="Arial" charset="0"/>
          <a:ea typeface="ＭＳ Ｐゴシック" pitchFamily="80" charset="-128"/>
        </a:defRPr>
      </a:lvl9pPr>
    </p:titleStyle>
    <p:bodyStyle>
      <a:lvl1pPr marL="342900" indent="-342900" algn="l" rtl="0" eaLnBrk="1" fontAlgn="base" hangingPunct="1">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557213" indent="-214313" algn="l" rtl="0" eaLnBrk="1" fontAlgn="base" hangingPunct="1">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857250" indent="-171450" algn="l" rtl="0" eaLnBrk="1" fontAlgn="base" hangingPunct="1">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200150" indent="-171450" algn="l" rtl="0" eaLnBrk="1" fontAlgn="base" hangingPunct="1">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543050" indent="-171450" algn="l" rtl="0" eaLnBrk="1" fontAlgn="base" hangingPunct="1">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eaLnBrk="1" fontAlgn="base" hangingPunct="1">
        <a:spcBef>
          <a:spcPct val="20000"/>
        </a:spcBef>
        <a:spcAft>
          <a:spcPct val="0"/>
        </a:spcAft>
        <a:buFont typeface="Times" pitchFamily="80" charset="0"/>
        <a:buChar char="•"/>
        <a:defRPr sz="1500">
          <a:solidFill>
            <a:schemeClr val="tx1"/>
          </a:solidFill>
          <a:latin typeface="+mn-lt"/>
          <a:ea typeface="+mn-ea"/>
        </a:defRPr>
      </a:lvl6pPr>
      <a:lvl7pPr marL="2228850" indent="-171450" algn="l" rtl="0" eaLnBrk="1" fontAlgn="base" hangingPunct="1">
        <a:spcBef>
          <a:spcPct val="20000"/>
        </a:spcBef>
        <a:spcAft>
          <a:spcPct val="0"/>
        </a:spcAft>
        <a:buFont typeface="Times" pitchFamily="80" charset="0"/>
        <a:buChar char="•"/>
        <a:defRPr sz="1500">
          <a:solidFill>
            <a:schemeClr val="tx1"/>
          </a:solidFill>
          <a:latin typeface="+mn-lt"/>
          <a:ea typeface="+mn-ea"/>
        </a:defRPr>
      </a:lvl7pPr>
      <a:lvl8pPr marL="2571750" indent="-171450" algn="l" rtl="0" eaLnBrk="1" fontAlgn="base" hangingPunct="1">
        <a:spcBef>
          <a:spcPct val="20000"/>
        </a:spcBef>
        <a:spcAft>
          <a:spcPct val="0"/>
        </a:spcAft>
        <a:buFont typeface="Times" pitchFamily="80" charset="0"/>
        <a:buChar char="•"/>
        <a:defRPr sz="1500">
          <a:solidFill>
            <a:schemeClr val="tx1"/>
          </a:solidFill>
          <a:latin typeface="+mn-lt"/>
          <a:ea typeface="+mn-ea"/>
        </a:defRPr>
      </a:lvl8pPr>
      <a:lvl9pPr marL="2914650" indent="-171450" algn="l" rtl="0" eaLnBrk="1" fontAlgn="base" hangingPunct="1">
        <a:spcBef>
          <a:spcPct val="20000"/>
        </a:spcBef>
        <a:spcAft>
          <a:spcPct val="0"/>
        </a:spcAft>
        <a:buFont typeface="Times" pitchFamily="80" charset="0"/>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8" name="Rectangle 3"/>
          <p:cNvSpPr>
            <a:spLocks noGrp="1" noChangeArrowheads="1"/>
          </p:cNvSpPr>
          <p:nvPr>
            <p:ph type="body" idx="1"/>
          </p:nvPr>
        </p:nvSpPr>
        <p:spPr bwMode="auto">
          <a:xfrm>
            <a:off x="230886" y="438150"/>
            <a:ext cx="8686800" cy="4049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0"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1"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749289507"/>
      </p:ext>
    </p:extLst>
  </p:cSld>
  <p:clrMap bg1="lt1" tx1="dk1" bg2="lt2" tx2="dk2" accent1="accent1" accent2="accent2" accent3="accent3" accent4="accent4" accent5="accent5" accent6="accent6" hlink="hlink" folHlink="folHlink"/>
  <p:sldLayoutIdLst>
    <p:sldLayoutId id="21474848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B3D6C"/>
        </a:buClr>
        <a:buFont typeface="Wingdings" charset="2"/>
        <a:buChar char="Ø"/>
        <a:defRPr sz="24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1B3D6C"/>
        </a:buClr>
        <a:buFont typeface="Wingdings" charset="2"/>
        <a:buChar char="Ø"/>
        <a:defRPr sz="21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1B3D6C"/>
        </a:buClr>
        <a:buFont typeface="Wingdings" charset="2"/>
        <a:buChar char="Ø"/>
        <a:defRPr sz="18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98_CBCD998E.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99_B9DF49A5.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9C_1605107D.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18/10/relationships/comments" Target="../comments/modernComment_19D_574A43E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4667"/>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4" name="Subtitle 2"/>
          <p:cNvSpPr txBox="1">
            <a:spLocks/>
          </p:cNvSpPr>
          <p:nvPr/>
        </p:nvSpPr>
        <p:spPr bwMode="auto">
          <a:xfrm>
            <a:off x="749341" y="2019300"/>
            <a:ext cx="7651569"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dirty="0">
                <a:solidFill>
                  <a:schemeClr val="bg1"/>
                </a:solidFill>
                <a:latin typeface="+mj-lt"/>
                <a:cs typeface="Arial"/>
              </a:rPr>
              <a:t>Yoyi L. Xie, Jack R. Rumpf, Alexis Alfonseca, Aneesh T. Kumar, Nathan Rupprecht, Matthew Lai, Emory Hill, and Szu Heng Chen</a:t>
            </a:r>
          </a:p>
          <a:p>
            <a:pPr marL="0" indent="0" algn="ctr" eaLnBrk="1" hangingPunct="1">
              <a:buClr>
                <a:srgbClr val="00529B"/>
              </a:buClr>
              <a:buNone/>
            </a:pPr>
            <a:r>
              <a:rPr lang="en-US" altLang="en-US" sz="1600" b="1" kern="0" dirty="0">
                <a:solidFill>
                  <a:schemeClr val="bg1"/>
                </a:solidFill>
                <a:latin typeface="+mj-lt"/>
                <a:cs typeface="Arial"/>
              </a:rPr>
              <a:t>Georgia Institute of Technology</a:t>
            </a:r>
          </a:p>
          <a:p>
            <a:pPr marL="0" indent="0" algn="ctr">
              <a:buNone/>
            </a:pPr>
            <a:r>
              <a:rPr lang="en-US" sz="1600" kern="0" dirty="0">
                <a:solidFill>
                  <a:schemeClr val="bg1"/>
                </a:solidFill>
                <a:latin typeface="Arial"/>
                <a:ea typeface="+mn-lt"/>
                <a:cs typeface="+mn-lt"/>
              </a:rPr>
              <a:t>2025 Region II Student Conference</a:t>
            </a:r>
            <a:r>
              <a:rPr lang="en-US" altLang="en-US" sz="1600" kern="0" dirty="0">
                <a:solidFill>
                  <a:schemeClr val="bg1"/>
                </a:solidFill>
                <a:latin typeface="+mj-lt"/>
              </a:rPr>
              <a:t>, </a:t>
            </a:r>
            <a:r>
              <a:rPr lang="en-US" altLang="en-US" sz="1600" kern="0" dirty="0">
                <a:solidFill>
                  <a:schemeClr val="bg1"/>
                </a:solidFill>
                <a:latin typeface="Arial"/>
                <a:ea typeface="ＭＳ Ｐゴシック"/>
                <a:cs typeface="Arial"/>
              </a:rPr>
              <a:t>3-4</a:t>
            </a:r>
            <a:r>
              <a:rPr lang="en-US" altLang="en-US" sz="1600" kern="0" baseline="30000" dirty="0">
                <a:solidFill>
                  <a:schemeClr val="bg1"/>
                </a:solidFill>
                <a:latin typeface="Arial"/>
                <a:ea typeface="ＭＳ Ｐゴシック"/>
                <a:cs typeface="Arial"/>
              </a:rPr>
              <a:t>th</a:t>
            </a:r>
            <a:r>
              <a:rPr lang="en-US" altLang="en-US" sz="1600" kern="0" dirty="0">
                <a:solidFill>
                  <a:schemeClr val="bg1"/>
                </a:solidFill>
                <a:latin typeface="+mj-lt"/>
              </a:rPr>
              <a:t> April</a:t>
            </a:r>
            <a:endParaRPr lang="en-US" dirty="0">
              <a:solidFill>
                <a:schemeClr val="bg1"/>
              </a:solidFill>
            </a:endParaRPr>
          </a:p>
          <a:p>
            <a:pPr marL="0" indent="0" algn="ctr" eaLnBrk="1" hangingPunct="1">
              <a:buClr>
                <a:srgbClr val="00529B"/>
              </a:buClr>
              <a:buNone/>
            </a:pPr>
            <a:endParaRPr lang="en-US" altLang="en-US" sz="1600" kern="0" dirty="0">
              <a:solidFill>
                <a:schemeClr val="bg1"/>
              </a:solidFill>
              <a:latin typeface="+mj-lt"/>
            </a:endParaRPr>
          </a:p>
          <a:p>
            <a:pPr marL="0" indent="0" algn="ctr" eaLnBrk="1" hangingPunct="1">
              <a:buClr>
                <a:srgbClr val="00529B"/>
              </a:buClr>
              <a:buNone/>
            </a:pPr>
            <a:r>
              <a:rPr lang="en-US" sz="1600" dirty="0">
                <a:solidFill>
                  <a:schemeClr val="bg1"/>
                </a:solidFill>
              </a:rPr>
              <a:t>Copyright © by </a:t>
            </a:r>
            <a:r>
              <a:rPr lang="en-US" sz="1600" dirty="0">
                <a:solidFill>
                  <a:srgbClr val="FF0000"/>
                </a:solidFill>
              </a:rPr>
              <a:t>Georgia Institute of Technology, Propulsive Landers at Georgia Tech (GTPL). </a:t>
            </a:r>
            <a:br>
              <a:rPr lang="en-US" sz="1600" dirty="0">
                <a:solidFill>
                  <a:schemeClr val="bg1"/>
                </a:solidFill>
              </a:rPr>
            </a:br>
            <a:r>
              <a:rPr lang="en-US" sz="1600" dirty="0">
                <a:solidFill>
                  <a:schemeClr val="bg1"/>
                </a:solidFill>
              </a:rPr>
              <a:t>Published by the American Institute of Aeronautics and Astronautics, Inc., with permission.</a:t>
            </a:r>
          </a:p>
          <a:p>
            <a:pPr marL="0" indent="0" algn="ctr" eaLnBrk="1" hangingPunct="1">
              <a:buClr>
                <a:srgbClr val="00529B"/>
              </a:buClr>
              <a:buNone/>
            </a:pPr>
            <a:br>
              <a:rPr lang="en-US" altLang="en-US" sz="1600" kern="0" dirty="0">
                <a:solidFill>
                  <a:schemeClr val="bg1"/>
                </a:solidFill>
                <a:latin typeface="+mj-lt"/>
              </a:rPr>
            </a:br>
            <a:endParaRPr lang="en-US" altLang="en-US" sz="1600" kern="0" dirty="0">
              <a:solidFill>
                <a:schemeClr val="bg1"/>
              </a:solidFill>
              <a:latin typeface="+mj-lt"/>
            </a:endParaRPr>
          </a:p>
          <a:p>
            <a:pPr marL="0" indent="0" algn="ctr" eaLnBrk="1" hangingPunct="1">
              <a:buClr>
                <a:srgbClr val="00529B"/>
              </a:buClr>
              <a:buNone/>
            </a:pPr>
            <a:endParaRPr lang="en-US" altLang="en-US" sz="1600" kern="0" dirty="0">
              <a:solidFill>
                <a:schemeClr val="bg1"/>
              </a:solidFill>
              <a:latin typeface="+mj-lt"/>
            </a:endParaRPr>
          </a:p>
          <a:p>
            <a:pPr marL="0" indent="0" algn="ctr" eaLnBrk="1" hangingPunct="1">
              <a:buClr>
                <a:srgbClr val="00529B"/>
              </a:buClr>
              <a:buNone/>
            </a:pPr>
            <a:endParaRPr lang="en-US" altLang="en-US" sz="1600" kern="0" dirty="0">
              <a:solidFill>
                <a:schemeClr val="bg1"/>
              </a:solidFill>
              <a:latin typeface="+mj-lt"/>
            </a:endParaRPr>
          </a:p>
          <a:p>
            <a:pPr>
              <a:buClr>
                <a:srgbClr val="00529B"/>
              </a:buClr>
              <a:buFont typeface="Wingdings" charset="2"/>
              <a:buChar char="Ø"/>
            </a:pPr>
            <a:endParaRPr lang="en-US" sz="2400" kern="0" dirty="0"/>
          </a:p>
        </p:txBody>
      </p:sp>
      <p:sp>
        <p:nvSpPr>
          <p:cNvPr id="6" name="Title 1"/>
          <p:cNvSpPr txBox="1">
            <a:spLocks/>
          </p:cNvSpPr>
          <p:nvPr/>
        </p:nvSpPr>
        <p:spPr bwMode="auto">
          <a:xfrm>
            <a:off x="1022169" y="791936"/>
            <a:ext cx="7102929"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3200" b="1" kern="0" dirty="0">
                <a:solidFill>
                  <a:schemeClr val="bg1"/>
                </a:solidFill>
                <a:ea typeface="+mj-lt"/>
                <a:cs typeface="+mj-lt"/>
              </a:rPr>
              <a:t>Optimization of Disc Baffle Perforation in Sloshing Nitrous Oxide Tanks</a:t>
            </a:r>
            <a:endParaRPr lang="en-US" sz="3200" b="1" kern="0" dirty="0">
              <a:solidFill>
                <a:schemeClr val="bg1"/>
              </a:solidFill>
              <a:cs typeface="Arial"/>
            </a:endParaRPr>
          </a:p>
        </p:txBody>
      </p:sp>
      <p:sp>
        <p:nvSpPr>
          <p:cNvPr id="3" name="Slide Number Placeholder 3">
            <a:extLst>
              <a:ext uri="{FF2B5EF4-FFF2-40B4-BE49-F238E27FC236}">
                <a16:creationId xmlns:a16="http://schemas.microsoft.com/office/drawing/2014/main" id="{4C8EA89D-19EA-0D4E-60D6-F263D0A3FD1D}"/>
              </a:ext>
            </a:extLst>
          </p:cNvPr>
          <p:cNvSpPr txBox="1">
            <a:spLocks/>
          </p:cNvSpPr>
          <p:nvPr/>
        </p:nvSpPr>
        <p:spPr>
          <a:xfrm>
            <a:off x="228600" y="4572000"/>
            <a:ext cx="857250" cy="228600"/>
          </a:xfrm>
          <a:prstGeom prst="rect">
            <a:avLst/>
          </a:prstGeom>
        </p:spPr>
        <p:txBody>
          <a:bodyPr lIns="91440" tIns="45720" rIns="91440" bIns="45720" anchor="t"/>
          <a:lstStyle>
            <a:defPPr>
              <a:defRPr lang="en-US"/>
            </a:defPPr>
            <a:lvl1pPr algn="l" rtl="0" fontAlgn="base">
              <a:spcBef>
                <a:spcPct val="0"/>
              </a:spcBef>
              <a:spcAft>
                <a:spcPct val="0"/>
              </a:spcAft>
              <a:defRPr sz="1800" kern="1200">
                <a:solidFill>
                  <a:schemeClr val="tx1"/>
                </a:solidFill>
                <a:latin typeface="Arial" charset="0"/>
                <a:ea typeface="ＭＳ Ｐゴシック" charset="-128"/>
                <a:cs typeface="Arial" charset="0"/>
              </a:defRPr>
            </a:lvl1pPr>
            <a:lvl2pPr marL="342900" algn="l" rtl="0" fontAlgn="base">
              <a:spcBef>
                <a:spcPct val="0"/>
              </a:spcBef>
              <a:spcAft>
                <a:spcPct val="0"/>
              </a:spcAft>
              <a:defRPr sz="1800" kern="1200">
                <a:solidFill>
                  <a:schemeClr val="tx1"/>
                </a:solidFill>
                <a:latin typeface="Arial" charset="0"/>
                <a:ea typeface="ＭＳ Ｐゴシック" charset="-128"/>
                <a:cs typeface="Arial" charset="0"/>
              </a:defRPr>
            </a:lvl2pPr>
            <a:lvl3pPr marL="685800" algn="l" rtl="0" fontAlgn="base">
              <a:spcBef>
                <a:spcPct val="0"/>
              </a:spcBef>
              <a:spcAft>
                <a:spcPct val="0"/>
              </a:spcAft>
              <a:defRPr sz="1800" kern="1200">
                <a:solidFill>
                  <a:schemeClr val="tx1"/>
                </a:solidFill>
                <a:latin typeface="Arial" charset="0"/>
                <a:ea typeface="ＭＳ Ｐゴシック" charset="-128"/>
                <a:cs typeface="Arial" charset="0"/>
              </a:defRPr>
            </a:lvl3pPr>
            <a:lvl4pPr marL="1028700" algn="l" rtl="0" fontAlgn="base">
              <a:spcBef>
                <a:spcPct val="0"/>
              </a:spcBef>
              <a:spcAft>
                <a:spcPct val="0"/>
              </a:spcAft>
              <a:defRPr sz="1800" kern="1200">
                <a:solidFill>
                  <a:schemeClr val="tx1"/>
                </a:solidFill>
                <a:latin typeface="Arial" charset="0"/>
                <a:ea typeface="ＭＳ Ｐゴシック" charset="-128"/>
                <a:cs typeface="Arial" charset="0"/>
              </a:defRPr>
            </a:lvl4pPr>
            <a:lvl5pPr marL="1371600" algn="l" rtl="0" fontAlgn="base">
              <a:spcBef>
                <a:spcPct val="0"/>
              </a:spcBef>
              <a:spcAft>
                <a:spcPct val="0"/>
              </a:spcAft>
              <a:defRPr sz="1800" kern="1200">
                <a:solidFill>
                  <a:schemeClr val="tx1"/>
                </a:solidFill>
                <a:latin typeface="Arial" charset="0"/>
                <a:ea typeface="ＭＳ Ｐゴシック" charset="-128"/>
                <a:cs typeface="Arial" charset="0"/>
              </a:defRPr>
            </a:lvl5pPr>
            <a:lvl6pPr marL="1714500" algn="l" defTabSz="685800" rtl="0" eaLnBrk="1" latinLnBrk="0" hangingPunct="1">
              <a:defRPr sz="1800" kern="1200">
                <a:solidFill>
                  <a:schemeClr val="tx1"/>
                </a:solidFill>
                <a:latin typeface="Arial" charset="0"/>
                <a:ea typeface="ＭＳ Ｐゴシック" charset="-128"/>
                <a:cs typeface="Arial" charset="0"/>
              </a:defRPr>
            </a:lvl6pPr>
            <a:lvl7pPr marL="2057400" algn="l" defTabSz="685800" rtl="0" eaLnBrk="1" latinLnBrk="0" hangingPunct="1">
              <a:defRPr sz="1800" kern="1200">
                <a:solidFill>
                  <a:schemeClr val="tx1"/>
                </a:solidFill>
                <a:latin typeface="Arial" charset="0"/>
                <a:ea typeface="ＭＳ Ｐゴシック" charset="-128"/>
                <a:cs typeface="Arial" charset="0"/>
              </a:defRPr>
            </a:lvl7pPr>
            <a:lvl8pPr marL="2400300" algn="l" defTabSz="685800" rtl="0" eaLnBrk="1" latinLnBrk="0" hangingPunct="1">
              <a:defRPr sz="1800" kern="1200">
                <a:solidFill>
                  <a:schemeClr val="tx1"/>
                </a:solidFill>
                <a:latin typeface="Arial" charset="0"/>
                <a:ea typeface="ＭＳ Ｐゴシック" charset="-128"/>
                <a:cs typeface="Arial" charset="0"/>
              </a:defRPr>
            </a:lvl8pPr>
            <a:lvl9pPr marL="2743200" algn="l" defTabSz="685800" rtl="0" eaLnBrk="1" latinLnBrk="0" hangingPunct="1">
              <a:defRPr sz="1800" kern="1200">
                <a:solidFill>
                  <a:schemeClr val="tx1"/>
                </a:solidFill>
                <a:latin typeface="Arial" charset="0"/>
                <a:ea typeface="ＭＳ Ｐゴシック" charset="-128"/>
                <a:cs typeface="Arial" charset="0"/>
              </a:defRPr>
            </a:lvl9pPr>
          </a:lstStyle>
          <a:p>
            <a:pPr>
              <a:defRPr/>
            </a:pPr>
            <a:r>
              <a:rPr lang="en-US" sz="1100">
                <a:solidFill>
                  <a:srgbClr val="333333"/>
                </a:solidFill>
                <a:latin typeface="Roboto"/>
                <a:ea typeface="Roboto"/>
                <a:cs typeface="Roboto"/>
              </a:rPr>
              <a:t>1799546</a:t>
            </a:r>
            <a:endParaRPr lang="en-US"/>
          </a:p>
        </p:txBody>
      </p:sp>
    </p:spTree>
    <p:extLst>
      <p:ext uri="{BB962C8B-B14F-4D97-AF65-F5344CB8AC3E}">
        <p14:creationId xmlns:p14="http://schemas.microsoft.com/office/powerpoint/2010/main" val="32406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8E146-B91F-E649-1F6C-5FD1D017A85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A0D2BB-DADC-BF4B-0EA1-B4AE6A1EDB6D}"/>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10</a:t>
            </a:fld>
            <a:endParaRPr lang="en-US"/>
          </a:p>
        </p:txBody>
      </p:sp>
      <p:sp>
        <p:nvSpPr>
          <p:cNvPr id="2" name="Rectangle 1">
            <a:extLst>
              <a:ext uri="{FF2B5EF4-FFF2-40B4-BE49-F238E27FC236}">
                <a16:creationId xmlns:a16="http://schemas.microsoft.com/office/drawing/2014/main" id="{DD9504C7-E70B-4959-ED0D-06C181FF7A1F}"/>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4C475358-6122-992C-05E5-70056BD2D7FC}"/>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Governing Equations and Flow Models</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2F1E7525-D3CA-5124-4B65-5768F2BE2FF7}"/>
              </a:ext>
            </a:extLst>
          </p:cNvPr>
          <p:cNvSpPr>
            <a:spLocks noGrp="1"/>
          </p:cNvSpPr>
          <p:nvPr>
            <p:ph idx="1"/>
          </p:nvPr>
        </p:nvSpPr>
        <p:spPr>
          <a:xfrm>
            <a:off x="230886" y="1123950"/>
            <a:ext cx="4264381" cy="3363648"/>
          </a:xfrm>
        </p:spPr>
        <p:txBody>
          <a:bodyPr/>
          <a:lstStyle/>
          <a:p>
            <a:r>
              <a:rPr lang="en-US" sz="1600" dirty="0"/>
              <a:t>Inhomogeneous Eulerian model for fluid calculations.</a:t>
            </a:r>
          </a:p>
          <a:p>
            <a:endParaRPr lang="en-US" sz="1600" dirty="0"/>
          </a:p>
          <a:p>
            <a:r>
              <a:rPr lang="en-US" sz="1600" dirty="0"/>
              <a:t>SST k-omega model for turbulence interactions.</a:t>
            </a:r>
          </a:p>
          <a:p>
            <a:endParaRPr lang="en-US" sz="1600" dirty="0"/>
          </a:p>
          <a:p>
            <a:r>
              <a:rPr lang="en-US" sz="1600" dirty="0"/>
              <a:t>Ansys PRESTO (Pressure Staggering Option) to estimate face pressures	.</a:t>
            </a:r>
          </a:p>
          <a:p>
            <a:endParaRPr lang="en-US" sz="1600" dirty="0"/>
          </a:p>
          <a:p>
            <a:r>
              <a:rPr lang="en-US" sz="1600" dirty="0"/>
              <a:t>First Order Upwind for flow stream calculations.</a:t>
            </a:r>
          </a:p>
        </p:txBody>
      </p:sp>
    </p:spTree>
    <p:extLst>
      <p:ext uri="{BB962C8B-B14F-4D97-AF65-F5344CB8AC3E}">
        <p14:creationId xmlns:p14="http://schemas.microsoft.com/office/powerpoint/2010/main" val="4141827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A5546-FA88-FE1D-C1D6-400F14FCBBB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79F08F-06AB-EF72-2614-D846B01625F4}"/>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11</a:t>
            </a:fld>
            <a:endParaRPr lang="en-US"/>
          </a:p>
        </p:txBody>
      </p:sp>
      <p:sp>
        <p:nvSpPr>
          <p:cNvPr id="2" name="Rectangle 1">
            <a:extLst>
              <a:ext uri="{FF2B5EF4-FFF2-40B4-BE49-F238E27FC236}">
                <a16:creationId xmlns:a16="http://schemas.microsoft.com/office/drawing/2014/main" id="{6BCBE226-85E4-14E2-26E7-477E63CCCAAF}"/>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0D7E0A73-E986-F5D7-9A62-82EEE23B0F95}"/>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err="1">
                <a:solidFill>
                  <a:schemeClr val="bg1"/>
                </a:solidFill>
                <a:ea typeface="+mj-lt"/>
                <a:cs typeface="+mj-lt"/>
              </a:rPr>
              <a:t>Inhomogenous</a:t>
            </a:r>
            <a:r>
              <a:rPr lang="en-US" b="1" kern="0" dirty="0">
                <a:solidFill>
                  <a:schemeClr val="bg1"/>
                </a:solidFill>
                <a:ea typeface="+mj-lt"/>
                <a:cs typeface="+mj-lt"/>
              </a:rPr>
              <a:t> Eulerian Multiphase Flow Model</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9CEA8C58-C025-C415-74AE-641AFDF3217E}"/>
              </a:ext>
            </a:extLst>
          </p:cNvPr>
          <p:cNvSpPr>
            <a:spLocks noGrp="1"/>
          </p:cNvSpPr>
          <p:nvPr>
            <p:ph idx="1"/>
          </p:nvPr>
        </p:nvSpPr>
        <p:spPr>
          <a:xfrm>
            <a:off x="230886" y="1123950"/>
            <a:ext cx="4264381" cy="3363648"/>
          </a:xfrm>
        </p:spPr>
        <p:txBody>
          <a:bodyPr/>
          <a:lstStyle/>
          <a:p>
            <a:r>
              <a:rPr lang="en-US" sz="1600" dirty="0"/>
              <a:t>The inhomogeneous Eulerian Model was selected to account for particle behavior between the nitrous liquid and gaseous phases, considering both phases’ dynamics and their interactions.</a:t>
            </a:r>
            <a:endParaRPr lang="en-US" sz="1600" dirty="0">
              <a:highlight>
                <a:srgbClr val="FFFF00"/>
              </a:highlight>
            </a:endParaRPr>
          </a:p>
          <a:p>
            <a:endParaRPr lang="en-US" sz="1600" dirty="0">
              <a:highlight>
                <a:srgbClr val="FFFF00"/>
              </a:highlight>
            </a:endParaRPr>
          </a:p>
          <a:p>
            <a:r>
              <a:rPr lang="en-US" sz="1600" dirty="0"/>
              <a:t>Solves separate momentum and continuity equations for each phase</a:t>
            </a:r>
          </a:p>
        </p:txBody>
      </p:sp>
    </p:spTree>
    <p:extLst>
      <p:ext uri="{BB962C8B-B14F-4D97-AF65-F5344CB8AC3E}">
        <p14:creationId xmlns:p14="http://schemas.microsoft.com/office/powerpoint/2010/main" val="2584257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0204-4123-E71C-AD53-5B47CE0AA53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C2FA43-560D-BD8E-1F9C-8BC409522DD5}"/>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12</a:t>
            </a:fld>
            <a:endParaRPr lang="en-US"/>
          </a:p>
        </p:txBody>
      </p:sp>
      <p:sp>
        <p:nvSpPr>
          <p:cNvPr id="2" name="Rectangle 1">
            <a:extLst>
              <a:ext uri="{FF2B5EF4-FFF2-40B4-BE49-F238E27FC236}">
                <a16:creationId xmlns:a16="http://schemas.microsoft.com/office/drawing/2014/main" id="{DE841C5F-75A3-8885-4E29-28839EDD769C}"/>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AE76E5AE-41F1-0DF7-F1E6-208B59DFBC49}"/>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SST k-omega Turbulence Model </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7803004B-38E1-1388-00D1-1BFDE3F73D6A}"/>
              </a:ext>
            </a:extLst>
          </p:cNvPr>
          <p:cNvSpPr>
            <a:spLocks noGrp="1"/>
          </p:cNvSpPr>
          <p:nvPr>
            <p:ph idx="1"/>
          </p:nvPr>
        </p:nvSpPr>
        <p:spPr>
          <a:xfrm>
            <a:off x="230886" y="1123950"/>
            <a:ext cx="5184394" cy="3363648"/>
          </a:xfrm>
        </p:spPr>
        <p:txBody>
          <a:bodyPr/>
          <a:lstStyle/>
          <a:p>
            <a:r>
              <a:rPr lang="en-US" sz="1600" dirty="0"/>
              <a:t>k-epsilon model performs best in free-stream and far-field flows due to its empirical calibration and wall functions that work well in regions with mild pressure gradients.</a:t>
            </a:r>
          </a:p>
          <a:p>
            <a:endParaRPr lang="en-US" sz="1600" dirty="0"/>
          </a:p>
          <a:p>
            <a:r>
              <a:rPr lang="en-US" sz="1600" dirty="0"/>
              <a:t>k-omega performs best in boundary layers and near-wall regions, directly resolving the viscous sublayer without wall functions.</a:t>
            </a:r>
          </a:p>
          <a:p>
            <a:endParaRPr lang="en-US" sz="1600" dirty="0"/>
          </a:p>
          <a:p>
            <a:r>
              <a:rPr lang="en-US" sz="1600" dirty="0"/>
              <a:t>The SST model adapts advantages of both for a more comprehensive turbulent flow model.</a:t>
            </a:r>
          </a:p>
        </p:txBody>
      </p:sp>
      <p:pic>
        <p:nvPicPr>
          <p:cNvPr id="4098" name="Picture 2" descr="K-Omega Turbulence Models | Global Settings | SimScale">
            <a:extLst>
              <a:ext uri="{FF2B5EF4-FFF2-40B4-BE49-F238E27FC236}">
                <a16:creationId xmlns:a16="http://schemas.microsoft.com/office/drawing/2014/main" id="{A87DD0B5-B9FA-7308-86AC-005145586E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6154" y="2191929"/>
            <a:ext cx="3616960" cy="108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05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39756-4208-E4B8-B7B8-407DA7C2332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E9BA97-D4D0-F306-A79A-724656C58D5A}"/>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13</a:t>
            </a:fld>
            <a:endParaRPr lang="en-US"/>
          </a:p>
        </p:txBody>
      </p:sp>
      <p:sp>
        <p:nvSpPr>
          <p:cNvPr id="2" name="Rectangle 1">
            <a:extLst>
              <a:ext uri="{FF2B5EF4-FFF2-40B4-BE49-F238E27FC236}">
                <a16:creationId xmlns:a16="http://schemas.microsoft.com/office/drawing/2014/main" id="{D1726B54-7E2E-27D4-81F5-A6E9D1606499}"/>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84EB0D8A-E3A4-3AA4-BF44-3D6A1381D682}"/>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PRESTO Pressure Interpolation Scheme </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1E293348-E043-41AC-9D04-5419ACE85DDB}"/>
              </a:ext>
            </a:extLst>
          </p:cNvPr>
          <p:cNvSpPr>
            <a:spLocks noGrp="1"/>
          </p:cNvSpPr>
          <p:nvPr>
            <p:ph idx="1"/>
          </p:nvPr>
        </p:nvSpPr>
        <p:spPr>
          <a:xfrm>
            <a:off x="230886" y="1123950"/>
            <a:ext cx="4264381" cy="3363648"/>
          </a:xfrm>
        </p:spPr>
        <p:txBody>
          <a:bodyPr/>
          <a:lstStyle/>
          <a:p>
            <a:r>
              <a:rPr lang="en-US" sz="1600" dirty="0"/>
              <a:t>PRESTO (Pressure Staggering Option) discretizes pressure equations</a:t>
            </a:r>
          </a:p>
          <a:p>
            <a:endParaRPr lang="en-US" sz="1600" dirty="0"/>
          </a:p>
          <a:p>
            <a:r>
              <a:rPr lang="en-US" sz="1600" dirty="0"/>
              <a:t>PRESTO is particularly beneficial for simulating flows with significant pressure gradients, which can occur in sloshing.</a:t>
            </a:r>
          </a:p>
        </p:txBody>
      </p:sp>
    </p:spTree>
    <p:extLst>
      <p:ext uri="{BB962C8B-B14F-4D97-AF65-F5344CB8AC3E}">
        <p14:creationId xmlns:p14="http://schemas.microsoft.com/office/powerpoint/2010/main" val="362681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B4CF8-7265-2D77-44AA-4EED519B062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E3B23B-28E3-A6D7-93B7-483F25E32B0A}"/>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14</a:t>
            </a:fld>
            <a:endParaRPr lang="en-US"/>
          </a:p>
        </p:txBody>
      </p:sp>
      <p:sp>
        <p:nvSpPr>
          <p:cNvPr id="2" name="Rectangle 1">
            <a:extLst>
              <a:ext uri="{FF2B5EF4-FFF2-40B4-BE49-F238E27FC236}">
                <a16:creationId xmlns:a16="http://schemas.microsoft.com/office/drawing/2014/main" id="{DFB2152E-B0F7-DE64-1FDE-34A086383FB2}"/>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068DAA45-8E0A-AB02-0CA2-DF10C9C91C33}"/>
              </a:ext>
            </a:extLst>
          </p:cNvPr>
          <p:cNvSpPr txBox="1">
            <a:spLocks/>
          </p:cNvSpPr>
          <p:nvPr/>
        </p:nvSpPr>
        <p:spPr bwMode="auto">
          <a:xfrm>
            <a:off x="1500722" y="-482600"/>
            <a:ext cx="10701312" cy="635277"/>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First-Order Upwind Numerical Discretization Scheme</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66067412-1402-E5D2-30AE-6B2AE4E5F9F4}"/>
              </a:ext>
            </a:extLst>
          </p:cNvPr>
          <p:cNvSpPr>
            <a:spLocks noGrp="1"/>
          </p:cNvSpPr>
          <p:nvPr>
            <p:ph idx="1"/>
          </p:nvPr>
        </p:nvSpPr>
        <p:spPr>
          <a:xfrm>
            <a:off x="230886" y="1123950"/>
            <a:ext cx="4264381" cy="3363648"/>
          </a:xfrm>
        </p:spPr>
        <p:txBody>
          <a:bodyPr/>
          <a:lstStyle/>
          <a:p>
            <a:r>
              <a:rPr lang="en-US" sz="1600" dirty="0"/>
              <a:t>First-Order Upwind is a numerical discretization scheme designed to solve convection in fluid flow.</a:t>
            </a:r>
          </a:p>
          <a:p>
            <a:endParaRPr lang="en-US" sz="1600" dirty="0"/>
          </a:p>
          <a:p>
            <a:r>
              <a:rPr lang="en-US" sz="1600" dirty="0"/>
              <a:t>First-Order Upwind is more robust and stable than higher orders.</a:t>
            </a:r>
          </a:p>
          <a:p>
            <a:endParaRPr lang="en-US" sz="1600" dirty="0"/>
          </a:p>
          <a:p>
            <a:r>
              <a:rPr lang="en-US" sz="1600" dirty="0"/>
              <a:t>Momentum, volume fraction, turbulent kinetic energy, and specific dissipation rate all were calculated through First-Order Upwind.</a:t>
            </a:r>
            <a:endParaRPr lang="en-US" sz="1300" dirty="0"/>
          </a:p>
          <a:p>
            <a:pPr lvl="1"/>
            <a:endParaRPr lang="en-US" sz="1300" dirty="0"/>
          </a:p>
        </p:txBody>
      </p:sp>
      <p:pic>
        <p:nvPicPr>
          <p:cNvPr id="5122" name="Picture 2" descr="Convective Term – Upwind Schemes ...">
            <a:extLst>
              <a:ext uri="{FF2B5EF4-FFF2-40B4-BE49-F238E27FC236}">
                <a16:creationId xmlns:a16="http://schemas.microsoft.com/office/drawing/2014/main" id="{4BC28B42-FF81-1E09-513F-C18307F20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735" y="1174750"/>
            <a:ext cx="3573532" cy="200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62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32A3A-5AE6-2692-86EA-721AD40990A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EAEC1B-AABC-2400-3422-249947D44259}"/>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15</a:t>
            </a:fld>
            <a:endParaRPr lang="en-US"/>
          </a:p>
        </p:txBody>
      </p:sp>
      <p:sp>
        <p:nvSpPr>
          <p:cNvPr id="2" name="Rectangle 1">
            <a:extLst>
              <a:ext uri="{FF2B5EF4-FFF2-40B4-BE49-F238E27FC236}">
                <a16:creationId xmlns:a16="http://schemas.microsoft.com/office/drawing/2014/main" id="{ADD022EB-CA43-139A-895A-0F9FDE5D36E9}"/>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1ECD1F91-C7A0-F7BD-0266-069B13FBFDC3}"/>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Simulation Data Collection</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2FE98E8E-3776-37D2-08B6-F3B46E096135}"/>
              </a:ext>
            </a:extLst>
          </p:cNvPr>
          <p:cNvSpPr>
            <a:spLocks noGrp="1"/>
          </p:cNvSpPr>
          <p:nvPr>
            <p:ph idx="1"/>
          </p:nvPr>
        </p:nvSpPr>
        <p:spPr>
          <a:xfrm>
            <a:off x="230886" y="1123950"/>
            <a:ext cx="4264381" cy="3363648"/>
          </a:xfrm>
        </p:spPr>
        <p:txBody>
          <a:bodyPr/>
          <a:lstStyle/>
          <a:p>
            <a:r>
              <a:rPr lang="en-US" sz="1600" dirty="0"/>
              <a:t>Horizontal and vertical force upon the tank by the nitrous oxide was collected.</a:t>
            </a:r>
          </a:p>
          <a:p>
            <a:pPr marL="0" indent="0">
              <a:buNone/>
            </a:pPr>
            <a:endParaRPr lang="en-US" sz="1600" dirty="0"/>
          </a:p>
          <a:p>
            <a:r>
              <a:rPr lang="en-US" sz="1600" dirty="0"/>
              <a:t>Linear regression was used to fit the data to a model in order </a:t>
            </a:r>
            <a:r>
              <a:rPr lang="en-US" sz="1600"/>
              <a:t>to calculate the damping ratios.</a:t>
            </a:r>
            <a:endParaRPr lang="en-US" sz="1600" dirty="0"/>
          </a:p>
        </p:txBody>
      </p:sp>
    </p:spTree>
    <p:extLst>
      <p:ext uri="{BB962C8B-B14F-4D97-AF65-F5344CB8AC3E}">
        <p14:creationId xmlns:p14="http://schemas.microsoft.com/office/powerpoint/2010/main" val="1598073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BB779-4402-825A-2DD3-49EB8779245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BB5EE4-FBA2-E237-8D1E-C361F6A8B523}"/>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16</a:t>
            </a:fld>
            <a:endParaRPr lang="en-US"/>
          </a:p>
        </p:txBody>
      </p:sp>
      <p:sp>
        <p:nvSpPr>
          <p:cNvPr id="2" name="Rectangle 1">
            <a:extLst>
              <a:ext uri="{FF2B5EF4-FFF2-40B4-BE49-F238E27FC236}">
                <a16:creationId xmlns:a16="http://schemas.microsoft.com/office/drawing/2014/main" id="{D94D8C2F-0E15-A315-035B-395EFE79B413}"/>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B57DF915-0833-8E26-E58A-743A310DA5CC}"/>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Results – Horizontal Force Analysis</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77BF04DE-5B12-7B53-B003-11E9D66A0072}"/>
              </a:ext>
            </a:extLst>
          </p:cNvPr>
          <p:cNvSpPr>
            <a:spLocks noGrp="1"/>
          </p:cNvSpPr>
          <p:nvPr>
            <p:ph idx="1"/>
          </p:nvPr>
        </p:nvSpPr>
        <p:spPr>
          <a:xfrm>
            <a:off x="230886" y="1123950"/>
            <a:ext cx="4264381" cy="3363648"/>
          </a:xfrm>
        </p:spPr>
        <p:txBody>
          <a:bodyPr/>
          <a:lstStyle/>
          <a:p>
            <a:r>
              <a:rPr lang="en-US" sz="1600" dirty="0"/>
              <a:t>The graph to the right shows the horizontal forces on the tank after 0.1s.</a:t>
            </a:r>
          </a:p>
          <a:p>
            <a:endParaRPr lang="en-US" sz="1600" dirty="0"/>
          </a:p>
          <a:p>
            <a:r>
              <a:rPr lang="en-US" sz="1600" dirty="0"/>
              <a:t>The amplitude of the oscillations seem to decrease fairly linearly, with a constant frequency of oscillations.</a:t>
            </a:r>
          </a:p>
          <a:p>
            <a:endParaRPr lang="en-US" sz="1600" dirty="0"/>
          </a:p>
          <a:p>
            <a:r>
              <a:rPr lang="en-US" sz="1600" dirty="0"/>
              <a:t>There seem to be some optimal designs for reducing force, but this can also be attributed to the conversion of the initial impact to more vertical compared to horizontal forces in certain designs.</a:t>
            </a:r>
          </a:p>
        </p:txBody>
      </p:sp>
      <p:pic>
        <p:nvPicPr>
          <p:cNvPr id="7" name="Picture 6">
            <a:extLst>
              <a:ext uri="{FF2B5EF4-FFF2-40B4-BE49-F238E27FC236}">
                <a16:creationId xmlns:a16="http://schemas.microsoft.com/office/drawing/2014/main" id="{8A766120-2AF9-7762-BD79-E668CDE14477}"/>
              </a:ext>
            </a:extLst>
          </p:cNvPr>
          <p:cNvPicPr>
            <a:picLocks noChangeAspect="1"/>
          </p:cNvPicPr>
          <p:nvPr/>
        </p:nvPicPr>
        <p:blipFill>
          <a:blip r:embed="rId3"/>
          <a:stretch>
            <a:fillRect/>
          </a:stretch>
        </p:blipFill>
        <p:spPr>
          <a:xfrm>
            <a:off x="4572000" y="1447800"/>
            <a:ext cx="4340515" cy="2527300"/>
          </a:xfrm>
          <a:prstGeom prst="rect">
            <a:avLst/>
          </a:prstGeom>
        </p:spPr>
      </p:pic>
    </p:spTree>
    <p:extLst>
      <p:ext uri="{BB962C8B-B14F-4D97-AF65-F5344CB8AC3E}">
        <p14:creationId xmlns:p14="http://schemas.microsoft.com/office/powerpoint/2010/main" val="253533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9FBBC-5B18-7A15-2914-AE415F1B58E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21FFCA-36DB-52E2-CC74-26D02B3E5EBF}"/>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17</a:t>
            </a:fld>
            <a:endParaRPr lang="en-US"/>
          </a:p>
        </p:txBody>
      </p:sp>
      <p:sp>
        <p:nvSpPr>
          <p:cNvPr id="2" name="Rectangle 1">
            <a:extLst>
              <a:ext uri="{FF2B5EF4-FFF2-40B4-BE49-F238E27FC236}">
                <a16:creationId xmlns:a16="http://schemas.microsoft.com/office/drawing/2014/main" id="{53A2E88B-BAC1-4504-2B09-2A13C77C6161}"/>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993625F7-79A0-825A-709A-B43DC3B45F04}"/>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Results – Vertical Force Analysis</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52CF2D12-7081-DDC3-BEBA-1DEBA2B07D4A}"/>
              </a:ext>
            </a:extLst>
          </p:cNvPr>
          <p:cNvSpPr>
            <a:spLocks noGrp="1"/>
          </p:cNvSpPr>
          <p:nvPr>
            <p:ph idx="1"/>
          </p:nvPr>
        </p:nvSpPr>
        <p:spPr>
          <a:xfrm>
            <a:off x="230887" y="1123950"/>
            <a:ext cx="3899154" cy="3363648"/>
          </a:xfrm>
        </p:spPr>
        <p:txBody>
          <a:bodyPr/>
          <a:lstStyle/>
          <a:p>
            <a:r>
              <a:rPr lang="en-US" sz="1600" dirty="0"/>
              <a:t>The vertical force pattern follows the horizontal forces, with damped oscillations and constant frequency oscillations.</a:t>
            </a:r>
          </a:p>
          <a:p>
            <a:endParaRPr lang="en-US" sz="1600" dirty="0"/>
          </a:p>
          <a:p>
            <a:r>
              <a:rPr lang="en-US" sz="1600" dirty="0"/>
              <a:t>Vertical force decreases at a much faster rate, as expected.</a:t>
            </a:r>
          </a:p>
        </p:txBody>
      </p:sp>
      <p:pic>
        <p:nvPicPr>
          <p:cNvPr id="7" name="Picture 6">
            <a:extLst>
              <a:ext uri="{FF2B5EF4-FFF2-40B4-BE49-F238E27FC236}">
                <a16:creationId xmlns:a16="http://schemas.microsoft.com/office/drawing/2014/main" id="{FECA5277-E899-B8D9-8A57-7F5000FA1BD2}"/>
              </a:ext>
            </a:extLst>
          </p:cNvPr>
          <p:cNvPicPr>
            <a:picLocks noChangeAspect="1"/>
          </p:cNvPicPr>
          <p:nvPr/>
        </p:nvPicPr>
        <p:blipFill>
          <a:blip r:embed="rId3"/>
          <a:stretch>
            <a:fillRect/>
          </a:stretch>
        </p:blipFill>
        <p:spPr>
          <a:xfrm>
            <a:off x="4333240" y="1556050"/>
            <a:ext cx="4390288" cy="2499447"/>
          </a:xfrm>
          <a:prstGeom prst="rect">
            <a:avLst/>
          </a:prstGeom>
        </p:spPr>
      </p:pic>
    </p:spTree>
    <p:extLst>
      <p:ext uri="{BB962C8B-B14F-4D97-AF65-F5344CB8AC3E}">
        <p14:creationId xmlns:p14="http://schemas.microsoft.com/office/powerpoint/2010/main" val="399586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C57B-D7FB-27C1-5304-AC3EA71E91F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E21D1-E69F-24AE-4780-EB9C4F24ECA4}"/>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18</a:t>
            </a:fld>
            <a:endParaRPr lang="en-US"/>
          </a:p>
        </p:txBody>
      </p:sp>
      <p:sp>
        <p:nvSpPr>
          <p:cNvPr id="2" name="Rectangle 1">
            <a:extLst>
              <a:ext uri="{FF2B5EF4-FFF2-40B4-BE49-F238E27FC236}">
                <a16:creationId xmlns:a16="http://schemas.microsoft.com/office/drawing/2014/main" id="{453904D8-FDFA-69BB-5F35-E5CAC1ED2385}"/>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A07F4392-8E22-A5D3-7441-748E5C880737}"/>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Spring-Mass-Damper Model Analogy</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7D63CCF5-C0A1-C93B-A76D-1549EB4C4901}"/>
              </a:ext>
            </a:extLst>
          </p:cNvPr>
          <p:cNvSpPr>
            <a:spLocks noGrp="1"/>
          </p:cNvSpPr>
          <p:nvPr>
            <p:ph idx="1"/>
          </p:nvPr>
        </p:nvSpPr>
        <p:spPr>
          <a:xfrm>
            <a:off x="230886" y="1123950"/>
            <a:ext cx="4264381" cy="3363648"/>
          </a:xfrm>
        </p:spPr>
        <p:txBody>
          <a:bodyPr/>
          <a:lstStyle/>
          <a:p>
            <a:r>
              <a:rPr lang="en-US" sz="1600" dirty="0"/>
              <a:t>Linear sloshing can be described with a spring-mass-damper model, using the equation to the side.</a:t>
            </a:r>
          </a:p>
          <a:p>
            <a:endParaRPr lang="en-US" sz="1600" dirty="0"/>
          </a:p>
          <a:p>
            <a:r>
              <a:rPr lang="en-US" sz="1600" dirty="0"/>
              <a:t>The data is fit to the solution to the difference equation, shown to the side.</a:t>
            </a:r>
          </a:p>
          <a:p>
            <a:endParaRPr lang="en-US" sz="1600" dirty="0"/>
          </a:p>
          <a:p>
            <a:r>
              <a:rPr lang="en-US" sz="1600" dirty="0"/>
              <a:t>Damping ratio is calculated from the coefficients shown to the side.</a:t>
            </a:r>
          </a:p>
        </p:txBody>
      </p:sp>
      <p:pic>
        <p:nvPicPr>
          <p:cNvPr id="7" name="Picture 6">
            <a:extLst>
              <a:ext uri="{FF2B5EF4-FFF2-40B4-BE49-F238E27FC236}">
                <a16:creationId xmlns:a16="http://schemas.microsoft.com/office/drawing/2014/main" id="{1724240F-2965-A639-D096-949AC43867DC}"/>
              </a:ext>
            </a:extLst>
          </p:cNvPr>
          <p:cNvPicPr>
            <a:picLocks noChangeAspect="1"/>
          </p:cNvPicPr>
          <p:nvPr/>
        </p:nvPicPr>
        <p:blipFill>
          <a:blip r:embed="rId3"/>
          <a:stretch>
            <a:fillRect/>
          </a:stretch>
        </p:blipFill>
        <p:spPr>
          <a:xfrm>
            <a:off x="5105400" y="1193590"/>
            <a:ext cx="3625836" cy="978277"/>
          </a:xfrm>
          <a:prstGeom prst="rect">
            <a:avLst/>
          </a:prstGeom>
        </p:spPr>
      </p:pic>
      <p:pic>
        <p:nvPicPr>
          <p:cNvPr id="9" name="Picture 8">
            <a:extLst>
              <a:ext uri="{FF2B5EF4-FFF2-40B4-BE49-F238E27FC236}">
                <a16:creationId xmlns:a16="http://schemas.microsoft.com/office/drawing/2014/main" id="{0FBA8C33-6AAD-02C8-6034-882FF29AEC6B}"/>
              </a:ext>
            </a:extLst>
          </p:cNvPr>
          <p:cNvPicPr>
            <a:picLocks noChangeAspect="1"/>
          </p:cNvPicPr>
          <p:nvPr/>
        </p:nvPicPr>
        <p:blipFill>
          <a:blip r:embed="rId4"/>
          <a:stretch>
            <a:fillRect/>
          </a:stretch>
        </p:blipFill>
        <p:spPr>
          <a:xfrm>
            <a:off x="4820920" y="2448691"/>
            <a:ext cx="3947160" cy="698806"/>
          </a:xfrm>
          <a:prstGeom prst="rect">
            <a:avLst/>
          </a:prstGeom>
        </p:spPr>
      </p:pic>
      <p:pic>
        <p:nvPicPr>
          <p:cNvPr id="11" name="Picture 10">
            <a:extLst>
              <a:ext uri="{FF2B5EF4-FFF2-40B4-BE49-F238E27FC236}">
                <a16:creationId xmlns:a16="http://schemas.microsoft.com/office/drawing/2014/main" id="{E0567A40-C97D-5EF7-1875-0CF530A4F76B}"/>
              </a:ext>
            </a:extLst>
          </p:cNvPr>
          <p:cNvPicPr>
            <a:picLocks noChangeAspect="1"/>
          </p:cNvPicPr>
          <p:nvPr/>
        </p:nvPicPr>
        <p:blipFill>
          <a:blip r:embed="rId5"/>
          <a:stretch>
            <a:fillRect/>
          </a:stretch>
        </p:blipFill>
        <p:spPr>
          <a:xfrm>
            <a:off x="6283960" y="3416911"/>
            <a:ext cx="2484120" cy="932823"/>
          </a:xfrm>
          <a:prstGeom prst="rect">
            <a:avLst/>
          </a:prstGeom>
        </p:spPr>
      </p:pic>
    </p:spTree>
    <p:extLst>
      <p:ext uri="{BB962C8B-B14F-4D97-AF65-F5344CB8AC3E}">
        <p14:creationId xmlns:p14="http://schemas.microsoft.com/office/powerpoint/2010/main" val="1186157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C2558-F4F9-F089-0AEF-0A5F106A56D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B188DC-8FB5-3784-9DA4-B558060CB236}"/>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19</a:t>
            </a:fld>
            <a:endParaRPr lang="en-US"/>
          </a:p>
        </p:txBody>
      </p:sp>
      <p:sp>
        <p:nvSpPr>
          <p:cNvPr id="2" name="Rectangle 1">
            <a:extLst>
              <a:ext uri="{FF2B5EF4-FFF2-40B4-BE49-F238E27FC236}">
                <a16:creationId xmlns:a16="http://schemas.microsoft.com/office/drawing/2014/main" id="{85757575-F67E-098C-C17A-950F1A17AC22}"/>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CB93D573-E8FB-6DE0-27B0-A6471BC947D8}"/>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Spring-Mass-Damper Model Analogy</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E03E254C-E791-9007-36B9-D5B7EFDF725D}"/>
              </a:ext>
            </a:extLst>
          </p:cNvPr>
          <p:cNvSpPr>
            <a:spLocks noGrp="1"/>
          </p:cNvSpPr>
          <p:nvPr>
            <p:ph idx="1"/>
          </p:nvPr>
        </p:nvSpPr>
        <p:spPr>
          <a:xfrm>
            <a:off x="230886" y="1123950"/>
            <a:ext cx="4264381" cy="3363648"/>
          </a:xfrm>
        </p:spPr>
        <p:txBody>
          <a:bodyPr/>
          <a:lstStyle/>
          <a:p>
            <a:r>
              <a:rPr lang="en-US" sz="1600" dirty="0"/>
              <a:t>The linear regression fitting of the data to the solution had successful results, with all but 1 coefficient of determination value greater than 0.95.</a:t>
            </a:r>
          </a:p>
          <a:p>
            <a:endParaRPr lang="en-US" sz="1600" dirty="0"/>
          </a:p>
          <a:p>
            <a:r>
              <a:rPr lang="en-US" sz="1600" dirty="0"/>
              <a:t>The linear regression for the 9 hole baffle sloshing is shown to the right.</a:t>
            </a:r>
          </a:p>
        </p:txBody>
      </p:sp>
      <p:pic>
        <p:nvPicPr>
          <p:cNvPr id="9" name="Picture 8">
            <a:extLst>
              <a:ext uri="{FF2B5EF4-FFF2-40B4-BE49-F238E27FC236}">
                <a16:creationId xmlns:a16="http://schemas.microsoft.com/office/drawing/2014/main" id="{F45D0897-AFB6-AF05-1C16-A67EFCC4B446}"/>
              </a:ext>
            </a:extLst>
          </p:cNvPr>
          <p:cNvPicPr>
            <a:picLocks noChangeAspect="1"/>
          </p:cNvPicPr>
          <p:nvPr/>
        </p:nvPicPr>
        <p:blipFill>
          <a:blip r:embed="rId3"/>
          <a:stretch>
            <a:fillRect/>
          </a:stretch>
        </p:blipFill>
        <p:spPr>
          <a:xfrm>
            <a:off x="4572000" y="1289685"/>
            <a:ext cx="4337282" cy="2735580"/>
          </a:xfrm>
          <a:prstGeom prst="rect">
            <a:avLst/>
          </a:prstGeom>
        </p:spPr>
      </p:pic>
    </p:spTree>
    <p:extLst>
      <p:ext uri="{BB962C8B-B14F-4D97-AF65-F5344CB8AC3E}">
        <p14:creationId xmlns:p14="http://schemas.microsoft.com/office/powerpoint/2010/main" val="950923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EB6DC-E146-BE2E-DC60-47D42E2018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AC30D-04F7-DC6E-3030-487C449E7DEA}"/>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a:t>
            </a:fld>
            <a:endParaRPr lang="en-US"/>
          </a:p>
        </p:txBody>
      </p:sp>
      <p:sp>
        <p:nvSpPr>
          <p:cNvPr id="2" name="Rectangle 1">
            <a:extLst>
              <a:ext uri="{FF2B5EF4-FFF2-40B4-BE49-F238E27FC236}">
                <a16:creationId xmlns:a16="http://schemas.microsoft.com/office/drawing/2014/main" id="{94215511-9952-40EA-F570-550F27FF822D}"/>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1A3E41F6-4D60-C91C-415B-8CF77BD52E22}"/>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dirty="0">
                <a:solidFill>
                  <a:schemeClr val="bg1"/>
                </a:solidFill>
              </a:rPr>
              <a:t>Introduction to Sloshing Dynamics</a:t>
            </a:r>
            <a:endParaRPr lang="en-US" b="1" dirty="0">
              <a:solidFill>
                <a:schemeClr val="bg1"/>
              </a:solidFill>
              <a:cs typeface="Arial"/>
            </a:endParaRPr>
          </a:p>
        </p:txBody>
      </p:sp>
      <p:sp>
        <p:nvSpPr>
          <p:cNvPr id="7" name="Content Placeholder 6">
            <a:extLst>
              <a:ext uri="{FF2B5EF4-FFF2-40B4-BE49-F238E27FC236}">
                <a16:creationId xmlns:a16="http://schemas.microsoft.com/office/drawing/2014/main" id="{B7579C70-2503-F9FA-B998-BD6B7A53FFF3}"/>
              </a:ext>
            </a:extLst>
          </p:cNvPr>
          <p:cNvSpPr txBox="1">
            <a:spLocks/>
          </p:cNvSpPr>
          <p:nvPr/>
        </p:nvSpPr>
        <p:spPr bwMode="auto">
          <a:xfrm>
            <a:off x="230886" y="1123950"/>
            <a:ext cx="4264381"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685800" indent="-342900"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971550" indent="-2857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3144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6573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a:lstStyle>
          <a:p>
            <a:r>
              <a:rPr lang="en-US" sz="1600" kern="0" dirty="0"/>
              <a:t>Upon excitation, liquids inside a fuel tank may oscillate and generate unwanted forces upon the tank.</a:t>
            </a:r>
          </a:p>
          <a:p>
            <a:pPr marL="0" indent="0">
              <a:buNone/>
            </a:pPr>
            <a:endParaRPr lang="en-US" sz="1600" kern="0" dirty="0"/>
          </a:p>
          <a:p>
            <a:r>
              <a:rPr lang="en-US" sz="1600" kern="0" dirty="0"/>
              <a:t>This can disrupt the center of mass of the rocket in unpredictable manners, disrupting rocket navigation.</a:t>
            </a:r>
          </a:p>
          <a:p>
            <a:pPr marL="0" indent="0">
              <a:buNone/>
            </a:pPr>
            <a:endParaRPr lang="en-US" sz="1600" kern="0" dirty="0"/>
          </a:p>
          <a:p>
            <a:r>
              <a:rPr lang="en-US" sz="1600" kern="0" dirty="0"/>
              <a:t>Baffles are commonly used to mitigate the effects of liquid sloshing.</a:t>
            </a:r>
          </a:p>
        </p:txBody>
      </p:sp>
      <p:pic>
        <p:nvPicPr>
          <p:cNvPr id="3" name="Picture 2" descr="Sloshing of Liquid Oxygen in a Fuel Tank - FLOW-3D Simulation">
            <a:extLst>
              <a:ext uri="{FF2B5EF4-FFF2-40B4-BE49-F238E27FC236}">
                <a16:creationId xmlns:a16="http://schemas.microsoft.com/office/drawing/2014/main" id="{906CE16E-4A1D-5EB5-3A0A-ABF3C012E3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358" t="10874" r="39635" b="9126"/>
          <a:stretch/>
        </p:blipFill>
        <p:spPr bwMode="auto">
          <a:xfrm>
            <a:off x="6205353" y="889907"/>
            <a:ext cx="1650125" cy="336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249038"/>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F349F-C23B-C306-0DBC-E1CCDA23422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F10AF5-7463-6C42-A00F-9B7B3FF0880E}"/>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20</a:t>
            </a:fld>
            <a:endParaRPr lang="en-US"/>
          </a:p>
        </p:txBody>
      </p:sp>
      <p:sp>
        <p:nvSpPr>
          <p:cNvPr id="2" name="Rectangle 1">
            <a:extLst>
              <a:ext uri="{FF2B5EF4-FFF2-40B4-BE49-F238E27FC236}">
                <a16:creationId xmlns:a16="http://schemas.microsoft.com/office/drawing/2014/main" id="{D876043D-25AE-207E-32C1-0EC17CD5A610}"/>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8832A513-706A-FFE4-7A61-1D3CEEA23503}"/>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Damping Ratio Calculations</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7B97BAC2-32B8-31C6-BED6-D83B2AF25716}"/>
              </a:ext>
            </a:extLst>
          </p:cNvPr>
          <p:cNvSpPr>
            <a:spLocks noGrp="1"/>
          </p:cNvSpPr>
          <p:nvPr>
            <p:ph idx="1"/>
          </p:nvPr>
        </p:nvSpPr>
        <p:spPr>
          <a:xfrm>
            <a:off x="230886" y="1123950"/>
            <a:ext cx="4264381" cy="3363648"/>
          </a:xfrm>
        </p:spPr>
        <p:txBody>
          <a:bodyPr/>
          <a:lstStyle/>
          <a:p>
            <a:r>
              <a:rPr lang="en-US" sz="1600" dirty="0"/>
              <a:t>With the equation on the right, damping ratio is calculated from the coefficients of the spring-mass-damper differential equation.</a:t>
            </a:r>
          </a:p>
          <a:p>
            <a:endParaRPr lang="en-US" sz="1600" dirty="0"/>
          </a:p>
          <a:p>
            <a:r>
              <a:rPr lang="en-US" sz="1600" dirty="0"/>
              <a:t>Damping ratio is calculated for each baffle design force data.</a:t>
            </a:r>
          </a:p>
        </p:txBody>
      </p:sp>
      <p:pic>
        <p:nvPicPr>
          <p:cNvPr id="5" name="Picture 4">
            <a:extLst>
              <a:ext uri="{FF2B5EF4-FFF2-40B4-BE49-F238E27FC236}">
                <a16:creationId xmlns:a16="http://schemas.microsoft.com/office/drawing/2014/main" id="{24DA4838-1CAB-83A6-83D8-3BACF44A43E1}"/>
              </a:ext>
            </a:extLst>
          </p:cNvPr>
          <p:cNvPicPr>
            <a:picLocks noChangeAspect="1"/>
          </p:cNvPicPr>
          <p:nvPr/>
        </p:nvPicPr>
        <p:blipFill>
          <a:blip r:embed="rId3"/>
          <a:stretch>
            <a:fillRect/>
          </a:stretch>
        </p:blipFill>
        <p:spPr>
          <a:xfrm>
            <a:off x="6263640" y="1202031"/>
            <a:ext cx="2484120" cy="932823"/>
          </a:xfrm>
          <a:prstGeom prst="rect">
            <a:avLst/>
          </a:prstGeom>
        </p:spPr>
      </p:pic>
      <p:pic>
        <p:nvPicPr>
          <p:cNvPr id="7" name="Picture 6">
            <a:extLst>
              <a:ext uri="{FF2B5EF4-FFF2-40B4-BE49-F238E27FC236}">
                <a16:creationId xmlns:a16="http://schemas.microsoft.com/office/drawing/2014/main" id="{C195925E-870B-C603-3D68-449C23128519}"/>
              </a:ext>
            </a:extLst>
          </p:cNvPr>
          <p:cNvPicPr>
            <a:picLocks noChangeAspect="1"/>
          </p:cNvPicPr>
          <p:nvPr/>
        </p:nvPicPr>
        <p:blipFill>
          <a:blip r:embed="rId4"/>
          <a:srcRect l="11368" r="10958"/>
          <a:stretch/>
        </p:blipFill>
        <p:spPr>
          <a:xfrm>
            <a:off x="4937761" y="2265679"/>
            <a:ext cx="3672840" cy="2033363"/>
          </a:xfrm>
          <a:prstGeom prst="rect">
            <a:avLst/>
          </a:prstGeom>
        </p:spPr>
      </p:pic>
    </p:spTree>
    <p:extLst>
      <p:ext uri="{BB962C8B-B14F-4D97-AF65-F5344CB8AC3E}">
        <p14:creationId xmlns:p14="http://schemas.microsoft.com/office/powerpoint/2010/main" val="4207871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AD5A4-AFF2-B6AE-AF09-26097D5552E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25F191-E566-687B-059C-B274D0335A97}"/>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21</a:t>
            </a:fld>
            <a:endParaRPr lang="en-US"/>
          </a:p>
        </p:txBody>
      </p:sp>
      <p:sp>
        <p:nvSpPr>
          <p:cNvPr id="2" name="Rectangle 1">
            <a:extLst>
              <a:ext uri="{FF2B5EF4-FFF2-40B4-BE49-F238E27FC236}">
                <a16:creationId xmlns:a16="http://schemas.microsoft.com/office/drawing/2014/main" id="{17EE0FA5-D7F6-7F30-F89A-95A182398717}"/>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32911231-FAA8-147D-1B42-D3D695991CEA}"/>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Damping Ratio Trends</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D7F8085A-EA96-34AF-FF90-0FEE88DB4C6B}"/>
              </a:ext>
            </a:extLst>
          </p:cNvPr>
          <p:cNvSpPr>
            <a:spLocks noGrp="1"/>
          </p:cNvSpPr>
          <p:nvPr>
            <p:ph idx="1"/>
          </p:nvPr>
        </p:nvSpPr>
        <p:spPr>
          <a:xfrm>
            <a:off x="230886" y="1123950"/>
            <a:ext cx="4640834" cy="3363648"/>
          </a:xfrm>
        </p:spPr>
        <p:txBody>
          <a:bodyPr/>
          <a:lstStyle/>
          <a:p>
            <a:r>
              <a:rPr lang="en-US" sz="1600" dirty="0"/>
              <a:t>The  optimal perforation count seems to be within the selected the range of 7 to 13 holes, with an increasing damping ratio as the perforation approaches an extremely high count.</a:t>
            </a:r>
          </a:p>
          <a:p>
            <a:endParaRPr lang="en-US" sz="1600" dirty="0"/>
          </a:p>
          <a:p>
            <a:r>
              <a:rPr lang="en-US" sz="1600" dirty="0"/>
              <a:t>However, this trend is still unclear due to the lack of data and could benefit from further study. These results are heavily dependent on many factors that could be changed to further minimize force oscillations, such as the distribution of perforation within the baffle itself.</a:t>
            </a:r>
          </a:p>
        </p:txBody>
      </p:sp>
      <p:pic>
        <p:nvPicPr>
          <p:cNvPr id="7" name="Picture 6">
            <a:extLst>
              <a:ext uri="{FF2B5EF4-FFF2-40B4-BE49-F238E27FC236}">
                <a16:creationId xmlns:a16="http://schemas.microsoft.com/office/drawing/2014/main" id="{8DFC1BD5-1750-7335-0F67-631D516C00ED}"/>
              </a:ext>
            </a:extLst>
          </p:cNvPr>
          <p:cNvPicPr>
            <a:picLocks noChangeAspect="1"/>
          </p:cNvPicPr>
          <p:nvPr/>
        </p:nvPicPr>
        <p:blipFill>
          <a:blip r:embed="rId3"/>
          <a:srcRect l="11368" r="10958"/>
          <a:stretch/>
        </p:blipFill>
        <p:spPr>
          <a:xfrm>
            <a:off x="5455921" y="909624"/>
            <a:ext cx="3002279" cy="1662126"/>
          </a:xfrm>
          <a:prstGeom prst="rect">
            <a:avLst/>
          </a:prstGeom>
        </p:spPr>
      </p:pic>
      <p:pic>
        <p:nvPicPr>
          <p:cNvPr id="9" name="Picture 8">
            <a:extLst>
              <a:ext uri="{FF2B5EF4-FFF2-40B4-BE49-F238E27FC236}">
                <a16:creationId xmlns:a16="http://schemas.microsoft.com/office/drawing/2014/main" id="{1F1F3BE9-698E-F411-4B88-03373D34B5CF}"/>
              </a:ext>
            </a:extLst>
          </p:cNvPr>
          <p:cNvPicPr>
            <a:picLocks noChangeAspect="1"/>
          </p:cNvPicPr>
          <p:nvPr/>
        </p:nvPicPr>
        <p:blipFill>
          <a:blip r:embed="rId4"/>
          <a:stretch>
            <a:fillRect/>
          </a:stretch>
        </p:blipFill>
        <p:spPr>
          <a:xfrm>
            <a:off x="5120640" y="2608416"/>
            <a:ext cx="3672840" cy="2192184"/>
          </a:xfrm>
          <a:prstGeom prst="rect">
            <a:avLst/>
          </a:prstGeom>
        </p:spPr>
      </p:pic>
    </p:spTree>
    <p:extLst>
      <p:ext uri="{BB962C8B-B14F-4D97-AF65-F5344CB8AC3E}">
        <p14:creationId xmlns:p14="http://schemas.microsoft.com/office/powerpoint/2010/main" val="3060524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B5E5D-0309-15D7-EF40-E242963831C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7E94E1-3815-C133-478C-0BE712B569EA}"/>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22</a:t>
            </a:fld>
            <a:endParaRPr lang="en-US"/>
          </a:p>
        </p:txBody>
      </p:sp>
      <p:sp>
        <p:nvSpPr>
          <p:cNvPr id="2" name="Rectangle 1">
            <a:extLst>
              <a:ext uri="{FF2B5EF4-FFF2-40B4-BE49-F238E27FC236}">
                <a16:creationId xmlns:a16="http://schemas.microsoft.com/office/drawing/2014/main" id="{1A447160-CE17-C8CA-6B69-0127A777A9C8}"/>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61B7C348-5E80-37C6-0D6B-13A6F5051AA4}"/>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Discussion of Results/Limitations</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EB878A8E-E4F8-FF3E-02FF-0243C333A5AE}"/>
              </a:ext>
            </a:extLst>
          </p:cNvPr>
          <p:cNvSpPr>
            <a:spLocks noGrp="1"/>
          </p:cNvSpPr>
          <p:nvPr>
            <p:ph idx="1"/>
          </p:nvPr>
        </p:nvSpPr>
        <p:spPr>
          <a:xfrm>
            <a:off x="230886" y="1123950"/>
            <a:ext cx="5656834" cy="3363648"/>
          </a:xfrm>
        </p:spPr>
        <p:txBody>
          <a:bodyPr/>
          <a:lstStyle/>
          <a:p>
            <a:r>
              <a:rPr lang="en-US" sz="1600" dirty="0"/>
              <a:t>An intermediate result may be optimal due to creating multiple, smaller movements in the liquid rather than a larger one, creating more regions to dissipate energy.</a:t>
            </a:r>
          </a:p>
          <a:p>
            <a:endParaRPr lang="en-US" sz="1600" dirty="0"/>
          </a:p>
          <a:p>
            <a:r>
              <a:rPr lang="en-US" sz="1600" dirty="0"/>
              <a:t>Especially with a higher count of perforation, there may be some limitations with the quality of the simulation especially regarding smaller particle behavior and surface tension, creating less precise behavior in baffles with extremely small holes.</a:t>
            </a:r>
          </a:p>
          <a:p>
            <a:endParaRPr lang="en-US" sz="1600" dirty="0"/>
          </a:p>
        </p:txBody>
      </p:sp>
    </p:spTree>
    <p:extLst>
      <p:ext uri="{BB962C8B-B14F-4D97-AF65-F5344CB8AC3E}">
        <p14:creationId xmlns:p14="http://schemas.microsoft.com/office/powerpoint/2010/main" val="1331434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DA131-34CD-80E1-F09D-560C68D95DA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6B3F73-B08A-0AAC-E5A3-B6F7302AE250}"/>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23</a:t>
            </a:fld>
            <a:endParaRPr lang="en-US"/>
          </a:p>
        </p:txBody>
      </p:sp>
      <p:sp>
        <p:nvSpPr>
          <p:cNvPr id="2" name="Rectangle 1">
            <a:extLst>
              <a:ext uri="{FF2B5EF4-FFF2-40B4-BE49-F238E27FC236}">
                <a16:creationId xmlns:a16="http://schemas.microsoft.com/office/drawing/2014/main" id="{4F44A326-42F6-D10F-57FF-C20AA48850D7}"/>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4657E4CA-F552-AC92-44F7-303E9A4B3A44}"/>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Conclusions</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32713779-5BBA-332E-8412-F3A9B1287091}"/>
              </a:ext>
            </a:extLst>
          </p:cNvPr>
          <p:cNvSpPr>
            <a:spLocks noGrp="1"/>
          </p:cNvSpPr>
          <p:nvPr>
            <p:ph idx="1"/>
          </p:nvPr>
        </p:nvSpPr>
        <p:spPr>
          <a:xfrm>
            <a:off x="230886" y="1123950"/>
            <a:ext cx="4264381" cy="3363648"/>
          </a:xfrm>
        </p:spPr>
        <p:txBody>
          <a:bodyPr/>
          <a:lstStyle/>
          <a:p>
            <a:r>
              <a:rPr lang="en-US" sz="1600" dirty="0"/>
              <a:t>Overall, we investigated the effect of varying baffle perforation in the damping of liquid sloshing within a hybrid nitrous tank.</a:t>
            </a:r>
          </a:p>
          <a:p>
            <a:endParaRPr lang="en-US" sz="1600" dirty="0"/>
          </a:p>
          <a:p>
            <a:r>
              <a:rPr lang="en-US" sz="1600" dirty="0"/>
              <a:t>We found an optimal damping count for our initial conditions (~10 perforations)</a:t>
            </a:r>
          </a:p>
        </p:txBody>
      </p:sp>
    </p:spTree>
    <p:extLst>
      <p:ext uri="{BB962C8B-B14F-4D97-AF65-F5344CB8AC3E}">
        <p14:creationId xmlns:p14="http://schemas.microsoft.com/office/powerpoint/2010/main" val="512197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24C03-BC02-DD7B-FB25-DBD963D4595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B936F3-E5A3-7830-51A2-B9226EFD4420}"/>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24</a:t>
            </a:fld>
            <a:endParaRPr lang="en-US"/>
          </a:p>
        </p:txBody>
      </p:sp>
      <p:sp>
        <p:nvSpPr>
          <p:cNvPr id="2" name="Rectangle 1">
            <a:extLst>
              <a:ext uri="{FF2B5EF4-FFF2-40B4-BE49-F238E27FC236}">
                <a16:creationId xmlns:a16="http://schemas.microsoft.com/office/drawing/2014/main" id="{DCFE2748-0184-413F-FEB6-4100A349492E}"/>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10B7F9E8-25DD-FCBC-0E83-BD4283FA5081}"/>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Future Work</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3107F9AC-896B-D0BB-E067-59252A07FD09}"/>
              </a:ext>
            </a:extLst>
          </p:cNvPr>
          <p:cNvSpPr>
            <a:spLocks noGrp="1"/>
          </p:cNvSpPr>
          <p:nvPr>
            <p:ph idx="1"/>
          </p:nvPr>
        </p:nvSpPr>
        <p:spPr>
          <a:xfrm>
            <a:off x="230886" y="1123950"/>
            <a:ext cx="4264381" cy="3363648"/>
          </a:xfrm>
        </p:spPr>
        <p:txBody>
          <a:bodyPr/>
          <a:lstStyle/>
          <a:p>
            <a:r>
              <a:rPr lang="en-US" sz="1600" dirty="0"/>
              <a:t>Exploring different excitation methods within the tank could lead to different sloshing patterns, resulting in a different optimal baffle design</a:t>
            </a:r>
          </a:p>
          <a:p>
            <a:endParaRPr lang="en-US" sz="1600" dirty="0"/>
          </a:p>
          <a:p>
            <a:r>
              <a:rPr lang="en-US" sz="1600" dirty="0"/>
              <a:t>More violent sloshing behavior could change the effects the baffles have upon the sloshing behavior.</a:t>
            </a:r>
          </a:p>
        </p:txBody>
      </p:sp>
    </p:spTree>
    <p:extLst>
      <p:ext uri="{BB962C8B-B14F-4D97-AF65-F5344CB8AC3E}">
        <p14:creationId xmlns:p14="http://schemas.microsoft.com/office/powerpoint/2010/main" val="4054005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831E6-1A83-905B-6229-7460B43E29F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31B942-E7A6-9C60-0B4B-968351516547}"/>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25</a:t>
            </a:fld>
            <a:endParaRPr lang="en-US"/>
          </a:p>
        </p:txBody>
      </p:sp>
      <p:sp>
        <p:nvSpPr>
          <p:cNvPr id="2" name="Rectangle 1">
            <a:extLst>
              <a:ext uri="{FF2B5EF4-FFF2-40B4-BE49-F238E27FC236}">
                <a16:creationId xmlns:a16="http://schemas.microsoft.com/office/drawing/2014/main" id="{2E619476-75D6-13C0-D3A9-DAEC7FE4DA49}"/>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09DD05D0-ECA9-1908-EAFE-255767BFB60D}"/>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Acknowledgements</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74265A0F-ED6B-635D-DAF5-A9C7C8C51AF1}"/>
              </a:ext>
            </a:extLst>
          </p:cNvPr>
          <p:cNvSpPr>
            <a:spLocks noGrp="1"/>
          </p:cNvSpPr>
          <p:nvPr>
            <p:ph idx="1"/>
          </p:nvPr>
        </p:nvSpPr>
        <p:spPr>
          <a:xfrm>
            <a:off x="230886" y="1123950"/>
            <a:ext cx="8349234" cy="3363648"/>
          </a:xfrm>
        </p:spPr>
        <p:txBody>
          <a:bodyPr/>
          <a:lstStyle/>
          <a:p>
            <a:r>
              <a:rPr lang="en-US" sz="1200" dirty="0"/>
              <a:t>The research presented here is supported by Propulsive Landers at Georgia Tech, which provided the environment and resources that made this paper possible. The authors also express their gratitude to Anyi Lin, who assisted in providing guidance and navigation control knowledge, as well as computational assistance.</a:t>
            </a:r>
            <a:endParaRPr lang="en-US" sz="1600" dirty="0"/>
          </a:p>
        </p:txBody>
      </p:sp>
      <p:pic>
        <p:nvPicPr>
          <p:cNvPr id="6148" name="Picture 4" descr="Propulsive Landers @ Georgia Tech">
            <a:extLst>
              <a:ext uri="{FF2B5EF4-FFF2-40B4-BE49-F238E27FC236}">
                <a16:creationId xmlns:a16="http://schemas.microsoft.com/office/drawing/2014/main" id="{C9D65ECA-F4BC-021C-C3A4-0AB7E2529A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760" y="2184453"/>
            <a:ext cx="4094480" cy="230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989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DCB76-9727-D96D-0EA6-A7BFA7060E9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8738F-C143-E71C-3066-2A5958F1E2E9}"/>
              </a:ext>
            </a:extLst>
          </p:cNvPr>
          <p:cNvSpPr>
            <a:spLocks noGrp="1"/>
          </p:cNvSpPr>
          <p:nvPr>
            <p:ph idx="1"/>
          </p:nvPr>
        </p:nvSpPr>
        <p:spPr>
          <a:xfrm>
            <a:off x="1402277" y="1040822"/>
            <a:ext cx="6621236" cy="3429000"/>
          </a:xfrm>
        </p:spPr>
        <p:txBody>
          <a:bodyPr/>
          <a:lstStyle/>
          <a:p>
            <a:pPr>
              <a:buNone/>
            </a:pPr>
            <a:r>
              <a:rPr lang="en-US" sz="1100" dirty="0"/>
              <a:t>[1] Mane, S., “Hybrid Rocket Motor Published Paper,” International Journal of Enhanced Research in Science, Technology &amp; Engineering, Vol. 12, No. 7, 2023, pp. 49–54. URL https://www.researchgate.net/publication/372481738_Hybrid_ </a:t>
            </a:r>
            <a:r>
              <a:rPr lang="en-US" sz="1100" dirty="0" err="1"/>
              <a:t>Rocket_Motor_Published_Paper</a:t>
            </a:r>
            <a:r>
              <a:rPr lang="en-US" sz="1100" dirty="0"/>
              <a:t>.</a:t>
            </a:r>
          </a:p>
          <a:p>
            <a:pPr>
              <a:buNone/>
            </a:pPr>
            <a:r>
              <a:rPr lang="en-US" sz="1100" dirty="0"/>
              <a:t>[2] Kumar, N., and Choudhary, N., “Sloshing Reduction in Three-Dimensional Rectangular Container Using Rigid Baffles,” </a:t>
            </a:r>
            <a:r>
              <a:rPr lang="en-US" sz="1100" dirty="0" err="1"/>
              <a:t>Vibroengineering</a:t>
            </a:r>
            <a:r>
              <a:rPr lang="en-US" sz="1100" dirty="0"/>
              <a:t> PROCEDIA, Vol. 42, 2022, pp. 39–44.</a:t>
            </a:r>
          </a:p>
          <a:p>
            <a:pPr>
              <a:buNone/>
            </a:pPr>
            <a:r>
              <a:rPr lang="en-US" sz="1100" dirty="0"/>
              <a:t>[3] Tang, L.-Z. H. Z. K., J. C., and Zheng, P., “Design and Simulation of Anti-Sloshing Baffles Applied to Detumbling Payload Propellant Tanks,” Journal of Physics: Conference Series, Vol. 2633, 2023, pp. 012014–012014.</a:t>
            </a:r>
          </a:p>
          <a:p>
            <a:pPr>
              <a:buNone/>
            </a:pPr>
            <a:r>
              <a:rPr lang="en-US" sz="1100" dirty="0"/>
              <a:t>[4] Zhu, X. M.-A. Y. X. Z. F., A., and Zhang, W., “Effect of Double-Side Curved Baffle on Reducing Sloshing in Tanks under Surge and Pitch Excitations,” Shock and Vibration, Vol. 2021, 2021, p. e6647604.</a:t>
            </a:r>
          </a:p>
          <a:p>
            <a:pPr>
              <a:buNone/>
            </a:pPr>
            <a:r>
              <a:rPr lang="en-US" sz="1100" dirty="0"/>
              <a:t>[5] Deshmukh, S. S.-P. A. P. K. P. R., Y., and Perumal, D. E., “Optimization and Reduction of Sloshing in the Fuel Tank,” International Journal for Research in Applied Science and Engineering Technology, Vol. 10, No. 4, 2022, pp. 2793–2800.</a:t>
            </a:r>
          </a:p>
          <a:p>
            <a:pPr>
              <a:buNone/>
            </a:pPr>
            <a:r>
              <a:rPr lang="en-US" sz="1100" dirty="0"/>
              <a:t>[6] Pan, L. X.-F. Y., K., and Cui, N., “The Design of the Floating Baffle for Cassini Tank and the Analysis of Restraining Sloshing,” Proceedings of the Institution of Mechanical Engineers Part G Journal of Aerospace Engineering, Vol. 232, No. 3, 2016, pp. 448–458.</a:t>
            </a:r>
          </a:p>
          <a:p>
            <a:pPr>
              <a:buNone/>
            </a:pPr>
            <a:r>
              <a:rPr lang="en-US" sz="1100" dirty="0"/>
              <a:t>[7] Abramson, H. N., “The Dynamic Behavior of Liquids in Moving Containers,” Tech. Rep. SP-106, NASA, Washington, D.C., 1966.</a:t>
            </a:r>
            <a:endParaRPr lang="en-US" altLang="en-US" sz="1100" i="1" dirty="0">
              <a:latin typeface="Helvetica"/>
              <a:cs typeface="Helvetica"/>
            </a:endParaRPr>
          </a:p>
        </p:txBody>
      </p:sp>
      <p:sp>
        <p:nvSpPr>
          <p:cNvPr id="4" name="Slide Number Placeholder 3">
            <a:extLst>
              <a:ext uri="{FF2B5EF4-FFF2-40B4-BE49-F238E27FC236}">
                <a16:creationId xmlns:a16="http://schemas.microsoft.com/office/drawing/2014/main" id="{3FEB5977-0DDA-D392-5DDB-DDA2EB63DA09}"/>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26</a:t>
            </a:fld>
            <a:endParaRPr lang="en-US"/>
          </a:p>
        </p:txBody>
      </p:sp>
      <p:sp>
        <p:nvSpPr>
          <p:cNvPr id="2" name="Rectangle 1">
            <a:extLst>
              <a:ext uri="{FF2B5EF4-FFF2-40B4-BE49-F238E27FC236}">
                <a16:creationId xmlns:a16="http://schemas.microsoft.com/office/drawing/2014/main" id="{9F59A144-B578-CD83-8A01-B3AB920717C8}"/>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FE7860D5-6BD1-3EDF-0EA9-966705545491}"/>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a:solidFill>
                  <a:schemeClr val="bg1"/>
                </a:solidFill>
                <a:cs typeface="Arial"/>
              </a:rPr>
              <a:t>References</a:t>
            </a:r>
          </a:p>
        </p:txBody>
      </p:sp>
    </p:spTree>
    <p:extLst>
      <p:ext uri="{BB962C8B-B14F-4D97-AF65-F5344CB8AC3E}">
        <p14:creationId xmlns:p14="http://schemas.microsoft.com/office/powerpoint/2010/main" val="1416287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2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208E2-7C6E-702D-8D33-6CC995BA8E0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89E005-B2F1-6D1C-A6C8-B3F87F5BF5BE}"/>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3</a:t>
            </a:fld>
            <a:endParaRPr lang="en-US"/>
          </a:p>
        </p:txBody>
      </p:sp>
      <p:sp>
        <p:nvSpPr>
          <p:cNvPr id="2" name="Rectangle 1">
            <a:extLst>
              <a:ext uri="{FF2B5EF4-FFF2-40B4-BE49-F238E27FC236}">
                <a16:creationId xmlns:a16="http://schemas.microsoft.com/office/drawing/2014/main" id="{ADE5A4C9-77B6-8979-3062-D575498E580E}"/>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ED9711A5-7BC3-453E-6FDE-B715D948A74F}"/>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Significance and Challenges</a:t>
            </a:r>
            <a:endParaRPr lang="en-US" b="1" dirty="0">
              <a:solidFill>
                <a:schemeClr val="bg1"/>
              </a:solidFill>
              <a:cs typeface="Arial"/>
            </a:endParaRPr>
          </a:p>
        </p:txBody>
      </p:sp>
      <p:sp>
        <p:nvSpPr>
          <p:cNvPr id="7" name="Content Placeholder 6">
            <a:extLst>
              <a:ext uri="{FF2B5EF4-FFF2-40B4-BE49-F238E27FC236}">
                <a16:creationId xmlns:a16="http://schemas.microsoft.com/office/drawing/2014/main" id="{FDE15749-3EA3-4F24-8AEB-60DC212CC19F}"/>
              </a:ext>
            </a:extLst>
          </p:cNvPr>
          <p:cNvSpPr>
            <a:spLocks noGrp="1"/>
          </p:cNvSpPr>
          <p:nvPr>
            <p:ph idx="1"/>
          </p:nvPr>
        </p:nvSpPr>
        <p:spPr>
          <a:xfrm>
            <a:off x="230886" y="1123950"/>
            <a:ext cx="4264381" cy="3363648"/>
          </a:xfrm>
        </p:spPr>
        <p:txBody>
          <a:bodyPr/>
          <a:lstStyle/>
          <a:p>
            <a:r>
              <a:rPr lang="en-US" sz="1600" dirty="0">
                <a:latin typeface="Helvetica"/>
                <a:cs typeface="Helvetica"/>
              </a:rPr>
              <a:t>Destabilizing forces from sloshing can have a significant effect on the rocket, as fuel comprises a large portion of the rockets total mass.</a:t>
            </a:r>
          </a:p>
          <a:p>
            <a:endParaRPr lang="en-US" sz="1600" dirty="0"/>
          </a:p>
          <a:p>
            <a:r>
              <a:rPr lang="en-US" sz="1600" dirty="0"/>
              <a:t>Extreme sloshing behavior can cause the rocket to exceed the critical angle of attack.</a:t>
            </a:r>
          </a:p>
          <a:p>
            <a:endParaRPr lang="en-US" sz="1600" dirty="0"/>
          </a:p>
          <a:p>
            <a:r>
              <a:rPr lang="en-US" sz="1600" dirty="0"/>
              <a:t>Sloshing can occur due to different forms of excitation (linear, rolling, etc.), therefore a variety of designs must be considered.</a:t>
            </a:r>
          </a:p>
        </p:txBody>
      </p:sp>
      <p:pic>
        <p:nvPicPr>
          <p:cNvPr id="2050" name="Picture 2" descr="Slosh modes for a radial tank (figure taken from [2]). | Download  Scientific Diagram">
            <a:extLst>
              <a:ext uri="{FF2B5EF4-FFF2-40B4-BE49-F238E27FC236}">
                <a16:creationId xmlns:a16="http://schemas.microsoft.com/office/drawing/2014/main" id="{8496D36F-25D0-6F48-945C-723A317158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4167" b="8856"/>
          <a:stretch/>
        </p:blipFill>
        <p:spPr bwMode="auto">
          <a:xfrm>
            <a:off x="5217695" y="1340538"/>
            <a:ext cx="2986505" cy="293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418341"/>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9856C-CD89-144F-183E-5CCAC29D69D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60730F-02EE-6875-FE05-B9EE5B4165D0}"/>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4</a:t>
            </a:fld>
            <a:endParaRPr lang="en-US"/>
          </a:p>
        </p:txBody>
      </p:sp>
      <p:sp>
        <p:nvSpPr>
          <p:cNvPr id="2" name="Rectangle 1">
            <a:extLst>
              <a:ext uri="{FF2B5EF4-FFF2-40B4-BE49-F238E27FC236}">
                <a16:creationId xmlns:a16="http://schemas.microsoft.com/office/drawing/2014/main" id="{3FB5B190-25BA-B773-967A-06FA49756779}"/>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D875A781-CEB8-3A01-D0D0-2E17BD640E2E}"/>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Roles of Baffles in Slosh Mitigation</a:t>
            </a:r>
            <a:endParaRPr lang="en-US" b="1" dirty="0">
              <a:solidFill>
                <a:schemeClr val="bg1"/>
              </a:solidFill>
              <a:cs typeface="Arial"/>
            </a:endParaRPr>
          </a:p>
        </p:txBody>
      </p:sp>
      <p:sp>
        <p:nvSpPr>
          <p:cNvPr id="12" name="Content Placeholder 6">
            <a:extLst>
              <a:ext uri="{FF2B5EF4-FFF2-40B4-BE49-F238E27FC236}">
                <a16:creationId xmlns:a16="http://schemas.microsoft.com/office/drawing/2014/main" id="{AD12F76F-7F06-6B20-53D0-37516833E283}"/>
              </a:ext>
            </a:extLst>
          </p:cNvPr>
          <p:cNvSpPr>
            <a:spLocks noGrp="1"/>
          </p:cNvSpPr>
          <p:nvPr>
            <p:ph idx="1"/>
          </p:nvPr>
        </p:nvSpPr>
        <p:spPr>
          <a:xfrm>
            <a:off x="230886" y="1123950"/>
            <a:ext cx="4264381" cy="3363648"/>
          </a:xfrm>
        </p:spPr>
        <p:txBody>
          <a:bodyPr/>
          <a:lstStyle/>
          <a:p>
            <a:r>
              <a:rPr lang="en-US" sz="1600" dirty="0"/>
              <a:t>Baffles dampen fluid sloshing by reducing free movement of the liquid, preventing oscillations from building and dissipating energy into turbulent flow.</a:t>
            </a:r>
          </a:p>
          <a:p>
            <a:endParaRPr lang="en-US" sz="1600" dirty="0"/>
          </a:p>
          <a:p>
            <a:r>
              <a:rPr lang="en-US" sz="1600" dirty="0"/>
              <a:t>There are various types of baffles, such as horizontal, vertical, T-shaped, and floating.</a:t>
            </a:r>
          </a:p>
          <a:p>
            <a:endParaRPr lang="en-US" sz="1600" dirty="0"/>
          </a:p>
          <a:p>
            <a:r>
              <a:rPr lang="en-US" sz="1600" dirty="0"/>
              <a:t>Disc baffles are simple to manufacture, relatively inexpensive, and effective against most sloshing</a:t>
            </a:r>
          </a:p>
        </p:txBody>
      </p:sp>
      <p:pic>
        <p:nvPicPr>
          <p:cNvPr id="3074" name="Picture 2" descr="Numerical investigation on the effect of baffles on liquid sloshing in 3D  rectangular tanks based on nonlinear boundary element method - ScienceDirect">
            <a:extLst>
              <a:ext uri="{FF2B5EF4-FFF2-40B4-BE49-F238E27FC236}">
                <a16:creationId xmlns:a16="http://schemas.microsoft.com/office/drawing/2014/main" id="{E2E5FFAB-9E84-580F-2047-3273C58A70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29080"/>
            <a:ext cx="3897655" cy="2382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30653"/>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8F897-224E-4BC5-479F-729BD0F3FA3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3B6611-5648-FA97-5B99-041262C6260E}"/>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5</a:t>
            </a:fld>
            <a:endParaRPr lang="en-US"/>
          </a:p>
        </p:txBody>
      </p:sp>
      <p:sp>
        <p:nvSpPr>
          <p:cNvPr id="2" name="Rectangle 1">
            <a:extLst>
              <a:ext uri="{FF2B5EF4-FFF2-40B4-BE49-F238E27FC236}">
                <a16:creationId xmlns:a16="http://schemas.microsoft.com/office/drawing/2014/main" id="{EEC2FB17-0394-AC0B-A766-5287CD61C22C}"/>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30673083-E820-9724-17F5-66925E4EA004}"/>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Research Objectives</a:t>
            </a:r>
            <a:endParaRPr lang="en-US" b="1" dirty="0">
              <a:solidFill>
                <a:schemeClr val="bg1"/>
              </a:solidFill>
              <a:cs typeface="Arial"/>
            </a:endParaRPr>
          </a:p>
        </p:txBody>
      </p:sp>
      <p:sp>
        <p:nvSpPr>
          <p:cNvPr id="8" name="Content Placeholder 6">
            <a:extLst>
              <a:ext uri="{FF2B5EF4-FFF2-40B4-BE49-F238E27FC236}">
                <a16:creationId xmlns:a16="http://schemas.microsoft.com/office/drawing/2014/main" id="{4738DF84-3260-6943-0074-5FF09BB6C45C}"/>
              </a:ext>
            </a:extLst>
          </p:cNvPr>
          <p:cNvSpPr>
            <a:spLocks noGrp="1"/>
          </p:cNvSpPr>
          <p:nvPr>
            <p:ph idx="1"/>
          </p:nvPr>
        </p:nvSpPr>
        <p:spPr>
          <a:xfrm>
            <a:off x="230886" y="1123950"/>
            <a:ext cx="4552129" cy="3363648"/>
          </a:xfrm>
        </p:spPr>
        <p:txBody>
          <a:bodyPr/>
          <a:lstStyle/>
          <a:p>
            <a:r>
              <a:rPr lang="en-US" sz="1600" dirty="0">
                <a:latin typeface="Helvetica"/>
                <a:cs typeface="Helvetica"/>
              </a:rPr>
              <a:t>The study was conducted as part of the development of a 1000 N HRE for Georgia Tech Propulsive Landers</a:t>
            </a:r>
            <a:endParaRPr lang="en-US" sz="1600" dirty="0">
              <a:cs typeface="Helvetica"/>
            </a:endParaRPr>
          </a:p>
          <a:p>
            <a:endParaRPr lang="en-US" sz="1600" dirty="0">
              <a:latin typeface="Helvetica"/>
              <a:cs typeface="Helvetica"/>
            </a:endParaRPr>
          </a:p>
          <a:p>
            <a:r>
              <a:rPr lang="en-US" sz="1600" dirty="0">
                <a:latin typeface="Helvetica"/>
                <a:cs typeface="Helvetica"/>
              </a:rPr>
              <a:t>Our paper focuses on comparing the performance of disc baffles with various perforations.</a:t>
            </a:r>
            <a:endParaRPr lang="en-US" dirty="0">
              <a:latin typeface="Helvetica"/>
              <a:cs typeface="Helvetica"/>
            </a:endParaRPr>
          </a:p>
          <a:p>
            <a:pPr marL="0" indent="0">
              <a:buNone/>
            </a:pPr>
            <a:endParaRPr lang="en-US" sz="1600" dirty="0"/>
          </a:p>
          <a:p>
            <a:r>
              <a:rPr lang="en-US" sz="1600" dirty="0">
                <a:latin typeface="Helvetica"/>
                <a:cs typeface="Helvetica"/>
              </a:rPr>
              <a:t>Identify an optimal perforation count while constraining total area to maximize damping.</a:t>
            </a:r>
          </a:p>
        </p:txBody>
      </p:sp>
    </p:spTree>
    <p:extLst>
      <p:ext uri="{BB962C8B-B14F-4D97-AF65-F5344CB8AC3E}">
        <p14:creationId xmlns:p14="http://schemas.microsoft.com/office/powerpoint/2010/main" val="146448483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AF57F-BA57-3DA0-87B5-97B2B9D187E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CD049C-C5F9-9F07-DD57-45F92F1CAF0A}"/>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6</a:t>
            </a:fld>
            <a:endParaRPr lang="en-US"/>
          </a:p>
        </p:txBody>
      </p:sp>
      <p:sp>
        <p:nvSpPr>
          <p:cNvPr id="2" name="Rectangle 1">
            <a:extLst>
              <a:ext uri="{FF2B5EF4-FFF2-40B4-BE49-F238E27FC236}">
                <a16:creationId xmlns:a16="http://schemas.microsoft.com/office/drawing/2014/main" id="{15AE5AD1-4EBA-C236-473E-9447ACC2FC83}"/>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6E075418-0287-F955-CE07-16D22E6C1B53}"/>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Tank Geometry and Experimental Setup</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BCD4FB95-8500-D928-137B-9372DAEABF5A}"/>
              </a:ext>
            </a:extLst>
          </p:cNvPr>
          <p:cNvSpPr>
            <a:spLocks noGrp="1"/>
          </p:cNvSpPr>
          <p:nvPr>
            <p:ph idx="1"/>
          </p:nvPr>
        </p:nvSpPr>
        <p:spPr>
          <a:xfrm>
            <a:off x="230886" y="1123950"/>
            <a:ext cx="4264381" cy="3363648"/>
          </a:xfrm>
        </p:spPr>
        <p:txBody>
          <a:bodyPr/>
          <a:lstStyle/>
          <a:p>
            <a:r>
              <a:rPr lang="en-US" sz="1600" dirty="0"/>
              <a:t>Tank dimensions:</a:t>
            </a:r>
          </a:p>
          <a:p>
            <a:pPr lvl="1"/>
            <a:r>
              <a:rPr lang="en-US" sz="1300" dirty="0"/>
              <a:t>Height: 1.372m</a:t>
            </a:r>
          </a:p>
          <a:p>
            <a:pPr lvl="1"/>
            <a:r>
              <a:rPr lang="en-US" sz="1300" dirty="0"/>
              <a:t>Diameter: 0.203m</a:t>
            </a:r>
          </a:p>
          <a:p>
            <a:pPr lvl="1"/>
            <a:endParaRPr lang="en-US" sz="1300" dirty="0"/>
          </a:p>
          <a:p>
            <a:r>
              <a:rPr lang="en-US" sz="1600" dirty="0">
                <a:latin typeface="Helvetica"/>
                <a:cs typeface="Helvetica"/>
              </a:rPr>
              <a:t>The model contains 3 identical equally spaced baffles.</a:t>
            </a:r>
          </a:p>
        </p:txBody>
      </p:sp>
      <p:pic>
        <p:nvPicPr>
          <p:cNvPr id="8" name="Picture 7" descr="A black and white picture of a circle&#10;&#10;AI-generated content may be incorrect.">
            <a:extLst>
              <a:ext uri="{FF2B5EF4-FFF2-40B4-BE49-F238E27FC236}">
                <a16:creationId xmlns:a16="http://schemas.microsoft.com/office/drawing/2014/main" id="{75446CDD-F48A-CCFF-DFDB-4D580D252F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3447" y="857250"/>
            <a:ext cx="545777" cy="3507740"/>
          </a:xfrm>
          <a:prstGeom prst="rect">
            <a:avLst/>
          </a:prstGeom>
        </p:spPr>
      </p:pic>
    </p:spTree>
    <p:extLst>
      <p:ext uri="{BB962C8B-B14F-4D97-AF65-F5344CB8AC3E}">
        <p14:creationId xmlns:p14="http://schemas.microsoft.com/office/powerpoint/2010/main" val="12576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C8F8A-8014-E84F-D343-436D3709AF6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BDB0EA-6C63-26CD-036F-7C02BECEA33B}"/>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7</a:t>
            </a:fld>
            <a:endParaRPr lang="en-US"/>
          </a:p>
        </p:txBody>
      </p:sp>
      <p:sp>
        <p:nvSpPr>
          <p:cNvPr id="2" name="Rectangle 1">
            <a:extLst>
              <a:ext uri="{FF2B5EF4-FFF2-40B4-BE49-F238E27FC236}">
                <a16:creationId xmlns:a16="http://schemas.microsoft.com/office/drawing/2014/main" id="{44425164-6A5F-DF49-1F5C-7CA7D5EE4E0A}"/>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C13CE283-B37A-040A-6CA0-9608B058C138}"/>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Disc Baffle Perforation Configurations</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D87A1F54-4DAB-18A4-E2C5-1318FEACA216}"/>
              </a:ext>
            </a:extLst>
          </p:cNvPr>
          <p:cNvSpPr>
            <a:spLocks noGrp="1"/>
          </p:cNvSpPr>
          <p:nvPr>
            <p:ph idx="1"/>
          </p:nvPr>
        </p:nvSpPr>
        <p:spPr>
          <a:xfrm>
            <a:off x="230886" y="1123950"/>
            <a:ext cx="4264381" cy="3363648"/>
          </a:xfrm>
        </p:spPr>
        <p:txBody>
          <a:bodyPr/>
          <a:lstStyle/>
          <a:p>
            <a:r>
              <a:rPr lang="en-US" sz="1600" dirty="0"/>
              <a:t>Perforation counts tested</a:t>
            </a:r>
          </a:p>
          <a:p>
            <a:pPr lvl="1"/>
            <a:r>
              <a:rPr lang="en-US" sz="1300" dirty="0"/>
              <a:t>1, 3, 5, 7, 9, 11, 13, 17, 37 holes</a:t>
            </a:r>
          </a:p>
          <a:p>
            <a:pPr lvl="1"/>
            <a:endParaRPr lang="en-US" sz="1300" dirty="0"/>
          </a:p>
          <a:p>
            <a:r>
              <a:rPr lang="en-US" sz="1600" dirty="0"/>
              <a:t>Total perforated area remains constant</a:t>
            </a:r>
          </a:p>
          <a:p>
            <a:pPr lvl="1"/>
            <a:r>
              <a:rPr lang="en-US" sz="1300" dirty="0"/>
              <a:t>6.59e-3 m squared</a:t>
            </a:r>
          </a:p>
        </p:txBody>
      </p:sp>
      <p:pic>
        <p:nvPicPr>
          <p:cNvPr id="7" name="Picture 6">
            <a:extLst>
              <a:ext uri="{FF2B5EF4-FFF2-40B4-BE49-F238E27FC236}">
                <a16:creationId xmlns:a16="http://schemas.microsoft.com/office/drawing/2014/main" id="{F951F309-3723-0E4A-14F5-B848A13C00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2625" y="1021176"/>
            <a:ext cx="3904998" cy="1550574"/>
          </a:xfrm>
          <a:prstGeom prst="rect">
            <a:avLst/>
          </a:prstGeom>
        </p:spPr>
      </p:pic>
    </p:spTree>
    <p:extLst>
      <p:ext uri="{BB962C8B-B14F-4D97-AF65-F5344CB8AC3E}">
        <p14:creationId xmlns:p14="http://schemas.microsoft.com/office/powerpoint/2010/main" val="418882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BEA95-2B12-CFF2-74D3-2CE30A258AA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10F3BE-5914-BC26-E24B-F8484FA7141A}"/>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8</a:t>
            </a:fld>
            <a:endParaRPr lang="en-US"/>
          </a:p>
        </p:txBody>
      </p:sp>
      <p:sp>
        <p:nvSpPr>
          <p:cNvPr id="2" name="Rectangle 1">
            <a:extLst>
              <a:ext uri="{FF2B5EF4-FFF2-40B4-BE49-F238E27FC236}">
                <a16:creationId xmlns:a16="http://schemas.microsoft.com/office/drawing/2014/main" id="{B2355EA1-4475-E085-34C6-CD28A8E9E218}"/>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30DC977E-74F3-7ABE-A640-86E5F4482BC5}"/>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Computation Fluid Dynamics (CFD) Approach</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691A6B9D-84F5-31F7-13B5-E48E5EE3C014}"/>
              </a:ext>
            </a:extLst>
          </p:cNvPr>
          <p:cNvSpPr>
            <a:spLocks noGrp="1"/>
          </p:cNvSpPr>
          <p:nvPr>
            <p:ph idx="1"/>
          </p:nvPr>
        </p:nvSpPr>
        <p:spPr>
          <a:xfrm>
            <a:off x="230886" y="1123950"/>
            <a:ext cx="4264381" cy="3363648"/>
          </a:xfrm>
        </p:spPr>
        <p:txBody>
          <a:bodyPr/>
          <a:lstStyle/>
          <a:p>
            <a:r>
              <a:rPr lang="en-US" sz="1600" dirty="0"/>
              <a:t>The simulation was conducted in CFD software Ansys Fluent.</a:t>
            </a:r>
          </a:p>
          <a:p>
            <a:endParaRPr lang="en-US" sz="1600" dirty="0"/>
          </a:p>
          <a:p>
            <a:r>
              <a:rPr lang="en-US" sz="1600" dirty="0"/>
              <a:t>The tank was filled with a hybrid mixture of liquid N2O and gaseous N2O</a:t>
            </a:r>
          </a:p>
          <a:p>
            <a:endParaRPr lang="en-US" sz="1600" dirty="0"/>
          </a:p>
          <a:p>
            <a:r>
              <a:rPr lang="en-US" sz="1600" dirty="0"/>
              <a:t>N2O chemical properties (viscosity, density, surface tension) were </a:t>
            </a:r>
            <a:r>
              <a:rPr lang="en-US" sz="1600"/>
              <a:t>used appropriately.</a:t>
            </a:r>
            <a:endParaRPr lang="en-US" sz="1600" dirty="0"/>
          </a:p>
        </p:txBody>
      </p:sp>
    </p:spTree>
    <p:extLst>
      <p:ext uri="{BB962C8B-B14F-4D97-AF65-F5344CB8AC3E}">
        <p14:creationId xmlns:p14="http://schemas.microsoft.com/office/powerpoint/2010/main" val="295002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CF218-9D7B-A581-800B-D9D4E26BFD9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E10CEE-9349-E97C-6B98-FDE77519E912}"/>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9</a:t>
            </a:fld>
            <a:endParaRPr lang="en-US"/>
          </a:p>
        </p:txBody>
      </p:sp>
      <p:sp>
        <p:nvSpPr>
          <p:cNvPr id="2" name="Rectangle 1">
            <a:extLst>
              <a:ext uri="{FF2B5EF4-FFF2-40B4-BE49-F238E27FC236}">
                <a16:creationId xmlns:a16="http://schemas.microsoft.com/office/drawing/2014/main" id="{E823F5F4-E88C-3803-4D2E-EA6BBCCD962D}"/>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9B4FAA1B-C671-A8C5-2830-E89755930BA8}"/>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ea typeface="+mj-lt"/>
                <a:cs typeface="+mj-lt"/>
              </a:rPr>
              <a:t>Simulation Model Details</a:t>
            </a:r>
            <a:endParaRPr lang="en-US" b="1" dirty="0">
              <a:solidFill>
                <a:schemeClr val="bg1"/>
              </a:solidFill>
              <a:cs typeface="Arial"/>
            </a:endParaRPr>
          </a:p>
        </p:txBody>
      </p:sp>
      <p:sp>
        <p:nvSpPr>
          <p:cNvPr id="3" name="Content Placeholder 6">
            <a:extLst>
              <a:ext uri="{FF2B5EF4-FFF2-40B4-BE49-F238E27FC236}">
                <a16:creationId xmlns:a16="http://schemas.microsoft.com/office/drawing/2014/main" id="{84BC121B-1219-DBD4-3C6D-C40D7EF185A6}"/>
              </a:ext>
            </a:extLst>
          </p:cNvPr>
          <p:cNvSpPr>
            <a:spLocks noGrp="1"/>
          </p:cNvSpPr>
          <p:nvPr>
            <p:ph idx="1"/>
          </p:nvPr>
        </p:nvSpPr>
        <p:spPr>
          <a:xfrm>
            <a:off x="230886" y="1123950"/>
            <a:ext cx="4264381" cy="3363648"/>
          </a:xfrm>
        </p:spPr>
        <p:txBody>
          <a:bodyPr/>
          <a:lstStyle/>
          <a:p>
            <a:r>
              <a:rPr lang="en-US" sz="1600" dirty="0"/>
              <a:t>The simulation was ran with surface gravity conditions (g = 9.807 m/s^2)</a:t>
            </a:r>
          </a:p>
          <a:p>
            <a:endParaRPr lang="en-US" sz="1600" dirty="0"/>
          </a:p>
          <a:p>
            <a:r>
              <a:rPr lang="en-US" sz="1600" dirty="0"/>
              <a:t>Initial nitrous oxide velocity set to 1 m/s</a:t>
            </a:r>
          </a:p>
          <a:p>
            <a:endParaRPr lang="en-US" sz="1600" dirty="0"/>
          </a:p>
          <a:p>
            <a:r>
              <a:rPr lang="en-US" sz="1600" dirty="0"/>
              <a:t>Tank assumed to be perfectly rigid, with small fillets in corners to increase accuracy and make more realistic for manufacturing (make this wording different)</a:t>
            </a:r>
          </a:p>
        </p:txBody>
      </p:sp>
    </p:spTree>
    <p:extLst>
      <p:ext uri="{BB962C8B-B14F-4D97-AF65-F5344CB8AC3E}">
        <p14:creationId xmlns:p14="http://schemas.microsoft.com/office/powerpoint/2010/main" val="246095145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thout blue bann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activity xmlns="7de025eb-9030-45ee-b3f1-d3b80dbcfe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B08C24028B614780C0806D301A723C" ma:contentTypeVersion="10" ma:contentTypeDescription="Create a new document." ma:contentTypeScope="" ma:versionID="9ae2822548f7c42939c597ea18f3ab64">
  <xsd:schema xmlns:xsd="http://www.w3.org/2001/XMLSchema" xmlns:xs="http://www.w3.org/2001/XMLSchema" xmlns:p="http://schemas.microsoft.com/office/2006/metadata/properties" xmlns:ns3="7de025eb-9030-45ee-b3f1-d3b80dbcfe85" targetNamespace="http://schemas.microsoft.com/office/2006/metadata/properties" ma:root="true" ma:fieldsID="45c2c8ac9ecbe28ca5c00c8ec9ee601e" ns3:_="">
    <xsd:import namespace="7de025eb-9030-45ee-b3f1-d3b80dbcfe85"/>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_activity"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e025eb-9030-45ee-b3f1-d3b80dbcf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4BE1A-A2C4-4862-8AD0-8BDC37D6A979}">
  <ds:schemaRefs>
    <ds:schemaRef ds:uri="http://schemas.openxmlformats.org/package/2006/metadata/core-properties"/>
    <ds:schemaRef ds:uri="http://schemas.microsoft.com/office/infopath/2007/PartnerControls"/>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7de025eb-9030-45ee-b3f1-d3b80dbcfe85"/>
    <ds:schemaRef ds:uri="http://purl.org/dc/terms/"/>
  </ds:schemaRefs>
</ds:datastoreItem>
</file>

<file path=customXml/itemProps2.xml><?xml version="1.0" encoding="utf-8"?>
<ds:datastoreItem xmlns:ds="http://schemas.openxmlformats.org/officeDocument/2006/customXml" ds:itemID="{53F3348E-F4F4-4BE8-8083-AA7D450E2FAD}">
  <ds:schemaRefs>
    <ds:schemaRef ds:uri="http://schemas.microsoft.com/sharepoint/v3/contenttype/forms"/>
  </ds:schemaRefs>
</ds:datastoreItem>
</file>

<file path=customXml/itemProps3.xml><?xml version="1.0" encoding="utf-8"?>
<ds:datastoreItem xmlns:ds="http://schemas.openxmlformats.org/officeDocument/2006/customXml" ds:itemID="{94C9ED8C-95F3-4199-A080-45920E9C6A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e025eb-9030-45ee-b3f1-d3b80dbcfe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Baffles-Paper-AIAA-Presentation</Template>
  <TotalTime>0</TotalTime>
  <Words>1717</Words>
  <Application>Microsoft Office PowerPoint</Application>
  <PresentationFormat>On-screen Show (16:9)</PresentationFormat>
  <Paragraphs>191</Paragraphs>
  <Slides>27</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Helvetica</vt:lpstr>
      <vt:lpstr>Roboto</vt:lpstr>
      <vt:lpstr>Times</vt:lpstr>
      <vt:lpstr>Wingdings</vt:lpstr>
      <vt:lpstr>Blank Presentation</vt:lpstr>
      <vt:lpstr>Without blue banner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Xie, Yoyi L</dc:creator>
  <cp:lastModifiedBy>Xie, Yoyi L</cp:lastModifiedBy>
  <cp:revision>1</cp:revision>
  <cp:lastPrinted>2018-09-25T14:02:34Z</cp:lastPrinted>
  <dcterms:created xsi:type="dcterms:W3CDTF">2025-04-02T20:05:23Z</dcterms:created>
  <dcterms:modified xsi:type="dcterms:W3CDTF">2025-04-02T20:05:33Z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0x010100BDB08C24028B614780C0806D301A723C</vt:lpwstr>
  </property>
</Properties>
</file>