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1" r:id="rId1"/>
    <p:sldMasterId id="2147483672" r:id="rId2"/>
  </p:sldMasterIdLst>
  <p:notesMasterIdLst>
    <p:notesMasterId r:id="rId19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Ryan Maye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A82F440-DCC6-478C-AFB9-85D5E48A96E5}">
  <a:tblStyle styleId="{CA82F440-DCC6-478C-AFB9-85D5E48A96E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7" d="100"/>
          <a:sy n="87" d="100"/>
        </p:scale>
        <p:origin x="1326" y="3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25-03-28T03:01:06.132" idx="1">
    <p:pos x="6000" y="0"/>
    <p:text>Edited to here</p:tex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309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342d807fb84_4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5" name="Google Shape;135;g342d807fb84_4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3436cf841ae_1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4" name="Google Shape;344;g3436cf841ae_1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g345c4dd5a44_0_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7" name="Google Shape;367;g345c4dd5a44_0_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g342d807fb84_4_1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5" name="Google Shape;385;g342d807fb84_4_1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345c4dd5a44_0_1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4" name="Google Shape;404;g345c4dd5a44_0_1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g342d807fb84_4_1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1" name="Google Shape;421;g342d807fb84_4_1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g342d807fb84_4_1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8" name="Google Shape;438;g342d807fb84_4_1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g342d807fb84_4_1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55" name="Google Shape;455;g342d807fb84_4_1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346c22ad1b2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7" name="Google Shape;147;g346c22ad1b2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346c22ad1b2_1_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0" name="Google Shape;180;g346c22ad1b2_1_1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342d807fb84_4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7" name="Google Shape;207;g342d807fb84_4_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342d807fb84_4_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4" name="Google Shape;224;g342d807fb84_4_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342d807fb84_4_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1" name="Google Shape;261;g342d807fb84_4_1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342d807fb84_4_1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8" name="Google Shape;278;g342d807fb84_4_1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342d807fb84_4_1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7" name="Google Shape;297;g342d807fb84_4_1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342d807fb84_4_1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0" name="Google Shape;320;g342d807fb84_4_1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992767"/>
            <a:ext cx="8520600" cy="2736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3778833"/>
            <a:ext cx="8520600" cy="105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474833"/>
            <a:ext cx="8520600" cy="2618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4202967"/>
            <a:ext cx="8520600" cy="173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62" name="Google Shape;62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633888" y="6070375"/>
            <a:ext cx="624874" cy="624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69538" y="5951563"/>
            <a:ext cx="862501" cy="862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6" name="Google Shape;66;p1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318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7" name="Google Shape;67;p1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1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9" name="Google Shape;69;p1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2" name="Google Shape;72;p1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3" name="Google Shape;73;p1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7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6" name="Google Shape;76;p17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" name="Google Shape;77;p1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8" name="Google Shape;78;p1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" name="Google Shape;79;p1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2" name="Google Shape;82;p1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3" name="Google Shape;83;p18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4" name="Google Shape;84;p1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5" name="Google Shape;85;p1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6" name="Google Shape;86;p1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9" name="Google Shape;89;p19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0" name="Google Shape;90;p19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1" name="Google Shape;91;p19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19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1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1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5" name="Google Shape;95;p1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8" name="Google Shape;98;p2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9" name="Google Shape;99;p2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0" name="Google Shape;100;p2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1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03" name="Google Shape;103;p21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318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4" name="Google Shape;104;p21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5" name="Google Shape;105;p2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6" name="Google Shape;106;p2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7" name="Google Shape;107;p2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867800"/>
            <a:ext cx="8520600" cy="112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2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0" name="Google Shape;110;p22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111" name="Google Shape;111;p22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2" name="Google Shape;112;p2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3" name="Google Shape;113;p2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4" name="Google Shape;114;p2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7" name="Google Shape;117;p23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318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8" name="Google Shape;118;p2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9" name="Google Shape;119;p2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0" name="Google Shape;120;p2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4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23" name="Google Shape;123;p24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318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4" name="Google Shape;124;p2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5" name="Google Shape;125;p2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6" name="Google Shape;126;p2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5"/>
          <p:cNvSpPr txBox="1">
            <a:spLocks noGrp="1"/>
          </p:cNvSpPr>
          <p:nvPr>
            <p:ph type="title"/>
          </p:nvPr>
        </p:nvSpPr>
        <p:spPr>
          <a:xfrm>
            <a:off x="1619650" y="143500"/>
            <a:ext cx="61182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29" name="Google Shape;129;p25"/>
          <p:cNvSpPr txBox="1">
            <a:spLocks noGrp="1"/>
          </p:cNvSpPr>
          <p:nvPr>
            <p:ph type="sldNum" idx="12"/>
          </p:nvPr>
        </p:nvSpPr>
        <p:spPr>
          <a:xfrm>
            <a:off x="8757664" y="6542233"/>
            <a:ext cx="513300" cy="29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30" name="Google Shape;130;p25"/>
          <p:cNvSpPr txBox="1">
            <a:spLocks noGrp="1"/>
          </p:cNvSpPr>
          <p:nvPr>
            <p:ph type="body" idx="1"/>
          </p:nvPr>
        </p:nvSpPr>
        <p:spPr>
          <a:xfrm>
            <a:off x="311700" y="1356517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683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1pPr>
            <a:lvl2pPr marL="914400" lvl="1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cxnSp>
        <p:nvCxnSpPr>
          <p:cNvPr id="131" name="Google Shape;131;p25"/>
          <p:cNvCxnSpPr/>
          <p:nvPr/>
        </p:nvCxnSpPr>
        <p:spPr>
          <a:xfrm>
            <a:off x="0" y="1049533"/>
            <a:ext cx="0" cy="51693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32" name="Google Shape;132;p25"/>
          <p:cNvCxnSpPr/>
          <p:nvPr/>
        </p:nvCxnSpPr>
        <p:spPr>
          <a:xfrm>
            <a:off x="9144000" y="1017900"/>
            <a:ext cx="0" cy="53199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15">
          <p15:clr>
            <a:srgbClr val="E46962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39999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536633"/>
            <a:ext cx="39999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740800"/>
            <a:ext cx="2808000" cy="100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852800"/>
            <a:ext cx="2808000" cy="423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600200"/>
            <a:ext cx="6367800" cy="545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67"/>
            <a:ext cx="4572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644233"/>
            <a:ext cx="40452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3737433"/>
            <a:ext cx="4045200" cy="164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965433"/>
            <a:ext cx="3837000" cy="492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5640767"/>
            <a:ext cx="5998800" cy="80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3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3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10" Type="http://schemas.openxmlformats.org/officeDocument/2006/relationships/image" Target="../media/image34.png"/><Relationship Id="rId4" Type="http://schemas.openxmlformats.org/officeDocument/2006/relationships/image" Target="../media/image1.png"/><Relationship Id="rId9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9" Type="http://schemas.openxmlformats.org/officeDocument/2006/relationships/comments" Target="../comments/commen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.png"/><Relationship Id="rId7" Type="http://schemas.openxmlformats.org/officeDocument/2006/relationships/image" Target="../media/image37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38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13" Type="http://schemas.openxmlformats.org/officeDocument/2006/relationships/image" Target="../media/image12.jp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hyperlink" Target="http://drive.google.com/file/d/1rKpmPFIbm-B3qkbFlaEtWwZ5SX9wWVsC/view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11" Type="http://schemas.openxmlformats.org/officeDocument/2006/relationships/image" Target="../media/image11.png"/><Relationship Id="rId5" Type="http://schemas.openxmlformats.org/officeDocument/2006/relationships/image" Target="../media/image2.png"/><Relationship Id="rId15" Type="http://schemas.openxmlformats.org/officeDocument/2006/relationships/image" Target="../media/image14.jpg"/><Relationship Id="rId10" Type="http://schemas.openxmlformats.org/officeDocument/2006/relationships/image" Target="../media/image10.jpg"/><Relationship Id="rId4" Type="http://schemas.openxmlformats.org/officeDocument/2006/relationships/image" Target="../media/image1.png"/><Relationship Id="rId9" Type="http://schemas.openxmlformats.org/officeDocument/2006/relationships/image" Target="../media/image9.jpg"/><Relationship Id="rId1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.png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jp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3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png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9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openxmlformats.org/officeDocument/2006/relationships/image" Target="../media/image3.png"/><Relationship Id="rId7" Type="http://schemas.openxmlformats.org/officeDocument/2006/relationships/image" Target="../media/image2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22.png"/><Relationship Id="rId9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3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Google Shape;137;p26"/>
          <p:cNvPicPr preferRelativeResize="0"/>
          <p:nvPr/>
        </p:nvPicPr>
        <p:blipFill rotWithShape="1">
          <a:blip r:embed="rId3">
            <a:alphaModFix/>
          </a:blip>
          <a:srcRect b="-2874"/>
          <a:stretch/>
        </p:blipFill>
        <p:spPr>
          <a:xfrm>
            <a:off x="0" y="-10254"/>
            <a:ext cx="9144000" cy="7065818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26"/>
          <p:cNvSpPr txBox="1">
            <a:spLocks noGrp="1"/>
          </p:cNvSpPr>
          <p:nvPr>
            <p:ph type="ctrTitle"/>
          </p:nvPr>
        </p:nvSpPr>
        <p:spPr>
          <a:xfrm>
            <a:off x="76200" y="557125"/>
            <a:ext cx="8991600" cy="304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3400" b="1">
                <a:latin typeface="Times"/>
                <a:ea typeface="Times"/>
                <a:cs typeface="Times"/>
                <a:sym typeface="Times"/>
              </a:rPr>
              <a:t>Carrier Plane Design for the AIAA DBF Competition</a:t>
            </a:r>
            <a:endParaRPr sz="3400" b="1">
              <a:latin typeface="Times"/>
              <a:ea typeface="Times"/>
              <a:cs typeface="Times"/>
              <a:sym typeface="Times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3100" b="1">
              <a:latin typeface="Times"/>
              <a:ea typeface="Times"/>
              <a:cs typeface="Times"/>
              <a:sym typeface="Times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2400">
                <a:latin typeface="Times"/>
                <a:ea typeface="Times"/>
                <a:cs typeface="Times"/>
                <a:sym typeface="Times"/>
              </a:rPr>
              <a:t>University of Alabama in Huntsville</a:t>
            </a:r>
            <a:endParaRPr sz="2400">
              <a:latin typeface="Times"/>
              <a:ea typeface="Times"/>
              <a:cs typeface="Times"/>
              <a:sym typeface="Times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latin typeface="Times"/>
                <a:ea typeface="Times"/>
                <a:cs typeface="Times"/>
                <a:sym typeface="Times"/>
              </a:rPr>
              <a:t>Space Hardware Club, SPAROW Program</a:t>
            </a:r>
            <a:endParaRPr sz="2400"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139" name="Google Shape;139;p26"/>
          <p:cNvSpPr txBox="1">
            <a:spLocks noGrp="1"/>
          </p:cNvSpPr>
          <p:nvPr>
            <p:ph type="subTitle" idx="1"/>
          </p:nvPr>
        </p:nvSpPr>
        <p:spPr>
          <a:xfrm>
            <a:off x="778500" y="4829300"/>
            <a:ext cx="7587000" cy="154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rPr>
              <a:t>Kota Mitsumoto, Ryan Maye, Duncan Green</a:t>
            </a:r>
            <a:endParaRPr sz="2400">
              <a:solidFill>
                <a:schemeClr val="dk1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pic>
        <p:nvPicPr>
          <p:cNvPr id="140" name="Google Shape;140;p26"/>
          <p:cNvPicPr preferRelativeResize="0"/>
          <p:nvPr/>
        </p:nvPicPr>
        <p:blipFill rotWithShape="1">
          <a:blip r:embed="rId4">
            <a:alphaModFix/>
          </a:blip>
          <a:srcRect l="1332"/>
          <a:stretch/>
        </p:blipFill>
        <p:spPr>
          <a:xfrm>
            <a:off x="4330200" y="3254275"/>
            <a:ext cx="4638350" cy="2134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212650" y="5967237"/>
            <a:ext cx="624874" cy="624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348300" y="5848425"/>
            <a:ext cx="862501" cy="862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26"/>
          <p:cNvPicPr preferRelativeResize="0"/>
          <p:nvPr/>
        </p:nvPicPr>
        <p:blipFill rotWithShape="1">
          <a:blip r:embed="rId7">
            <a:alphaModFix/>
          </a:blip>
          <a:srcRect l="14220" r="12438" b="47652"/>
          <a:stretch/>
        </p:blipFill>
        <p:spPr>
          <a:xfrm>
            <a:off x="7542650" y="201250"/>
            <a:ext cx="1560826" cy="666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26"/>
          <p:cNvPicPr preferRelativeResize="0"/>
          <p:nvPr/>
        </p:nvPicPr>
        <p:blipFill rotWithShape="1">
          <a:blip r:embed="rId8">
            <a:alphaModFix/>
          </a:blip>
          <a:srcRect l="724"/>
          <a:stretch/>
        </p:blipFill>
        <p:spPr>
          <a:xfrm>
            <a:off x="265275" y="3299250"/>
            <a:ext cx="3994700" cy="2134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6" name="Google Shape;346;p35"/>
          <p:cNvPicPr preferRelativeResize="0"/>
          <p:nvPr/>
        </p:nvPicPr>
        <p:blipFill rotWithShape="1">
          <a:blip r:embed="rId3">
            <a:alphaModFix/>
          </a:blip>
          <a:srcRect b="-2880"/>
          <a:stretch/>
        </p:blipFill>
        <p:spPr>
          <a:xfrm>
            <a:off x="0" y="-10254"/>
            <a:ext cx="9143999" cy="7065900"/>
          </a:xfrm>
          <a:prstGeom prst="rect">
            <a:avLst/>
          </a:prstGeom>
          <a:noFill/>
          <a:ln>
            <a:noFill/>
          </a:ln>
        </p:spPr>
      </p:pic>
      <p:sp>
        <p:nvSpPr>
          <p:cNvPr id="347" name="Google Shape;347;p35"/>
          <p:cNvSpPr txBox="1">
            <a:spLocks noGrp="1"/>
          </p:cNvSpPr>
          <p:nvPr>
            <p:ph type="title"/>
          </p:nvPr>
        </p:nvSpPr>
        <p:spPr>
          <a:xfrm>
            <a:off x="365750" y="91422"/>
            <a:ext cx="8229600" cy="89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4000">
                <a:latin typeface="Times"/>
                <a:ea typeface="Times"/>
                <a:cs typeface="Times"/>
                <a:sym typeface="Times"/>
              </a:rPr>
              <a:t>Aerodynamic Analysis (Flap)</a:t>
            </a:r>
            <a:endParaRPr sz="4000"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348" name="Google Shape;348;p35"/>
          <p:cNvSpPr/>
          <p:nvPr/>
        </p:nvSpPr>
        <p:spPr>
          <a:xfrm>
            <a:off x="225550" y="944875"/>
            <a:ext cx="8717400" cy="42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49" name="Google Shape;349;p35" title="Plane.png"/>
          <p:cNvPicPr preferRelativeResize="0"/>
          <p:nvPr/>
        </p:nvPicPr>
        <p:blipFill rotWithShape="1">
          <a:blip r:embed="rId4">
            <a:alphaModFix/>
          </a:blip>
          <a:srcRect l="49530" b="20267"/>
          <a:stretch/>
        </p:blipFill>
        <p:spPr>
          <a:xfrm>
            <a:off x="5054600" y="1064800"/>
            <a:ext cx="3888351" cy="1914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212650" y="5967237"/>
            <a:ext cx="624874" cy="624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p3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348300" y="5848425"/>
            <a:ext cx="862501" cy="862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p35"/>
          <p:cNvPicPr preferRelativeResize="0"/>
          <p:nvPr/>
        </p:nvPicPr>
        <p:blipFill rotWithShape="1">
          <a:blip r:embed="rId7">
            <a:alphaModFix/>
          </a:blip>
          <a:srcRect l="14220" r="12438" b="47652"/>
          <a:stretch/>
        </p:blipFill>
        <p:spPr>
          <a:xfrm>
            <a:off x="7542650" y="201250"/>
            <a:ext cx="1560826" cy="6662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53" name="Google Shape;353;p35"/>
          <p:cNvGrpSpPr/>
          <p:nvPr/>
        </p:nvGrpSpPr>
        <p:grpSpPr>
          <a:xfrm>
            <a:off x="225550" y="3267051"/>
            <a:ext cx="3670500" cy="2988000"/>
            <a:chOff x="225550" y="3267051"/>
            <a:chExt cx="3670500" cy="2988000"/>
          </a:xfrm>
        </p:grpSpPr>
        <p:pic>
          <p:nvPicPr>
            <p:cNvPr id="354" name="Google Shape;354;p35" title="Cruise.png"/>
            <p:cNvPicPr preferRelativeResize="0"/>
            <p:nvPr/>
          </p:nvPicPr>
          <p:blipFill rotWithShape="1">
            <a:blip r:embed="rId8">
              <a:alphaModFix/>
            </a:blip>
            <a:srcRect l="2154" t="50092" r="49648" b="9486"/>
            <a:stretch/>
          </p:blipFill>
          <p:spPr>
            <a:xfrm>
              <a:off x="225550" y="3267051"/>
              <a:ext cx="3670500" cy="298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5" name="Google Shape;355;p35" title="Cruise.png"/>
            <p:cNvPicPr preferRelativeResize="0"/>
            <p:nvPr/>
          </p:nvPicPr>
          <p:blipFill rotWithShape="1">
            <a:blip r:embed="rId8">
              <a:alphaModFix/>
            </a:blip>
            <a:srcRect l="28079" t="50401" r="53638" b="40881"/>
            <a:stretch/>
          </p:blipFill>
          <p:spPr>
            <a:xfrm>
              <a:off x="1408499" y="3430223"/>
              <a:ext cx="2359123" cy="109187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56" name="Google Shape;356;p35"/>
          <p:cNvSpPr txBox="1"/>
          <p:nvPr/>
        </p:nvSpPr>
        <p:spPr>
          <a:xfrm>
            <a:off x="225550" y="1151825"/>
            <a:ext cx="4729200" cy="222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Times"/>
              <a:buChar char="❖"/>
            </a:pPr>
            <a:r>
              <a:rPr lang="en" sz="2200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rPr>
              <a:t>Due to the high cruise speed, flaps are necessary to reduce the stall speed during take-off and landing.</a:t>
            </a:r>
            <a:endParaRPr sz="2200">
              <a:solidFill>
                <a:schemeClr val="dk1"/>
              </a:solidFill>
              <a:latin typeface="Times"/>
              <a:ea typeface="Times"/>
              <a:cs typeface="Times"/>
              <a:sym typeface="Times"/>
            </a:endParaRPr>
          </a:p>
          <a:p>
            <a:pPr marL="457200" marR="0" lvl="0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Times"/>
              <a:buChar char="❖"/>
            </a:pPr>
            <a:r>
              <a:rPr lang="en" sz="2200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rPr>
              <a:t>Using 25% chord length flaps reduced the stall speed to 9 m/s while the flaps are deployed.</a:t>
            </a:r>
            <a:endParaRPr sz="2200">
              <a:solidFill>
                <a:schemeClr val="dk1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grpSp>
        <p:nvGrpSpPr>
          <p:cNvPr id="357" name="Google Shape;357;p35"/>
          <p:cNvGrpSpPr/>
          <p:nvPr/>
        </p:nvGrpSpPr>
        <p:grpSpPr>
          <a:xfrm>
            <a:off x="3896041" y="3376930"/>
            <a:ext cx="3384208" cy="2878110"/>
            <a:chOff x="3896041" y="3376930"/>
            <a:chExt cx="3384208" cy="2878110"/>
          </a:xfrm>
        </p:grpSpPr>
        <p:pic>
          <p:nvPicPr>
            <p:cNvPr id="358" name="Google Shape;358;p35" title="Cruise.png"/>
            <p:cNvPicPr preferRelativeResize="0"/>
            <p:nvPr/>
          </p:nvPicPr>
          <p:blipFill rotWithShape="1">
            <a:blip r:embed="rId8">
              <a:alphaModFix/>
            </a:blip>
            <a:srcRect l="50414" t="48147" b="9076"/>
            <a:stretch/>
          </p:blipFill>
          <p:spPr>
            <a:xfrm>
              <a:off x="3896041" y="3376930"/>
              <a:ext cx="3329785" cy="287811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9" name="Google Shape;359;p35" title="Cruise.png"/>
            <p:cNvPicPr preferRelativeResize="0"/>
            <p:nvPr/>
          </p:nvPicPr>
          <p:blipFill rotWithShape="1">
            <a:blip r:embed="rId8">
              <a:alphaModFix/>
            </a:blip>
            <a:srcRect l="28079" t="50401" r="53638" b="40881"/>
            <a:stretch/>
          </p:blipFill>
          <p:spPr>
            <a:xfrm>
              <a:off x="5607500" y="5001665"/>
              <a:ext cx="1672749" cy="79913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60" name="Google Shape;360;p35"/>
          <p:cNvSpPr txBox="1"/>
          <p:nvPr/>
        </p:nvSpPr>
        <p:spPr>
          <a:xfrm>
            <a:off x="5117899" y="2979450"/>
            <a:ext cx="2263200" cy="4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>
                <a:solidFill>
                  <a:srgbClr val="0000FF"/>
                </a:solidFill>
                <a:latin typeface="Times"/>
                <a:ea typeface="Times"/>
                <a:cs typeface="Times"/>
                <a:sym typeface="Times"/>
              </a:rPr>
              <a:t>Carrier model with flaps</a:t>
            </a:r>
            <a:endParaRPr sz="1600" b="0" i="0" u="none" strike="noStrike" cap="none">
              <a:solidFill>
                <a:srgbClr val="0000FF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361" name="Google Shape;361;p35"/>
          <p:cNvSpPr/>
          <p:nvPr/>
        </p:nvSpPr>
        <p:spPr>
          <a:xfrm>
            <a:off x="1436975" y="3999525"/>
            <a:ext cx="2273700" cy="387600"/>
          </a:xfrm>
          <a:prstGeom prst="rect">
            <a:avLst/>
          </a:prstGeom>
          <a:noFill/>
          <a:ln w="381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2" name="Google Shape;362;p35"/>
          <p:cNvSpPr txBox="1"/>
          <p:nvPr/>
        </p:nvSpPr>
        <p:spPr>
          <a:xfrm>
            <a:off x="225550" y="6255050"/>
            <a:ext cx="3602400" cy="4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>
                <a:solidFill>
                  <a:srgbClr val="0000FF"/>
                </a:solidFill>
                <a:latin typeface="Times"/>
                <a:ea typeface="Times"/>
                <a:cs typeface="Times"/>
                <a:sym typeface="Times"/>
              </a:rPr>
              <a:t>V cruise vs Alpha with and without flaps</a:t>
            </a:r>
            <a:endParaRPr sz="1600" b="0" i="0" u="none" strike="noStrike" cap="none">
              <a:solidFill>
                <a:srgbClr val="0000FF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363" name="Google Shape;363;p35"/>
          <p:cNvSpPr txBox="1"/>
          <p:nvPr/>
        </p:nvSpPr>
        <p:spPr>
          <a:xfrm>
            <a:off x="3961926" y="6255050"/>
            <a:ext cx="3485100" cy="4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>
                <a:solidFill>
                  <a:srgbClr val="0000FF"/>
                </a:solidFill>
                <a:latin typeface="Times"/>
                <a:ea typeface="Times"/>
                <a:cs typeface="Times"/>
                <a:sym typeface="Times"/>
              </a:rPr>
              <a:t>Cl vs Alpha with and without flaps</a:t>
            </a:r>
            <a:endParaRPr sz="1600" b="0" i="0" u="none" strike="noStrike" cap="none">
              <a:solidFill>
                <a:srgbClr val="0000FF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364" name="Google Shape;364;p35"/>
          <p:cNvSpPr txBox="1"/>
          <p:nvPr/>
        </p:nvSpPr>
        <p:spPr>
          <a:xfrm>
            <a:off x="8753700" y="6379425"/>
            <a:ext cx="390300" cy="47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9" name="Google Shape;369;p36"/>
          <p:cNvPicPr preferRelativeResize="0"/>
          <p:nvPr/>
        </p:nvPicPr>
        <p:blipFill rotWithShape="1">
          <a:blip r:embed="rId3">
            <a:alphaModFix/>
          </a:blip>
          <a:srcRect b="-2880"/>
          <a:stretch/>
        </p:blipFill>
        <p:spPr>
          <a:xfrm>
            <a:off x="0" y="-10254"/>
            <a:ext cx="9143999" cy="7065900"/>
          </a:xfrm>
          <a:prstGeom prst="rect">
            <a:avLst/>
          </a:prstGeom>
          <a:noFill/>
          <a:ln>
            <a:noFill/>
          </a:ln>
        </p:spPr>
      </p:pic>
      <p:sp>
        <p:nvSpPr>
          <p:cNvPr id="370" name="Google Shape;370;p36"/>
          <p:cNvSpPr txBox="1">
            <a:spLocks noGrp="1"/>
          </p:cNvSpPr>
          <p:nvPr>
            <p:ph type="title"/>
          </p:nvPr>
        </p:nvSpPr>
        <p:spPr>
          <a:xfrm>
            <a:off x="365750" y="91422"/>
            <a:ext cx="8229600" cy="89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4000">
                <a:latin typeface="Times"/>
                <a:ea typeface="Times"/>
                <a:cs typeface="Times"/>
                <a:sym typeface="Times"/>
              </a:rPr>
              <a:t>Aerodynamic Analysis</a:t>
            </a:r>
            <a:endParaRPr sz="4000"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371" name="Google Shape;371;p36"/>
          <p:cNvSpPr/>
          <p:nvPr/>
        </p:nvSpPr>
        <p:spPr>
          <a:xfrm>
            <a:off x="225550" y="944875"/>
            <a:ext cx="8717400" cy="42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2" name="Google Shape;372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12650" y="5967237"/>
            <a:ext cx="624874" cy="624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73" name="Google Shape;373;p36"/>
          <p:cNvPicPr preferRelativeResize="0"/>
          <p:nvPr/>
        </p:nvPicPr>
        <p:blipFill rotWithShape="1">
          <a:blip r:embed="rId5">
            <a:alphaModFix/>
          </a:blip>
          <a:srcRect l="14220" r="12438" b="47652"/>
          <a:stretch/>
        </p:blipFill>
        <p:spPr>
          <a:xfrm>
            <a:off x="7542650" y="201250"/>
            <a:ext cx="1560826" cy="666299"/>
          </a:xfrm>
          <a:prstGeom prst="rect">
            <a:avLst/>
          </a:prstGeom>
          <a:noFill/>
          <a:ln>
            <a:noFill/>
          </a:ln>
        </p:spPr>
      </p:pic>
      <p:sp>
        <p:nvSpPr>
          <p:cNvPr id="374" name="Google Shape;374;p36"/>
          <p:cNvSpPr txBox="1"/>
          <p:nvPr/>
        </p:nvSpPr>
        <p:spPr>
          <a:xfrm>
            <a:off x="167000" y="1054950"/>
            <a:ext cx="5065800" cy="29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Times"/>
              <a:buChar char="❖"/>
            </a:pPr>
            <a:r>
              <a:rPr lang="en" sz="2200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rPr>
              <a:t>An A-tail design was adopted to minimize the possibility of a mid-air collision during glider separation.</a:t>
            </a:r>
            <a:endParaRPr sz="2200">
              <a:solidFill>
                <a:schemeClr val="dk1"/>
              </a:solidFill>
              <a:latin typeface="Times"/>
              <a:ea typeface="Times"/>
              <a:cs typeface="Times"/>
              <a:sym typeface="Times"/>
            </a:endParaRPr>
          </a:p>
          <a:p>
            <a:pPr marL="457200" marR="0" lvl="0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Times"/>
              <a:buChar char="❖"/>
            </a:pPr>
            <a:r>
              <a:rPr lang="en" sz="2200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rPr>
              <a:t>The wing was not designed with dihedral angle due to the added manufacturing complexity and limitations within our current manufacturing abilities.</a:t>
            </a:r>
            <a:endParaRPr sz="2200">
              <a:solidFill>
                <a:schemeClr val="dk1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pic>
        <p:nvPicPr>
          <p:cNvPr id="375" name="Google Shape;375;p36"/>
          <p:cNvPicPr preferRelativeResize="0"/>
          <p:nvPr/>
        </p:nvPicPr>
        <p:blipFill rotWithShape="1">
          <a:blip r:embed="rId6">
            <a:alphaModFix/>
          </a:blip>
          <a:srcRect l="783"/>
          <a:stretch/>
        </p:blipFill>
        <p:spPr>
          <a:xfrm>
            <a:off x="203100" y="3908225"/>
            <a:ext cx="4586776" cy="2451899"/>
          </a:xfrm>
          <a:prstGeom prst="rect">
            <a:avLst/>
          </a:prstGeom>
          <a:noFill/>
          <a:ln>
            <a:noFill/>
          </a:ln>
        </p:spPr>
      </p:pic>
      <p:sp>
        <p:nvSpPr>
          <p:cNvPr id="376" name="Google Shape;376;p36"/>
          <p:cNvSpPr txBox="1"/>
          <p:nvPr/>
        </p:nvSpPr>
        <p:spPr>
          <a:xfrm>
            <a:off x="167001" y="6285225"/>
            <a:ext cx="3485100" cy="4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>
                <a:solidFill>
                  <a:srgbClr val="0000FF"/>
                </a:solidFill>
                <a:latin typeface="Times"/>
                <a:ea typeface="Times"/>
                <a:cs typeface="Times"/>
                <a:sym typeface="Times"/>
              </a:rPr>
              <a:t>Glider separation plan</a:t>
            </a:r>
            <a:endParaRPr sz="1600" b="0" i="0" u="none" strike="noStrike" cap="none">
              <a:solidFill>
                <a:srgbClr val="0000FF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graphicFrame>
        <p:nvGraphicFramePr>
          <p:cNvPr id="377" name="Google Shape;377;p36"/>
          <p:cNvGraphicFramePr/>
          <p:nvPr/>
        </p:nvGraphicFramePr>
        <p:xfrm>
          <a:off x="5166375" y="1213013"/>
          <a:ext cx="3776575" cy="2134720"/>
        </p:xfrm>
        <a:graphic>
          <a:graphicData uri="http://schemas.openxmlformats.org/drawingml/2006/table">
            <a:tbl>
              <a:tblPr>
                <a:noFill/>
                <a:tableStyleId>{CA82F440-DCC6-478C-AFB9-85D5E48A96E5}</a:tableStyleId>
              </a:tblPr>
              <a:tblGrid>
                <a:gridCol w="10173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97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97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197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068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/>
                        <a:t>Weight</a:t>
                      </a:r>
                      <a:endParaRPr sz="1200" b="1"/>
                    </a:p>
                  </a:txBody>
                  <a:tcPr marL="45700" marR="45700" marT="45700" marB="4570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BDEE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8.51 lb</a:t>
                      </a:r>
                      <a:endParaRPr sz="1200"/>
                    </a:p>
                  </a:txBody>
                  <a:tcPr marL="45700" marR="45700" marT="45700" marB="4570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/>
                        <a:t>Max Speed</a:t>
                      </a:r>
                      <a:endParaRPr sz="1200" b="1"/>
                    </a:p>
                  </a:txBody>
                  <a:tcPr marL="45700" marR="45700" marT="45700" marB="4570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BDEE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60 mph</a:t>
                      </a:r>
                      <a:endParaRPr sz="1200"/>
                    </a:p>
                  </a:txBody>
                  <a:tcPr marL="45700" marR="45700" marT="45700" marB="4570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68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/>
                        <a:t>Wing Area</a:t>
                      </a:r>
                      <a:endParaRPr sz="1200" b="1"/>
                    </a:p>
                  </a:txBody>
                  <a:tcPr marL="45700" marR="45700" marT="45700" marB="4570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BDEE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687 in</a:t>
                      </a:r>
                      <a:r>
                        <a:rPr lang="en" sz="1200" baseline="30000"/>
                        <a:t>2</a:t>
                      </a:r>
                      <a:endParaRPr sz="1200"/>
                    </a:p>
                  </a:txBody>
                  <a:tcPr marL="45700" marR="45700" marT="45700" marB="4570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rgbClr val="000000"/>
                          </a:solidFill>
                        </a:rPr>
                        <a:t>TWR</a:t>
                      </a:r>
                      <a:endParaRPr/>
                    </a:p>
                  </a:txBody>
                  <a:tcPr marL="45700" marR="45700" marT="45700" marB="4570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BDEE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200">
                          <a:solidFill>
                            <a:srgbClr val="000000"/>
                          </a:solidFill>
                        </a:rPr>
                        <a:t>2.2</a:t>
                      </a:r>
                      <a:endParaRPr/>
                    </a:p>
                  </a:txBody>
                  <a:tcPr marL="45700" marR="45700" marT="45700" marB="4570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68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/>
                        <a:t>Wing Span</a:t>
                      </a:r>
                      <a:endParaRPr sz="1200" b="1"/>
                    </a:p>
                  </a:txBody>
                  <a:tcPr marL="45700" marR="45700" marT="45700" marB="4570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BDEE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72 in</a:t>
                      </a:r>
                      <a:endParaRPr sz="1200"/>
                    </a:p>
                  </a:txBody>
                  <a:tcPr marL="45700" marR="45700" marT="45700" marB="4570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/>
                        <a:t>Stored Power</a:t>
                      </a:r>
                      <a:endParaRPr sz="1200" b="1"/>
                    </a:p>
                  </a:txBody>
                  <a:tcPr marL="45700" marR="45700" marT="45700" marB="4570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BDEE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97.68 Watt Hours</a:t>
                      </a:r>
                      <a:endParaRPr sz="1200"/>
                    </a:p>
                  </a:txBody>
                  <a:tcPr marL="45700" marR="45700" marT="45700" marB="4570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68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/>
                        <a:t>Length</a:t>
                      </a:r>
                      <a:endParaRPr sz="1200" b="1"/>
                    </a:p>
                  </a:txBody>
                  <a:tcPr marL="45700" marR="45700" marT="45700" marB="4570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BDEE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50 in</a:t>
                      </a:r>
                      <a:endParaRPr sz="1200"/>
                    </a:p>
                  </a:txBody>
                  <a:tcPr marL="45700" marR="45700" marT="45700" marB="4570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rgbClr val="000000"/>
                          </a:solidFill>
                        </a:rPr>
                        <a:t>Flight Time</a:t>
                      </a:r>
                      <a:endParaRPr/>
                    </a:p>
                  </a:txBody>
                  <a:tcPr marL="45700" marR="45700" marT="45700" marB="4570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BDEE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200">
                          <a:solidFill>
                            <a:srgbClr val="000000"/>
                          </a:solidFill>
                        </a:rPr>
                        <a:t>9 minutes</a:t>
                      </a:r>
                      <a:endParaRPr/>
                    </a:p>
                  </a:txBody>
                  <a:tcPr marL="45700" marR="45700" marT="45700" marB="4570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68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/>
                        <a:t>Aspect Ratio</a:t>
                      </a:r>
                      <a:endParaRPr sz="1200" b="1"/>
                    </a:p>
                  </a:txBody>
                  <a:tcPr marL="45700" marR="45700" marT="45700" marB="4570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BDEE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7.5</a:t>
                      </a:r>
                      <a:endParaRPr sz="1200"/>
                    </a:p>
                  </a:txBody>
                  <a:tcPr marL="45700" marR="45700" marT="45700" marB="4570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/>
                        <a:t>Radio Range</a:t>
                      </a:r>
                      <a:endParaRPr sz="1200" b="1"/>
                    </a:p>
                  </a:txBody>
                  <a:tcPr marL="45700" marR="45700" marT="45700" marB="4570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BDEE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1.1 km</a:t>
                      </a:r>
                      <a:endParaRPr sz="1200"/>
                    </a:p>
                  </a:txBody>
                  <a:tcPr marL="45700" marR="45700" marT="45700" marB="4570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78" name="Google Shape;378;p36"/>
          <p:cNvSpPr txBox="1"/>
          <p:nvPr/>
        </p:nvSpPr>
        <p:spPr>
          <a:xfrm>
            <a:off x="5110251" y="3309850"/>
            <a:ext cx="3485100" cy="4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>
                <a:solidFill>
                  <a:srgbClr val="0000FF"/>
                </a:solidFill>
                <a:latin typeface="Times"/>
                <a:ea typeface="Times"/>
                <a:cs typeface="Times"/>
                <a:sym typeface="Times"/>
              </a:rPr>
              <a:t>Intermediate design parameters</a:t>
            </a:r>
            <a:endParaRPr sz="1600" b="0" i="0" u="none" strike="noStrike" cap="none">
              <a:solidFill>
                <a:srgbClr val="0000FF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pic>
        <p:nvPicPr>
          <p:cNvPr id="379" name="Google Shape;379;p3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011336" y="3725488"/>
            <a:ext cx="2612025" cy="254993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" name="Google Shape;380;p3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348300" y="5848425"/>
            <a:ext cx="862501" cy="862501"/>
          </a:xfrm>
          <a:prstGeom prst="rect">
            <a:avLst/>
          </a:prstGeom>
          <a:noFill/>
          <a:ln>
            <a:noFill/>
          </a:ln>
        </p:spPr>
      </p:pic>
      <p:sp>
        <p:nvSpPr>
          <p:cNvPr id="381" name="Google Shape;381;p36"/>
          <p:cNvSpPr txBox="1"/>
          <p:nvPr/>
        </p:nvSpPr>
        <p:spPr>
          <a:xfrm>
            <a:off x="5011325" y="6285225"/>
            <a:ext cx="2337000" cy="4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>
                <a:solidFill>
                  <a:srgbClr val="0000FF"/>
                </a:solidFill>
                <a:latin typeface="Times"/>
                <a:ea typeface="Times"/>
                <a:cs typeface="Times"/>
                <a:sym typeface="Times"/>
              </a:rPr>
              <a:t>Basic Carrier dimensions</a:t>
            </a:r>
            <a:endParaRPr sz="1600" b="0" i="0" u="none" strike="noStrike" cap="none">
              <a:solidFill>
                <a:srgbClr val="0000FF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382" name="Google Shape;382;p36"/>
          <p:cNvSpPr txBox="1"/>
          <p:nvPr/>
        </p:nvSpPr>
        <p:spPr>
          <a:xfrm>
            <a:off x="8753700" y="6379425"/>
            <a:ext cx="456000" cy="47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7" name="Google Shape;387;p37"/>
          <p:cNvPicPr preferRelativeResize="0"/>
          <p:nvPr/>
        </p:nvPicPr>
        <p:blipFill rotWithShape="1">
          <a:blip r:embed="rId3">
            <a:alphaModFix/>
          </a:blip>
          <a:srcRect b="-2880"/>
          <a:stretch/>
        </p:blipFill>
        <p:spPr>
          <a:xfrm>
            <a:off x="0" y="-10254"/>
            <a:ext cx="9144000" cy="7065900"/>
          </a:xfrm>
          <a:prstGeom prst="rect">
            <a:avLst/>
          </a:prstGeom>
          <a:noFill/>
          <a:ln>
            <a:noFill/>
          </a:ln>
        </p:spPr>
      </p:pic>
      <p:sp>
        <p:nvSpPr>
          <p:cNvPr id="388" name="Google Shape;388;p37"/>
          <p:cNvSpPr txBox="1">
            <a:spLocks noGrp="1"/>
          </p:cNvSpPr>
          <p:nvPr>
            <p:ph type="title"/>
          </p:nvPr>
        </p:nvSpPr>
        <p:spPr>
          <a:xfrm>
            <a:off x="365750" y="91422"/>
            <a:ext cx="8229600" cy="89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4000">
                <a:latin typeface="Times"/>
                <a:ea typeface="Times"/>
                <a:cs typeface="Times"/>
                <a:sym typeface="Times"/>
              </a:rPr>
              <a:t>Structural Design</a:t>
            </a:r>
            <a:endParaRPr sz="4000"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389" name="Google Shape;389;p37"/>
          <p:cNvSpPr/>
          <p:nvPr/>
        </p:nvSpPr>
        <p:spPr>
          <a:xfrm>
            <a:off x="225550" y="944875"/>
            <a:ext cx="8717400" cy="42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90" name="Google Shape;390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12650" y="5967237"/>
            <a:ext cx="624874" cy="624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91" name="Google Shape;391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348300" y="5848425"/>
            <a:ext cx="862501" cy="862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92" name="Google Shape;392;p37"/>
          <p:cNvPicPr preferRelativeResize="0"/>
          <p:nvPr/>
        </p:nvPicPr>
        <p:blipFill rotWithShape="1">
          <a:blip r:embed="rId6">
            <a:alphaModFix/>
          </a:blip>
          <a:srcRect l="14220" r="12438" b="47652"/>
          <a:stretch/>
        </p:blipFill>
        <p:spPr>
          <a:xfrm>
            <a:off x="7542650" y="201250"/>
            <a:ext cx="1560826" cy="666299"/>
          </a:xfrm>
          <a:prstGeom prst="rect">
            <a:avLst/>
          </a:prstGeom>
          <a:noFill/>
          <a:ln>
            <a:noFill/>
          </a:ln>
        </p:spPr>
      </p:pic>
      <p:sp>
        <p:nvSpPr>
          <p:cNvPr id="393" name="Google Shape;393;p37"/>
          <p:cNvSpPr txBox="1"/>
          <p:nvPr/>
        </p:nvSpPr>
        <p:spPr>
          <a:xfrm>
            <a:off x="225550" y="1151825"/>
            <a:ext cx="4459200" cy="25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Times"/>
              <a:buChar char="❖"/>
            </a:pPr>
            <a:r>
              <a:rPr lang="en" sz="2200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rPr>
              <a:t>Internal and external structure was designed in CAD (Autodesk Inventor).</a:t>
            </a:r>
            <a:endParaRPr sz="2200">
              <a:solidFill>
                <a:schemeClr val="dk1"/>
              </a:solidFill>
              <a:latin typeface="Times"/>
              <a:ea typeface="Times"/>
              <a:cs typeface="Times"/>
              <a:sym typeface="Times"/>
            </a:endParaRPr>
          </a:p>
          <a:p>
            <a:pPr marL="457200" marR="0" lvl="0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Times"/>
              <a:buChar char="❖"/>
            </a:pPr>
            <a:r>
              <a:rPr lang="en" sz="2200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rPr>
              <a:t>The main structure is based on carbon fiber tubes with aluminium connectors for repairability and transportability.</a:t>
            </a:r>
            <a:endParaRPr sz="2200">
              <a:solidFill>
                <a:schemeClr val="dk1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pic>
        <p:nvPicPr>
          <p:cNvPr id="394" name="Google Shape;394;p37"/>
          <p:cNvPicPr preferRelativeResize="0"/>
          <p:nvPr/>
        </p:nvPicPr>
        <p:blipFill rotWithShape="1">
          <a:blip r:embed="rId7">
            <a:alphaModFix/>
          </a:blip>
          <a:srcRect l="13615" r="6435"/>
          <a:stretch/>
        </p:blipFill>
        <p:spPr>
          <a:xfrm>
            <a:off x="225550" y="3872125"/>
            <a:ext cx="3410245" cy="2478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95" name="Google Shape;395;p3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2384499" y="4432570"/>
            <a:ext cx="2415751" cy="1999131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34000"/>
              </a:srgbClr>
            </a:outerShdw>
          </a:effectLst>
        </p:spPr>
      </p:pic>
      <p:pic>
        <p:nvPicPr>
          <p:cNvPr id="396" name="Google Shape;396;p37" title="CAD Four.png"/>
          <p:cNvPicPr preferRelativeResize="0"/>
          <p:nvPr/>
        </p:nvPicPr>
        <p:blipFill rotWithShape="1">
          <a:blip r:embed="rId9">
            <a:alphaModFix/>
          </a:blip>
          <a:srcRect r="51004" b="60162"/>
          <a:stretch/>
        </p:blipFill>
        <p:spPr>
          <a:xfrm>
            <a:off x="4572000" y="1992925"/>
            <a:ext cx="2875802" cy="2069925"/>
          </a:xfrm>
          <a:prstGeom prst="rect">
            <a:avLst/>
          </a:prstGeom>
          <a:noFill/>
          <a:ln>
            <a:noFill/>
          </a:ln>
        </p:spPr>
      </p:pic>
      <p:sp>
        <p:nvSpPr>
          <p:cNvPr id="397" name="Google Shape;397;p37"/>
          <p:cNvSpPr txBox="1"/>
          <p:nvPr/>
        </p:nvSpPr>
        <p:spPr>
          <a:xfrm>
            <a:off x="4913350" y="4432575"/>
            <a:ext cx="4029600" cy="165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Times"/>
              <a:buChar char="❏"/>
            </a:pPr>
            <a:r>
              <a:rPr lang="en" sz="2200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rPr>
              <a:t>Fiberglass fairings act as aerodynamic covers. This is intended to simultaneously reduce weight and drag</a:t>
            </a:r>
            <a:endParaRPr sz="2200">
              <a:solidFill>
                <a:schemeClr val="dk1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pic>
        <p:nvPicPr>
          <p:cNvPr id="398" name="Google Shape;398;p37"/>
          <p:cNvPicPr preferRelativeResize="0"/>
          <p:nvPr/>
        </p:nvPicPr>
        <p:blipFill rotWithShape="1">
          <a:blip r:embed="rId10">
            <a:alphaModFix/>
          </a:blip>
          <a:srcRect l="36242" t="52734" r="30662" b="12671"/>
          <a:stretch/>
        </p:blipFill>
        <p:spPr>
          <a:xfrm>
            <a:off x="6540625" y="1141812"/>
            <a:ext cx="2477851" cy="1061000"/>
          </a:xfrm>
          <a:prstGeom prst="rect">
            <a:avLst/>
          </a:prstGeom>
          <a:noFill/>
          <a:ln>
            <a:noFill/>
          </a:ln>
        </p:spPr>
      </p:pic>
      <p:sp>
        <p:nvSpPr>
          <p:cNvPr id="399" name="Google Shape;399;p37"/>
          <p:cNvSpPr txBox="1"/>
          <p:nvPr/>
        </p:nvSpPr>
        <p:spPr>
          <a:xfrm>
            <a:off x="150701" y="6350950"/>
            <a:ext cx="3485100" cy="4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>
                <a:solidFill>
                  <a:srgbClr val="0000FF"/>
                </a:solidFill>
                <a:latin typeface="Times"/>
                <a:ea typeface="Times"/>
                <a:cs typeface="Times"/>
                <a:sym typeface="Times"/>
              </a:rPr>
              <a:t>Base carbon fiber bone of Carrier</a:t>
            </a:r>
            <a:endParaRPr sz="1600" b="0" i="0" u="none" strike="noStrike" cap="none">
              <a:solidFill>
                <a:srgbClr val="0000FF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400" name="Google Shape;400;p37"/>
          <p:cNvSpPr txBox="1"/>
          <p:nvPr/>
        </p:nvSpPr>
        <p:spPr>
          <a:xfrm>
            <a:off x="4800251" y="3872150"/>
            <a:ext cx="3485100" cy="4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>
                <a:solidFill>
                  <a:srgbClr val="0000FF"/>
                </a:solidFill>
                <a:latin typeface="Times"/>
                <a:ea typeface="Times"/>
                <a:cs typeface="Times"/>
                <a:sym typeface="Times"/>
              </a:rPr>
              <a:t>Fuselage fairings</a:t>
            </a:r>
            <a:endParaRPr sz="1600" b="0" i="0" u="none" strike="noStrike" cap="none">
              <a:solidFill>
                <a:srgbClr val="0000FF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401" name="Google Shape;401;p37"/>
          <p:cNvSpPr txBox="1"/>
          <p:nvPr/>
        </p:nvSpPr>
        <p:spPr>
          <a:xfrm>
            <a:off x="8753700" y="6379425"/>
            <a:ext cx="476700" cy="47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6" name="Google Shape;406;p38"/>
          <p:cNvPicPr preferRelativeResize="0"/>
          <p:nvPr/>
        </p:nvPicPr>
        <p:blipFill rotWithShape="1">
          <a:blip r:embed="rId3">
            <a:alphaModFix/>
          </a:blip>
          <a:srcRect b="-2880"/>
          <a:stretch/>
        </p:blipFill>
        <p:spPr>
          <a:xfrm>
            <a:off x="0" y="-10254"/>
            <a:ext cx="9143999" cy="7065900"/>
          </a:xfrm>
          <a:prstGeom prst="rect">
            <a:avLst/>
          </a:prstGeom>
          <a:noFill/>
          <a:ln>
            <a:noFill/>
          </a:ln>
        </p:spPr>
      </p:pic>
      <p:sp>
        <p:nvSpPr>
          <p:cNvPr id="407" name="Google Shape;407;p38"/>
          <p:cNvSpPr txBox="1">
            <a:spLocks noGrp="1"/>
          </p:cNvSpPr>
          <p:nvPr>
            <p:ph type="title"/>
          </p:nvPr>
        </p:nvSpPr>
        <p:spPr>
          <a:xfrm>
            <a:off x="365750" y="91422"/>
            <a:ext cx="8229600" cy="89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4000">
                <a:latin typeface="Times"/>
                <a:ea typeface="Times"/>
                <a:cs typeface="Times"/>
                <a:sym typeface="Times"/>
              </a:rPr>
              <a:t>Structural Design</a:t>
            </a:r>
            <a:endParaRPr sz="4000"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408" name="Google Shape;408;p38"/>
          <p:cNvSpPr/>
          <p:nvPr/>
        </p:nvSpPr>
        <p:spPr>
          <a:xfrm>
            <a:off x="225550" y="944875"/>
            <a:ext cx="8717400" cy="42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09" name="Google Shape;409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12650" y="5967237"/>
            <a:ext cx="624874" cy="624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" name="Google Shape;410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348300" y="5848425"/>
            <a:ext cx="862501" cy="862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11" name="Google Shape;411;p38"/>
          <p:cNvPicPr preferRelativeResize="0"/>
          <p:nvPr/>
        </p:nvPicPr>
        <p:blipFill rotWithShape="1">
          <a:blip r:embed="rId6">
            <a:alphaModFix/>
          </a:blip>
          <a:srcRect l="14220" r="12438" b="47652"/>
          <a:stretch/>
        </p:blipFill>
        <p:spPr>
          <a:xfrm>
            <a:off x="7542650" y="201250"/>
            <a:ext cx="1560826" cy="666299"/>
          </a:xfrm>
          <a:prstGeom prst="rect">
            <a:avLst/>
          </a:prstGeom>
          <a:noFill/>
          <a:ln>
            <a:noFill/>
          </a:ln>
        </p:spPr>
      </p:pic>
      <p:sp>
        <p:nvSpPr>
          <p:cNvPr id="412" name="Google Shape;412;p38"/>
          <p:cNvSpPr txBox="1"/>
          <p:nvPr/>
        </p:nvSpPr>
        <p:spPr>
          <a:xfrm>
            <a:off x="86100" y="1151825"/>
            <a:ext cx="4940100" cy="25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Times"/>
              <a:buChar char="❖"/>
            </a:pPr>
            <a:r>
              <a:rPr lang="en" sz="2200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rPr>
              <a:t>Heavy components such as batteries and motors will be attached directly to the carbon fiber tubes.</a:t>
            </a:r>
            <a:endParaRPr sz="2200">
              <a:solidFill>
                <a:schemeClr val="dk1"/>
              </a:solidFill>
              <a:latin typeface="Times"/>
              <a:ea typeface="Times"/>
              <a:cs typeface="Times"/>
              <a:sym typeface="Times"/>
            </a:endParaRPr>
          </a:p>
          <a:p>
            <a:pPr marL="457200" marR="0" lvl="0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Times"/>
              <a:buChar char="❖"/>
            </a:pPr>
            <a:r>
              <a:rPr lang="en" sz="2200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rPr>
              <a:t>Landing gear uses a simple spring suspension. Retractable gear was considered, however, was not adopted due to added complexity and weight.</a:t>
            </a:r>
            <a:endParaRPr sz="2200">
              <a:solidFill>
                <a:schemeClr val="dk1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pic>
        <p:nvPicPr>
          <p:cNvPr id="413" name="Google Shape;413;p38" title="CAD Four.png"/>
          <p:cNvPicPr preferRelativeResize="0"/>
          <p:nvPr/>
        </p:nvPicPr>
        <p:blipFill rotWithShape="1">
          <a:blip r:embed="rId7">
            <a:alphaModFix/>
          </a:blip>
          <a:srcRect l="50600" b="60012"/>
          <a:stretch/>
        </p:blipFill>
        <p:spPr>
          <a:xfrm>
            <a:off x="365750" y="3651650"/>
            <a:ext cx="3719127" cy="2664951"/>
          </a:xfrm>
          <a:prstGeom prst="rect">
            <a:avLst/>
          </a:prstGeom>
          <a:noFill/>
          <a:ln>
            <a:noFill/>
          </a:ln>
        </p:spPr>
      </p:pic>
      <p:sp>
        <p:nvSpPr>
          <p:cNvPr id="414" name="Google Shape;414;p38"/>
          <p:cNvSpPr txBox="1"/>
          <p:nvPr/>
        </p:nvSpPr>
        <p:spPr>
          <a:xfrm>
            <a:off x="365751" y="6316600"/>
            <a:ext cx="3485100" cy="4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>
                <a:solidFill>
                  <a:srgbClr val="0000FF"/>
                </a:solidFill>
                <a:latin typeface="Times"/>
                <a:ea typeface="Times"/>
                <a:cs typeface="Times"/>
                <a:sym typeface="Times"/>
              </a:rPr>
              <a:t>Internal of Carrier</a:t>
            </a:r>
            <a:endParaRPr sz="1600" b="0" i="0" u="none" strike="noStrike" cap="none">
              <a:solidFill>
                <a:srgbClr val="0000FF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pic>
        <p:nvPicPr>
          <p:cNvPr id="415" name="Google Shape;415;p38"/>
          <p:cNvPicPr preferRelativeResize="0"/>
          <p:nvPr/>
        </p:nvPicPr>
        <p:blipFill rotWithShape="1">
          <a:blip r:embed="rId8">
            <a:alphaModFix/>
          </a:blip>
          <a:srcRect l="6598" r="2632"/>
          <a:stretch/>
        </p:blipFill>
        <p:spPr>
          <a:xfrm>
            <a:off x="5080316" y="1097763"/>
            <a:ext cx="3801260" cy="2499826"/>
          </a:xfrm>
          <a:prstGeom prst="rect">
            <a:avLst/>
          </a:prstGeom>
          <a:noFill/>
          <a:ln>
            <a:noFill/>
          </a:ln>
        </p:spPr>
      </p:pic>
      <p:sp>
        <p:nvSpPr>
          <p:cNvPr id="416" name="Google Shape;416;p38"/>
          <p:cNvSpPr txBox="1"/>
          <p:nvPr/>
        </p:nvSpPr>
        <p:spPr>
          <a:xfrm>
            <a:off x="4954750" y="3597600"/>
            <a:ext cx="4052400" cy="4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>
                <a:solidFill>
                  <a:srgbClr val="0000FF"/>
                </a:solidFill>
                <a:latin typeface="Times"/>
                <a:ea typeface="Times"/>
                <a:cs typeface="Times"/>
                <a:sym typeface="Times"/>
              </a:rPr>
              <a:t>Wing plan, foam in gray and fiberglass in blue</a:t>
            </a:r>
            <a:endParaRPr sz="1600" b="0" i="0" u="none" strike="noStrike" cap="none">
              <a:solidFill>
                <a:srgbClr val="0000FF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417" name="Google Shape;417;p38"/>
          <p:cNvSpPr txBox="1"/>
          <p:nvPr/>
        </p:nvSpPr>
        <p:spPr>
          <a:xfrm>
            <a:off x="4374300" y="3872125"/>
            <a:ext cx="4769700" cy="249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Times"/>
              <a:buChar char="❏"/>
            </a:pPr>
            <a:r>
              <a:rPr lang="en" sz="2200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rPr>
              <a:t>Wing will be constructed from fiberglass reinforced foam to provide a lightweight yet sturdy wing design. Two offset layers of fiberglass provide structural integrity to the wing skin.</a:t>
            </a:r>
            <a:endParaRPr sz="2200">
              <a:solidFill>
                <a:schemeClr val="dk1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418" name="Google Shape;418;p38"/>
          <p:cNvSpPr txBox="1"/>
          <p:nvPr/>
        </p:nvSpPr>
        <p:spPr>
          <a:xfrm>
            <a:off x="8753700" y="6379425"/>
            <a:ext cx="507600" cy="47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3" name="Google Shape;423;p39"/>
          <p:cNvPicPr preferRelativeResize="0"/>
          <p:nvPr/>
        </p:nvPicPr>
        <p:blipFill rotWithShape="1">
          <a:blip r:embed="rId3">
            <a:alphaModFix/>
          </a:blip>
          <a:srcRect b="-2880"/>
          <a:stretch/>
        </p:blipFill>
        <p:spPr>
          <a:xfrm>
            <a:off x="0" y="-10254"/>
            <a:ext cx="9144000" cy="7065900"/>
          </a:xfrm>
          <a:prstGeom prst="rect">
            <a:avLst/>
          </a:prstGeom>
          <a:noFill/>
          <a:ln>
            <a:noFill/>
          </a:ln>
        </p:spPr>
      </p:pic>
      <p:sp>
        <p:nvSpPr>
          <p:cNvPr id="424" name="Google Shape;424;p39"/>
          <p:cNvSpPr txBox="1">
            <a:spLocks noGrp="1"/>
          </p:cNvSpPr>
          <p:nvPr>
            <p:ph type="title"/>
          </p:nvPr>
        </p:nvSpPr>
        <p:spPr>
          <a:xfrm>
            <a:off x="365750" y="91422"/>
            <a:ext cx="8229600" cy="89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4000">
                <a:latin typeface="Times"/>
                <a:ea typeface="Times"/>
                <a:cs typeface="Times"/>
                <a:sym typeface="Times"/>
              </a:rPr>
              <a:t>Results</a:t>
            </a:r>
            <a:endParaRPr sz="4000"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425" name="Google Shape;425;p39"/>
          <p:cNvSpPr/>
          <p:nvPr/>
        </p:nvSpPr>
        <p:spPr>
          <a:xfrm>
            <a:off x="225550" y="944875"/>
            <a:ext cx="8717400" cy="42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26" name="Google Shape;426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12650" y="5967237"/>
            <a:ext cx="624874" cy="624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27" name="Google Shape;427;p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348300" y="5848425"/>
            <a:ext cx="862501" cy="862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28" name="Google Shape;428;p39"/>
          <p:cNvPicPr preferRelativeResize="0"/>
          <p:nvPr/>
        </p:nvPicPr>
        <p:blipFill rotWithShape="1">
          <a:blip r:embed="rId6">
            <a:alphaModFix/>
          </a:blip>
          <a:srcRect l="14220" r="12438" b="47652"/>
          <a:stretch/>
        </p:blipFill>
        <p:spPr>
          <a:xfrm>
            <a:off x="7542650" y="201250"/>
            <a:ext cx="1560826" cy="666299"/>
          </a:xfrm>
          <a:prstGeom prst="rect">
            <a:avLst/>
          </a:prstGeom>
          <a:noFill/>
          <a:ln>
            <a:noFill/>
          </a:ln>
        </p:spPr>
      </p:pic>
      <p:sp>
        <p:nvSpPr>
          <p:cNvPr id="429" name="Google Shape;429;p39"/>
          <p:cNvSpPr txBox="1"/>
          <p:nvPr/>
        </p:nvSpPr>
        <p:spPr>
          <a:xfrm>
            <a:off x="225550" y="1135675"/>
            <a:ext cx="6060000" cy="315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Times"/>
              <a:buChar char="❖"/>
            </a:pPr>
            <a:r>
              <a:rPr lang="en" sz="2200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rPr>
              <a:t>Researched and developed a stable UAV design backed up by computational simulation and reference data.</a:t>
            </a:r>
            <a:endParaRPr sz="2200">
              <a:solidFill>
                <a:schemeClr val="dk1"/>
              </a:solidFill>
              <a:latin typeface="Times"/>
              <a:ea typeface="Times"/>
              <a:cs typeface="Times"/>
              <a:sym typeface="Times"/>
            </a:endParaRPr>
          </a:p>
          <a:p>
            <a:pPr marL="457200" marR="0" lvl="0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Times"/>
              <a:buChar char="❖"/>
            </a:pPr>
            <a:r>
              <a:rPr lang="en" sz="2200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rPr>
              <a:t>As a team, gained practical experience working on complex engineering challenges.</a:t>
            </a:r>
            <a:endParaRPr sz="2200">
              <a:solidFill>
                <a:schemeClr val="dk1"/>
              </a:solidFill>
              <a:latin typeface="Times"/>
              <a:ea typeface="Times"/>
              <a:cs typeface="Times"/>
              <a:sym typeface="Times"/>
            </a:endParaRPr>
          </a:p>
          <a:p>
            <a:pPr marL="457200" marR="0" lvl="0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Times"/>
              <a:buChar char="❖"/>
            </a:pPr>
            <a:r>
              <a:rPr lang="en" sz="2200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rPr>
              <a:t>Established a team structure which all team members were able to collaboratively identify and create solutions to engineering challenges.</a:t>
            </a:r>
            <a:endParaRPr sz="2200">
              <a:solidFill>
                <a:schemeClr val="dk1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pic>
        <p:nvPicPr>
          <p:cNvPr id="430" name="Google Shape;430;p39"/>
          <p:cNvPicPr preferRelativeResize="0"/>
          <p:nvPr/>
        </p:nvPicPr>
        <p:blipFill rotWithShape="1">
          <a:blip r:embed="rId7">
            <a:alphaModFix/>
          </a:blip>
          <a:srcRect l="1332"/>
          <a:stretch/>
        </p:blipFill>
        <p:spPr>
          <a:xfrm>
            <a:off x="225550" y="3919550"/>
            <a:ext cx="5381824" cy="2476275"/>
          </a:xfrm>
          <a:prstGeom prst="rect">
            <a:avLst/>
          </a:prstGeom>
          <a:noFill/>
          <a:ln>
            <a:noFill/>
          </a:ln>
        </p:spPr>
      </p:pic>
      <p:sp>
        <p:nvSpPr>
          <p:cNvPr id="431" name="Google Shape;431;p39"/>
          <p:cNvSpPr txBox="1"/>
          <p:nvPr/>
        </p:nvSpPr>
        <p:spPr>
          <a:xfrm>
            <a:off x="225550" y="6285225"/>
            <a:ext cx="2460900" cy="4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>
                <a:solidFill>
                  <a:srgbClr val="0000FF"/>
                </a:solidFill>
                <a:latin typeface="Times"/>
                <a:ea typeface="Times"/>
                <a:cs typeface="Times"/>
                <a:sym typeface="Times"/>
              </a:rPr>
              <a:t>Final design of the Carrier</a:t>
            </a:r>
            <a:endParaRPr sz="1600" b="0" i="0" u="none" strike="noStrike" cap="none">
              <a:solidFill>
                <a:srgbClr val="0000FF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pic>
        <p:nvPicPr>
          <p:cNvPr id="432" name="Google Shape;432;p39"/>
          <p:cNvPicPr preferRelativeResize="0"/>
          <p:nvPr/>
        </p:nvPicPr>
        <p:blipFill rotWithShape="1">
          <a:blip r:embed="rId8">
            <a:alphaModFix/>
          </a:blip>
          <a:srcRect r="44208"/>
          <a:stretch/>
        </p:blipFill>
        <p:spPr>
          <a:xfrm>
            <a:off x="6142125" y="1293400"/>
            <a:ext cx="2800824" cy="2663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33" name="Google Shape;433;p39"/>
          <p:cNvPicPr preferRelativeResize="0"/>
          <p:nvPr/>
        </p:nvPicPr>
        <p:blipFill rotWithShape="1">
          <a:blip r:embed="rId8">
            <a:alphaModFix/>
          </a:blip>
          <a:srcRect l="57020" t="74895"/>
          <a:stretch/>
        </p:blipFill>
        <p:spPr>
          <a:xfrm>
            <a:off x="6376625" y="3957054"/>
            <a:ext cx="2460900" cy="762695"/>
          </a:xfrm>
          <a:prstGeom prst="rect">
            <a:avLst/>
          </a:prstGeom>
          <a:noFill/>
          <a:ln>
            <a:noFill/>
          </a:ln>
        </p:spPr>
      </p:pic>
      <p:sp>
        <p:nvSpPr>
          <p:cNvPr id="434" name="Google Shape;434;p39"/>
          <p:cNvSpPr txBox="1"/>
          <p:nvPr/>
        </p:nvSpPr>
        <p:spPr>
          <a:xfrm>
            <a:off x="6142125" y="4665725"/>
            <a:ext cx="2460900" cy="4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>
                <a:solidFill>
                  <a:srgbClr val="0000FF"/>
                </a:solidFill>
                <a:latin typeface="Times"/>
                <a:ea typeface="Times"/>
                <a:cs typeface="Times"/>
                <a:sym typeface="Times"/>
              </a:rPr>
              <a:t>Final design of the Carrier</a:t>
            </a:r>
            <a:endParaRPr sz="1600" b="0" i="0" u="none" strike="noStrike" cap="none">
              <a:solidFill>
                <a:srgbClr val="0000FF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435" name="Google Shape;435;p39"/>
          <p:cNvSpPr txBox="1"/>
          <p:nvPr/>
        </p:nvSpPr>
        <p:spPr>
          <a:xfrm>
            <a:off x="8753700" y="6379425"/>
            <a:ext cx="507600" cy="47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13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" name="Google Shape;440;p40"/>
          <p:cNvPicPr preferRelativeResize="0"/>
          <p:nvPr/>
        </p:nvPicPr>
        <p:blipFill rotWithShape="1">
          <a:blip r:embed="rId3">
            <a:alphaModFix/>
          </a:blip>
          <a:srcRect b="-2880"/>
          <a:stretch/>
        </p:blipFill>
        <p:spPr>
          <a:xfrm>
            <a:off x="0" y="-10254"/>
            <a:ext cx="9144000" cy="7065900"/>
          </a:xfrm>
          <a:prstGeom prst="rect">
            <a:avLst/>
          </a:prstGeom>
          <a:noFill/>
          <a:ln>
            <a:noFill/>
          </a:ln>
        </p:spPr>
      </p:pic>
      <p:sp>
        <p:nvSpPr>
          <p:cNvPr id="441" name="Google Shape;441;p40"/>
          <p:cNvSpPr txBox="1">
            <a:spLocks noGrp="1"/>
          </p:cNvSpPr>
          <p:nvPr>
            <p:ph type="title"/>
          </p:nvPr>
        </p:nvSpPr>
        <p:spPr>
          <a:xfrm>
            <a:off x="365750" y="91422"/>
            <a:ext cx="8229600" cy="89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4000">
                <a:latin typeface="Times"/>
                <a:ea typeface="Times"/>
                <a:cs typeface="Times"/>
                <a:sym typeface="Times"/>
              </a:rPr>
              <a:t>Future Challenges</a:t>
            </a:r>
            <a:endParaRPr sz="4000"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442" name="Google Shape;442;p40"/>
          <p:cNvSpPr/>
          <p:nvPr/>
        </p:nvSpPr>
        <p:spPr>
          <a:xfrm>
            <a:off x="225550" y="944875"/>
            <a:ext cx="8717400" cy="42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43" name="Google Shape;443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12650" y="5967237"/>
            <a:ext cx="624874" cy="624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44" name="Google Shape;444;p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348300" y="5848425"/>
            <a:ext cx="862501" cy="862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45" name="Google Shape;445;p40"/>
          <p:cNvPicPr preferRelativeResize="0"/>
          <p:nvPr/>
        </p:nvPicPr>
        <p:blipFill rotWithShape="1">
          <a:blip r:embed="rId6">
            <a:alphaModFix/>
          </a:blip>
          <a:srcRect l="14220" r="12438" b="47652"/>
          <a:stretch/>
        </p:blipFill>
        <p:spPr>
          <a:xfrm>
            <a:off x="7542650" y="201250"/>
            <a:ext cx="1560826" cy="666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46" name="Google Shape;446;p40" title="IMG_4365.jpg"/>
          <p:cNvPicPr preferRelativeResize="0"/>
          <p:nvPr/>
        </p:nvPicPr>
        <p:blipFill rotWithShape="1">
          <a:blip r:embed="rId7">
            <a:alphaModFix/>
          </a:blip>
          <a:srcRect b="38065"/>
          <a:stretch/>
        </p:blipFill>
        <p:spPr>
          <a:xfrm>
            <a:off x="5284880" y="1064802"/>
            <a:ext cx="3818596" cy="3153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7" name="Google Shape;447;p40" title="CAD Four.png"/>
          <p:cNvPicPr preferRelativeResize="0"/>
          <p:nvPr/>
        </p:nvPicPr>
        <p:blipFill rotWithShape="1">
          <a:blip r:embed="rId8">
            <a:alphaModFix/>
          </a:blip>
          <a:srcRect t="54088" r="49902" b="10420"/>
          <a:stretch/>
        </p:blipFill>
        <p:spPr>
          <a:xfrm>
            <a:off x="225550" y="3949925"/>
            <a:ext cx="3912699" cy="2453900"/>
          </a:xfrm>
          <a:prstGeom prst="rect">
            <a:avLst/>
          </a:prstGeom>
          <a:noFill/>
          <a:ln>
            <a:noFill/>
          </a:ln>
        </p:spPr>
      </p:pic>
      <p:sp>
        <p:nvSpPr>
          <p:cNvPr id="448" name="Google Shape;448;p40"/>
          <p:cNvSpPr txBox="1"/>
          <p:nvPr/>
        </p:nvSpPr>
        <p:spPr>
          <a:xfrm>
            <a:off x="225550" y="1135675"/>
            <a:ext cx="4913700" cy="26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Times"/>
              <a:buChar char="❖"/>
            </a:pPr>
            <a:r>
              <a:rPr lang="en" sz="2200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rPr>
              <a:t>Team structure and communication chain must be improved since more personnel will be involved in the project for manufacturing phase.</a:t>
            </a:r>
            <a:endParaRPr sz="2200">
              <a:solidFill>
                <a:schemeClr val="dk1"/>
              </a:solidFill>
              <a:latin typeface="Times"/>
              <a:ea typeface="Times"/>
              <a:cs typeface="Times"/>
              <a:sym typeface="Times"/>
            </a:endParaRPr>
          </a:p>
          <a:p>
            <a:pPr marL="457200" marR="0" lvl="0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Times"/>
              <a:buChar char="❖"/>
            </a:pPr>
            <a:r>
              <a:rPr lang="en" sz="2200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rPr>
              <a:t>Fiberglass layup and composite vacuuming bagging are both large challenges which must be overcome for future designs.</a:t>
            </a:r>
            <a:endParaRPr sz="2200">
              <a:solidFill>
                <a:schemeClr val="dk1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449" name="Google Shape;449;p40"/>
          <p:cNvSpPr txBox="1"/>
          <p:nvPr/>
        </p:nvSpPr>
        <p:spPr>
          <a:xfrm>
            <a:off x="225550" y="6285225"/>
            <a:ext cx="2250000" cy="4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>
                <a:solidFill>
                  <a:srgbClr val="0000FF"/>
                </a:solidFill>
                <a:latin typeface="Times"/>
                <a:ea typeface="Times"/>
                <a:cs typeface="Times"/>
                <a:sym typeface="Times"/>
              </a:rPr>
              <a:t>Fiberglass layup test</a:t>
            </a:r>
            <a:endParaRPr sz="1600" b="0" i="0" u="none" strike="noStrike" cap="none">
              <a:solidFill>
                <a:srgbClr val="0000FF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450" name="Google Shape;450;p40"/>
          <p:cNvSpPr txBox="1"/>
          <p:nvPr/>
        </p:nvSpPr>
        <p:spPr>
          <a:xfrm>
            <a:off x="5284875" y="4218100"/>
            <a:ext cx="2250000" cy="4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>
                <a:solidFill>
                  <a:srgbClr val="0000FF"/>
                </a:solidFill>
                <a:latin typeface="Times"/>
                <a:ea typeface="Times"/>
                <a:cs typeface="Times"/>
                <a:sym typeface="Times"/>
              </a:rPr>
              <a:t>Foam cutout test</a:t>
            </a:r>
            <a:endParaRPr sz="1600" b="0" i="0" u="none" strike="noStrike" cap="none">
              <a:solidFill>
                <a:srgbClr val="0000FF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451" name="Google Shape;451;p40"/>
          <p:cNvSpPr txBox="1"/>
          <p:nvPr/>
        </p:nvSpPr>
        <p:spPr>
          <a:xfrm>
            <a:off x="4138250" y="4723893"/>
            <a:ext cx="4913700" cy="174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Times"/>
              <a:buChar char="❏"/>
            </a:pPr>
            <a:r>
              <a:rPr lang="en" sz="2200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rPr>
              <a:t>During manufacturing, SPAROW will need to iteratively improve the design step by step to achieve the mission requirements.</a:t>
            </a:r>
            <a:endParaRPr sz="2200">
              <a:solidFill>
                <a:schemeClr val="dk1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452" name="Google Shape;452;p40"/>
          <p:cNvSpPr txBox="1"/>
          <p:nvPr/>
        </p:nvSpPr>
        <p:spPr>
          <a:xfrm>
            <a:off x="8753700" y="6379425"/>
            <a:ext cx="518100" cy="47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14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7" name="Google Shape;457;p41"/>
          <p:cNvPicPr preferRelativeResize="0"/>
          <p:nvPr/>
        </p:nvPicPr>
        <p:blipFill rotWithShape="1">
          <a:blip r:embed="rId3">
            <a:alphaModFix/>
          </a:blip>
          <a:srcRect b="-2880"/>
          <a:stretch/>
        </p:blipFill>
        <p:spPr>
          <a:xfrm>
            <a:off x="0" y="-10254"/>
            <a:ext cx="9144000" cy="7065900"/>
          </a:xfrm>
          <a:prstGeom prst="rect">
            <a:avLst/>
          </a:prstGeom>
          <a:noFill/>
          <a:ln>
            <a:noFill/>
          </a:ln>
        </p:spPr>
      </p:pic>
      <p:sp>
        <p:nvSpPr>
          <p:cNvPr id="458" name="Google Shape;458;p41"/>
          <p:cNvSpPr txBox="1">
            <a:spLocks noGrp="1"/>
          </p:cNvSpPr>
          <p:nvPr>
            <p:ph type="ctrTitle"/>
          </p:nvPr>
        </p:nvSpPr>
        <p:spPr>
          <a:xfrm>
            <a:off x="76200" y="366625"/>
            <a:ext cx="8991600" cy="304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4700" b="1">
                <a:latin typeface="Times"/>
                <a:ea typeface="Times"/>
                <a:cs typeface="Times"/>
                <a:sym typeface="Times"/>
              </a:rPr>
              <a:t>Thank you!</a:t>
            </a:r>
            <a:endParaRPr sz="4700" b="1">
              <a:latin typeface="Times"/>
              <a:ea typeface="Times"/>
              <a:cs typeface="Times"/>
              <a:sym typeface="Times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3100" b="1">
              <a:latin typeface="Times"/>
              <a:ea typeface="Times"/>
              <a:cs typeface="Times"/>
              <a:sym typeface="Times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2400">
                <a:latin typeface="Times"/>
                <a:ea typeface="Times"/>
                <a:cs typeface="Times"/>
                <a:sym typeface="Times"/>
              </a:rPr>
              <a:t>University of Alabama in Huntsville</a:t>
            </a:r>
            <a:endParaRPr sz="2400">
              <a:latin typeface="Times"/>
              <a:ea typeface="Times"/>
              <a:cs typeface="Times"/>
              <a:sym typeface="Times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latin typeface="Times"/>
                <a:ea typeface="Times"/>
                <a:cs typeface="Times"/>
                <a:sym typeface="Times"/>
              </a:rPr>
              <a:t>Space Hardware Club, SPAROW Program</a:t>
            </a:r>
            <a:endParaRPr sz="2400"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459" name="Google Shape;459;p41"/>
          <p:cNvSpPr txBox="1">
            <a:spLocks noGrp="1"/>
          </p:cNvSpPr>
          <p:nvPr>
            <p:ph type="subTitle" idx="1"/>
          </p:nvPr>
        </p:nvSpPr>
        <p:spPr>
          <a:xfrm>
            <a:off x="778500" y="4829300"/>
            <a:ext cx="7587000" cy="154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rPr>
              <a:t>Kota Mitsumoto, Ryan Maye, Duncan Green</a:t>
            </a:r>
            <a:endParaRPr sz="2400">
              <a:solidFill>
                <a:schemeClr val="dk1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pic>
        <p:nvPicPr>
          <p:cNvPr id="460" name="Google Shape;460;p41" title="20240420_150555.jpg"/>
          <p:cNvPicPr preferRelativeResize="0"/>
          <p:nvPr/>
        </p:nvPicPr>
        <p:blipFill rotWithShape="1">
          <a:blip r:embed="rId4">
            <a:alphaModFix/>
          </a:blip>
          <a:srcRect l="9350" t="38579" r="17022" b="19019"/>
          <a:stretch/>
        </p:blipFill>
        <p:spPr>
          <a:xfrm>
            <a:off x="2021075" y="3020732"/>
            <a:ext cx="5101850" cy="22035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61" name="Google Shape;461;p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212650" y="5967237"/>
            <a:ext cx="624874" cy="624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62" name="Google Shape;462;p4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348300" y="5848425"/>
            <a:ext cx="862501" cy="862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63" name="Google Shape;463;p41"/>
          <p:cNvPicPr preferRelativeResize="0"/>
          <p:nvPr/>
        </p:nvPicPr>
        <p:blipFill rotWithShape="1">
          <a:blip r:embed="rId7">
            <a:alphaModFix/>
          </a:blip>
          <a:srcRect l="14220" r="12438" b="47652"/>
          <a:stretch/>
        </p:blipFill>
        <p:spPr>
          <a:xfrm>
            <a:off x="7542650" y="201250"/>
            <a:ext cx="1560826" cy="666299"/>
          </a:xfrm>
          <a:prstGeom prst="rect">
            <a:avLst/>
          </a:prstGeom>
          <a:noFill/>
          <a:ln>
            <a:noFill/>
          </a:ln>
        </p:spPr>
      </p:pic>
      <p:sp>
        <p:nvSpPr>
          <p:cNvPr id="464" name="Google Shape;464;p41"/>
          <p:cNvSpPr txBox="1"/>
          <p:nvPr/>
        </p:nvSpPr>
        <p:spPr>
          <a:xfrm>
            <a:off x="8753700" y="6379425"/>
            <a:ext cx="570000" cy="47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15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27"/>
          <p:cNvPicPr preferRelativeResize="0"/>
          <p:nvPr/>
        </p:nvPicPr>
        <p:blipFill rotWithShape="1">
          <a:blip r:embed="rId3">
            <a:alphaModFix/>
          </a:blip>
          <a:srcRect b="-2880"/>
          <a:stretch/>
        </p:blipFill>
        <p:spPr>
          <a:xfrm>
            <a:off x="0" y="-10254"/>
            <a:ext cx="9143999" cy="7065900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27"/>
          <p:cNvSpPr txBox="1">
            <a:spLocks noGrp="1"/>
          </p:cNvSpPr>
          <p:nvPr>
            <p:ph type="title"/>
          </p:nvPr>
        </p:nvSpPr>
        <p:spPr>
          <a:xfrm>
            <a:off x="365750" y="91422"/>
            <a:ext cx="8229600" cy="89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4000">
                <a:latin typeface="Times"/>
                <a:ea typeface="Times"/>
                <a:cs typeface="Times"/>
                <a:sym typeface="Times"/>
              </a:rPr>
              <a:t>Space Hardware Club</a:t>
            </a:r>
            <a:endParaRPr sz="4000"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151" name="Google Shape;151;p27"/>
          <p:cNvSpPr/>
          <p:nvPr/>
        </p:nvSpPr>
        <p:spPr>
          <a:xfrm>
            <a:off x="225550" y="944875"/>
            <a:ext cx="8717400" cy="42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2" name="Google Shape;152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12650" y="5967237"/>
            <a:ext cx="624874" cy="624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348300" y="5848425"/>
            <a:ext cx="862501" cy="862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27"/>
          <p:cNvPicPr preferRelativeResize="0"/>
          <p:nvPr/>
        </p:nvPicPr>
        <p:blipFill rotWithShape="1">
          <a:blip r:embed="rId6">
            <a:alphaModFix/>
          </a:blip>
          <a:srcRect l="14220" r="12438" b="47652"/>
          <a:stretch/>
        </p:blipFill>
        <p:spPr>
          <a:xfrm>
            <a:off x="7542650" y="201250"/>
            <a:ext cx="1560826" cy="666299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27"/>
          <p:cNvSpPr/>
          <p:nvPr/>
        </p:nvSpPr>
        <p:spPr>
          <a:xfrm>
            <a:off x="6447825" y="3650979"/>
            <a:ext cx="2495100" cy="2235900"/>
          </a:xfrm>
          <a:prstGeom prst="roundRect">
            <a:avLst>
              <a:gd name="adj" fmla="val 4814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" name="Google Shape;156;p27"/>
          <p:cNvSpPr/>
          <p:nvPr/>
        </p:nvSpPr>
        <p:spPr>
          <a:xfrm>
            <a:off x="3806250" y="3650979"/>
            <a:ext cx="2495100" cy="2235900"/>
          </a:xfrm>
          <a:prstGeom prst="roundRect">
            <a:avLst>
              <a:gd name="adj" fmla="val 4814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" name="Google Shape;157;p27"/>
          <p:cNvSpPr/>
          <p:nvPr/>
        </p:nvSpPr>
        <p:spPr>
          <a:xfrm>
            <a:off x="3806288" y="1228979"/>
            <a:ext cx="2495100" cy="2235900"/>
          </a:xfrm>
          <a:prstGeom prst="roundRect">
            <a:avLst>
              <a:gd name="adj" fmla="val 4814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" name="Google Shape;158;p27"/>
          <p:cNvSpPr/>
          <p:nvPr/>
        </p:nvSpPr>
        <p:spPr>
          <a:xfrm>
            <a:off x="6447850" y="1228897"/>
            <a:ext cx="2495100" cy="2235900"/>
          </a:xfrm>
          <a:prstGeom prst="roundRect">
            <a:avLst>
              <a:gd name="adj" fmla="val 4814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" name="Google Shape;159;p27"/>
          <p:cNvSpPr/>
          <p:nvPr/>
        </p:nvSpPr>
        <p:spPr>
          <a:xfrm>
            <a:off x="3806240" y="1054013"/>
            <a:ext cx="2495100" cy="528900"/>
          </a:xfrm>
          <a:prstGeom prst="roundRect">
            <a:avLst>
              <a:gd name="adj" fmla="val 16667"/>
            </a:avLst>
          </a:prstGeom>
          <a:solidFill>
            <a:srgbClr val="0058A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" sz="15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AutoSat</a:t>
            </a:r>
            <a:endParaRPr sz="15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" name="Google Shape;160;p27"/>
          <p:cNvSpPr/>
          <p:nvPr/>
        </p:nvSpPr>
        <p:spPr>
          <a:xfrm>
            <a:off x="6447835" y="1054013"/>
            <a:ext cx="2495100" cy="5289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" sz="15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BalloonSat</a:t>
            </a:r>
            <a:endParaRPr sz="15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" name="Google Shape;161;p27"/>
          <p:cNvSpPr/>
          <p:nvPr/>
        </p:nvSpPr>
        <p:spPr>
          <a:xfrm>
            <a:off x="3806271" y="3650979"/>
            <a:ext cx="2495100" cy="528900"/>
          </a:xfrm>
          <a:prstGeom prst="roundRect">
            <a:avLst>
              <a:gd name="adj" fmla="val 16667"/>
            </a:avLst>
          </a:prstGeom>
          <a:solidFill>
            <a:schemeClr val="dk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" sz="15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Rocketry</a:t>
            </a:r>
            <a:endParaRPr sz="15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" name="Google Shape;162;p27"/>
          <p:cNvSpPr/>
          <p:nvPr/>
        </p:nvSpPr>
        <p:spPr>
          <a:xfrm>
            <a:off x="6447854" y="3650979"/>
            <a:ext cx="2495100" cy="528900"/>
          </a:xfrm>
          <a:prstGeom prst="roundRect">
            <a:avLst>
              <a:gd name="adj" fmla="val 16667"/>
            </a:avLst>
          </a:prstGeom>
          <a:solidFill>
            <a:srgbClr val="00AEE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" sz="15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SpaceFlight</a:t>
            </a:r>
            <a:endParaRPr sz="15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3" name="Google Shape;163;p27"/>
          <p:cNvPicPr preferRelativeResize="0"/>
          <p:nvPr/>
        </p:nvPicPr>
        <p:blipFill rotWithShape="1">
          <a:blip r:embed="rId7">
            <a:alphaModFix/>
          </a:blip>
          <a:srcRect l="3537" t="1748" r="31665"/>
          <a:stretch/>
        </p:blipFill>
        <p:spPr>
          <a:xfrm>
            <a:off x="7676328" y="1686979"/>
            <a:ext cx="1206600" cy="1389300"/>
          </a:xfrm>
          <a:prstGeom prst="roundRect">
            <a:avLst>
              <a:gd name="adj" fmla="val 5605"/>
            </a:avLst>
          </a:prstGeom>
          <a:noFill/>
          <a:ln>
            <a:noFill/>
          </a:ln>
        </p:spPr>
      </p:pic>
      <p:pic>
        <p:nvPicPr>
          <p:cNvPr id="164" name="Google Shape;164;p27"/>
          <p:cNvPicPr preferRelativeResize="0"/>
          <p:nvPr/>
        </p:nvPicPr>
        <p:blipFill rotWithShape="1">
          <a:blip r:embed="rId8">
            <a:alphaModFix/>
          </a:blip>
          <a:srcRect r="38635"/>
          <a:stretch/>
        </p:blipFill>
        <p:spPr>
          <a:xfrm>
            <a:off x="6497975" y="1686979"/>
            <a:ext cx="1109700" cy="1389300"/>
          </a:xfrm>
          <a:prstGeom prst="roundRect">
            <a:avLst>
              <a:gd name="adj" fmla="val 6615"/>
            </a:avLst>
          </a:prstGeom>
          <a:noFill/>
          <a:ln>
            <a:noFill/>
          </a:ln>
        </p:spPr>
      </p:pic>
      <p:pic>
        <p:nvPicPr>
          <p:cNvPr id="165" name="Google Shape;165;p27"/>
          <p:cNvPicPr preferRelativeResize="0"/>
          <p:nvPr/>
        </p:nvPicPr>
        <p:blipFill rotWithShape="1">
          <a:blip r:embed="rId9">
            <a:alphaModFix/>
          </a:blip>
          <a:srcRect l="8049" t="22659" r="32281" b="23467"/>
          <a:stretch/>
        </p:blipFill>
        <p:spPr>
          <a:xfrm>
            <a:off x="4712450" y="1682379"/>
            <a:ext cx="1539000" cy="1389300"/>
          </a:xfrm>
          <a:prstGeom prst="roundRect">
            <a:avLst>
              <a:gd name="adj" fmla="val 6318"/>
            </a:avLst>
          </a:prstGeom>
          <a:noFill/>
          <a:ln>
            <a:noFill/>
          </a:ln>
        </p:spPr>
      </p:pic>
      <p:pic>
        <p:nvPicPr>
          <p:cNvPr id="166" name="Google Shape;166;p27"/>
          <p:cNvPicPr preferRelativeResize="0"/>
          <p:nvPr/>
        </p:nvPicPr>
        <p:blipFill rotWithShape="1">
          <a:blip r:embed="rId10">
            <a:alphaModFix/>
          </a:blip>
          <a:srcRect t="17425" b="11768"/>
          <a:stretch/>
        </p:blipFill>
        <p:spPr>
          <a:xfrm>
            <a:off x="3856150" y="1682379"/>
            <a:ext cx="803700" cy="1398300"/>
          </a:xfrm>
          <a:prstGeom prst="roundRect">
            <a:avLst>
              <a:gd name="adj" fmla="val 5236"/>
            </a:avLst>
          </a:prstGeom>
          <a:noFill/>
          <a:ln>
            <a:noFill/>
          </a:ln>
        </p:spPr>
      </p:pic>
      <p:sp>
        <p:nvSpPr>
          <p:cNvPr id="167" name="Google Shape;167;p27"/>
          <p:cNvSpPr txBox="1"/>
          <p:nvPr/>
        </p:nvSpPr>
        <p:spPr>
          <a:xfrm>
            <a:off x="3806288" y="3071546"/>
            <a:ext cx="2495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Autonomous Payload Competitions</a:t>
            </a:r>
            <a:endParaRPr sz="1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" name="Google Shape;168;p27"/>
          <p:cNvSpPr txBox="1"/>
          <p:nvPr/>
        </p:nvSpPr>
        <p:spPr>
          <a:xfrm>
            <a:off x="6447850" y="3071463"/>
            <a:ext cx="2495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High-Altitude Ballooning Research</a:t>
            </a:r>
            <a:endParaRPr sz="1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9" name="Google Shape;169;p27"/>
          <p:cNvPicPr preferRelativeResize="0"/>
          <p:nvPr/>
        </p:nvPicPr>
        <p:blipFill rotWithShape="1">
          <a:blip r:embed="rId11">
            <a:alphaModFix/>
          </a:blip>
          <a:srcRect r="2047"/>
          <a:stretch/>
        </p:blipFill>
        <p:spPr>
          <a:xfrm>
            <a:off x="4712450" y="4274346"/>
            <a:ext cx="1507500" cy="1232700"/>
          </a:xfrm>
          <a:prstGeom prst="roundRect">
            <a:avLst>
              <a:gd name="adj" fmla="val 6011"/>
            </a:avLst>
          </a:prstGeom>
          <a:noFill/>
          <a:ln>
            <a:noFill/>
          </a:ln>
        </p:spPr>
      </p:pic>
      <p:sp>
        <p:nvSpPr>
          <p:cNvPr id="170" name="Google Shape;170;p27"/>
          <p:cNvSpPr txBox="1"/>
          <p:nvPr/>
        </p:nvSpPr>
        <p:spPr>
          <a:xfrm>
            <a:off x="3806275" y="5507146"/>
            <a:ext cx="2495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High-Powered Rocketry</a:t>
            </a:r>
            <a:endParaRPr sz="1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1" name="Google Shape;171;p27">
            <a:hlinkClick r:id="rId12"/>
          </p:cNvPr>
          <p:cNvPicPr preferRelativeResize="0"/>
          <p:nvPr/>
        </p:nvPicPr>
        <p:blipFill rotWithShape="1">
          <a:blip r:embed="rId13">
            <a:alphaModFix/>
          </a:blip>
          <a:srcRect l="18256" t="24499" r="9384" b="10081"/>
          <a:stretch/>
        </p:blipFill>
        <p:spPr>
          <a:xfrm>
            <a:off x="3894212" y="4274346"/>
            <a:ext cx="767100" cy="1232700"/>
          </a:xfrm>
          <a:prstGeom prst="roundRect">
            <a:avLst>
              <a:gd name="adj" fmla="val 7387"/>
            </a:avLst>
          </a:prstGeom>
          <a:noFill/>
          <a:ln>
            <a:noFill/>
          </a:ln>
        </p:spPr>
      </p:pic>
      <p:pic>
        <p:nvPicPr>
          <p:cNvPr id="172" name="Google Shape;172;p27"/>
          <p:cNvPicPr preferRelativeResize="0"/>
          <p:nvPr/>
        </p:nvPicPr>
        <p:blipFill rotWithShape="1">
          <a:blip r:embed="rId14">
            <a:alphaModFix/>
          </a:blip>
          <a:srcRect t="15021" r="8491" b="28801"/>
          <a:stretch/>
        </p:blipFill>
        <p:spPr>
          <a:xfrm>
            <a:off x="7725666" y="4267146"/>
            <a:ext cx="1142700" cy="1247100"/>
          </a:xfrm>
          <a:prstGeom prst="roundRect">
            <a:avLst>
              <a:gd name="adj" fmla="val 9414"/>
            </a:avLst>
          </a:prstGeom>
          <a:noFill/>
          <a:ln>
            <a:noFill/>
          </a:ln>
        </p:spPr>
      </p:pic>
      <p:pic>
        <p:nvPicPr>
          <p:cNvPr id="173" name="Google Shape;173;p27"/>
          <p:cNvPicPr preferRelativeResize="0"/>
          <p:nvPr/>
        </p:nvPicPr>
        <p:blipFill rotWithShape="1">
          <a:blip r:embed="rId15">
            <a:alphaModFix/>
          </a:blip>
          <a:srcRect l="25100" t="15026" r="26461" b="21275"/>
          <a:stretch/>
        </p:blipFill>
        <p:spPr>
          <a:xfrm>
            <a:off x="6517025" y="4274346"/>
            <a:ext cx="1171200" cy="1226100"/>
          </a:xfrm>
          <a:prstGeom prst="roundRect">
            <a:avLst>
              <a:gd name="adj" fmla="val 7278"/>
            </a:avLst>
          </a:prstGeom>
          <a:noFill/>
          <a:ln>
            <a:noFill/>
          </a:ln>
        </p:spPr>
      </p:pic>
      <p:sp>
        <p:nvSpPr>
          <p:cNvPr id="174" name="Google Shape;174;p27"/>
          <p:cNvSpPr txBox="1"/>
          <p:nvPr/>
        </p:nvSpPr>
        <p:spPr>
          <a:xfrm>
            <a:off x="6447850" y="5500346"/>
            <a:ext cx="2495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Student-Run Space Missions</a:t>
            </a:r>
            <a:endParaRPr sz="1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" name="Google Shape;175;p27"/>
          <p:cNvSpPr txBox="1">
            <a:spLocks noGrp="1"/>
          </p:cNvSpPr>
          <p:nvPr>
            <p:ph type="body" idx="1"/>
          </p:nvPr>
        </p:nvSpPr>
        <p:spPr>
          <a:xfrm>
            <a:off x="136050" y="1089775"/>
            <a:ext cx="3670200" cy="48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Times"/>
              <a:buChar char="❖"/>
            </a:pPr>
            <a:r>
              <a:rPr lang="en" sz="2000">
                <a:latin typeface="Times"/>
                <a:ea typeface="Times"/>
                <a:cs typeface="Times"/>
                <a:sym typeface="Times"/>
              </a:rPr>
              <a:t>Space Hardware Club provides hands-on hardware and software engineering experience for students through a variety of projects.</a:t>
            </a:r>
            <a:endParaRPr sz="2000" b="1">
              <a:latin typeface="Times"/>
              <a:ea typeface="Times"/>
              <a:cs typeface="Times"/>
              <a:sym typeface="Times"/>
            </a:endParaRPr>
          </a:p>
          <a:p>
            <a:pPr marL="400050" lvl="0" indent="-35557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Times"/>
              <a:buChar char="❖"/>
            </a:pPr>
            <a:r>
              <a:rPr lang="en" sz="2000">
                <a:latin typeface="Times"/>
                <a:ea typeface="Times"/>
                <a:cs typeface="Times"/>
                <a:sym typeface="Times"/>
              </a:rPr>
              <a:t>There are currently 15 active projects.</a:t>
            </a:r>
            <a:endParaRPr sz="2000">
              <a:latin typeface="Times"/>
              <a:ea typeface="Times"/>
              <a:cs typeface="Times"/>
              <a:sym typeface="Times"/>
            </a:endParaRPr>
          </a:p>
          <a:p>
            <a:pPr marL="400050" lvl="0" indent="-35557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Times"/>
              <a:buChar char="❖"/>
            </a:pPr>
            <a:r>
              <a:rPr lang="en" sz="2000">
                <a:latin typeface="Times"/>
                <a:ea typeface="Times"/>
                <a:cs typeface="Times"/>
                <a:sym typeface="Times"/>
              </a:rPr>
              <a:t>SPAROW is a project within the AutoSat program.</a:t>
            </a:r>
            <a:endParaRPr sz="2000">
              <a:latin typeface="Times"/>
              <a:ea typeface="Times"/>
              <a:cs typeface="Times"/>
              <a:sym typeface="Times"/>
            </a:endParaRPr>
          </a:p>
        </p:txBody>
      </p:sp>
      <p:pic>
        <p:nvPicPr>
          <p:cNvPr id="176" name="Google Shape;176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6850" y="4179875"/>
            <a:ext cx="2401501" cy="2401500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27"/>
          <p:cNvSpPr txBox="1"/>
          <p:nvPr/>
        </p:nvSpPr>
        <p:spPr>
          <a:xfrm>
            <a:off x="8753700" y="6379425"/>
            <a:ext cx="390300" cy="47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Google Shape;182;p28"/>
          <p:cNvPicPr preferRelativeResize="0"/>
          <p:nvPr/>
        </p:nvPicPr>
        <p:blipFill rotWithShape="1">
          <a:blip r:embed="rId3">
            <a:alphaModFix/>
          </a:blip>
          <a:srcRect b="-2880"/>
          <a:stretch/>
        </p:blipFill>
        <p:spPr>
          <a:xfrm>
            <a:off x="0" y="-10254"/>
            <a:ext cx="9143999" cy="7065900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28"/>
          <p:cNvSpPr txBox="1">
            <a:spLocks noGrp="1"/>
          </p:cNvSpPr>
          <p:nvPr>
            <p:ph type="title"/>
          </p:nvPr>
        </p:nvSpPr>
        <p:spPr>
          <a:xfrm>
            <a:off x="365750" y="91422"/>
            <a:ext cx="8229600" cy="89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4000">
                <a:latin typeface="Times"/>
                <a:ea typeface="Times"/>
                <a:cs typeface="Times"/>
                <a:sym typeface="Times"/>
              </a:rPr>
              <a:t>Organization Structure</a:t>
            </a:r>
            <a:endParaRPr sz="4000"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184" name="Google Shape;184;p28"/>
          <p:cNvSpPr/>
          <p:nvPr/>
        </p:nvSpPr>
        <p:spPr>
          <a:xfrm>
            <a:off x="225550" y="944875"/>
            <a:ext cx="8717400" cy="42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5" name="Google Shape;185;p28"/>
          <p:cNvSpPr/>
          <p:nvPr/>
        </p:nvSpPr>
        <p:spPr>
          <a:xfrm>
            <a:off x="365825" y="1245576"/>
            <a:ext cx="1948200" cy="830400"/>
          </a:xfrm>
          <a:prstGeom prst="roundRect">
            <a:avLst>
              <a:gd name="adj" fmla="val 8109"/>
            </a:avLst>
          </a:prstGeom>
          <a:solidFill>
            <a:srgbClr val="CFE2F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Times New Roman"/>
                <a:ea typeface="Times New Roman"/>
                <a:cs typeface="Times New Roman"/>
                <a:sym typeface="Times New Roman"/>
              </a:rPr>
              <a:t>UAH Space Hardware Club</a:t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86" name="Google Shape;186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12650" y="5967237"/>
            <a:ext cx="624874" cy="624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348300" y="5848425"/>
            <a:ext cx="862501" cy="862501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28"/>
          <p:cNvSpPr/>
          <p:nvPr/>
        </p:nvSpPr>
        <p:spPr>
          <a:xfrm>
            <a:off x="264875" y="2462925"/>
            <a:ext cx="6892200" cy="4193400"/>
          </a:xfrm>
          <a:prstGeom prst="roundRect">
            <a:avLst>
              <a:gd name="adj" fmla="val 8109"/>
            </a:avLst>
          </a:prstGeom>
          <a:solidFill>
            <a:srgbClr val="D9D2E9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latin typeface="Times New Roman"/>
                <a:ea typeface="Times New Roman"/>
                <a:cs typeface="Times New Roman"/>
                <a:sym typeface="Times New Roman"/>
              </a:rPr>
              <a:t>SPAROW</a:t>
            </a:r>
            <a:endParaRPr sz="2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189" name="Google Shape;189;p28"/>
          <p:cNvCxnSpPr>
            <a:stCxn id="185" idx="3"/>
            <a:endCxn id="190" idx="1"/>
          </p:cNvCxnSpPr>
          <p:nvPr/>
        </p:nvCxnSpPr>
        <p:spPr>
          <a:xfrm>
            <a:off x="2314025" y="1660776"/>
            <a:ext cx="476700" cy="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91" name="Google Shape;191;p28"/>
          <p:cNvSpPr/>
          <p:nvPr/>
        </p:nvSpPr>
        <p:spPr>
          <a:xfrm>
            <a:off x="473225" y="2682950"/>
            <a:ext cx="1840800" cy="499500"/>
          </a:xfrm>
          <a:prstGeom prst="roundRect">
            <a:avLst>
              <a:gd name="adj" fmla="val 8109"/>
            </a:avLst>
          </a:prstGeom>
          <a:solidFill>
            <a:schemeClr val="lt1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Times New Roman"/>
                <a:ea typeface="Times New Roman"/>
                <a:cs typeface="Times New Roman"/>
                <a:sym typeface="Times New Roman"/>
              </a:rPr>
              <a:t>Management</a:t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92" name="Google Shape;192;p28"/>
          <p:cNvSpPr/>
          <p:nvPr/>
        </p:nvSpPr>
        <p:spPr>
          <a:xfrm>
            <a:off x="917525" y="5022150"/>
            <a:ext cx="6033000" cy="1453800"/>
          </a:xfrm>
          <a:prstGeom prst="roundRect">
            <a:avLst>
              <a:gd name="adj" fmla="val 8109"/>
            </a:avLst>
          </a:prstGeom>
          <a:solidFill>
            <a:schemeClr val="lt1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Times New Roman"/>
                <a:ea typeface="Times New Roman"/>
                <a:cs typeface="Times New Roman"/>
                <a:sym typeface="Times New Roman"/>
              </a:rPr>
              <a:t>Systems</a:t>
            </a:r>
            <a:endParaRPr sz="20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93" name="Google Shape;193;p28"/>
          <p:cNvSpPr/>
          <p:nvPr/>
        </p:nvSpPr>
        <p:spPr>
          <a:xfrm>
            <a:off x="917525" y="3274150"/>
            <a:ext cx="6033000" cy="1546500"/>
          </a:xfrm>
          <a:prstGeom prst="roundRect">
            <a:avLst>
              <a:gd name="adj" fmla="val 8109"/>
            </a:avLst>
          </a:prstGeom>
          <a:solidFill>
            <a:schemeClr val="lt1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Times New Roman"/>
                <a:ea typeface="Times New Roman"/>
                <a:cs typeface="Times New Roman"/>
                <a:sym typeface="Times New Roman"/>
              </a:rPr>
              <a:t>Airframe</a:t>
            </a:r>
            <a:endParaRPr sz="20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94" name="Google Shape;194;p28"/>
          <p:cNvSpPr/>
          <p:nvPr/>
        </p:nvSpPr>
        <p:spPr>
          <a:xfrm>
            <a:off x="1101525" y="5881725"/>
            <a:ext cx="2027700" cy="499500"/>
          </a:xfrm>
          <a:prstGeom prst="roundRect">
            <a:avLst>
              <a:gd name="adj" fmla="val 8109"/>
            </a:avLst>
          </a:prstGeom>
          <a:solidFill>
            <a:schemeClr val="lt1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Times New Roman"/>
                <a:ea typeface="Times New Roman"/>
                <a:cs typeface="Times New Roman"/>
                <a:sym typeface="Times New Roman"/>
              </a:rPr>
              <a:t>Glider Navigation</a:t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95" name="Google Shape;195;p28"/>
          <p:cNvSpPr/>
          <p:nvPr/>
        </p:nvSpPr>
        <p:spPr>
          <a:xfrm>
            <a:off x="1101525" y="5341175"/>
            <a:ext cx="2027700" cy="499500"/>
          </a:xfrm>
          <a:prstGeom prst="roundRect">
            <a:avLst>
              <a:gd name="adj" fmla="val 8109"/>
            </a:avLst>
          </a:prstGeom>
          <a:solidFill>
            <a:schemeClr val="lt1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Times New Roman"/>
                <a:ea typeface="Times New Roman"/>
                <a:cs typeface="Times New Roman"/>
                <a:sym typeface="Times New Roman"/>
              </a:rPr>
              <a:t>Ground Station</a:t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96" name="Google Shape;196;p28"/>
          <p:cNvSpPr/>
          <p:nvPr/>
        </p:nvSpPr>
        <p:spPr>
          <a:xfrm>
            <a:off x="1194975" y="4204625"/>
            <a:ext cx="1840800" cy="499500"/>
          </a:xfrm>
          <a:prstGeom prst="roundRect">
            <a:avLst>
              <a:gd name="adj" fmla="val 8109"/>
            </a:avLst>
          </a:prstGeom>
          <a:solidFill>
            <a:schemeClr val="lt1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Times New Roman"/>
                <a:ea typeface="Times New Roman"/>
                <a:cs typeface="Times New Roman"/>
                <a:sym typeface="Times New Roman"/>
              </a:rPr>
              <a:t>Glider</a:t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97" name="Google Shape;197;p28"/>
          <p:cNvSpPr/>
          <p:nvPr/>
        </p:nvSpPr>
        <p:spPr>
          <a:xfrm>
            <a:off x="1194975" y="3652325"/>
            <a:ext cx="1840800" cy="499500"/>
          </a:xfrm>
          <a:prstGeom prst="roundRect">
            <a:avLst>
              <a:gd name="adj" fmla="val 8109"/>
            </a:avLst>
          </a:prstGeom>
          <a:solidFill>
            <a:srgbClr val="FFFF00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Times New Roman"/>
                <a:ea typeface="Times New Roman"/>
                <a:cs typeface="Times New Roman"/>
                <a:sym typeface="Times New Roman"/>
              </a:rPr>
              <a:t>Carrier</a:t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198" name="Google Shape;198;p28"/>
          <p:cNvCxnSpPr>
            <a:stCxn id="191" idx="1"/>
            <a:endCxn id="193" idx="1"/>
          </p:cNvCxnSpPr>
          <p:nvPr/>
        </p:nvCxnSpPr>
        <p:spPr>
          <a:xfrm>
            <a:off x="473225" y="2932700"/>
            <a:ext cx="444300" cy="1114800"/>
          </a:xfrm>
          <a:prstGeom prst="bentConnector3">
            <a:avLst>
              <a:gd name="adj1" fmla="val -18979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9" name="Google Shape;199;p28"/>
          <p:cNvCxnSpPr>
            <a:endCxn id="192" idx="1"/>
          </p:cNvCxnSpPr>
          <p:nvPr/>
        </p:nvCxnSpPr>
        <p:spPr>
          <a:xfrm rot="-5400000" flipH="1">
            <a:off x="-199225" y="4632300"/>
            <a:ext cx="1705200" cy="528300"/>
          </a:xfrm>
          <a:prstGeom prst="bentConnector2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90" name="Google Shape;190;p28"/>
          <p:cNvSpPr/>
          <p:nvPr/>
        </p:nvSpPr>
        <p:spPr>
          <a:xfrm>
            <a:off x="2790575" y="1245575"/>
            <a:ext cx="1840800" cy="830400"/>
          </a:xfrm>
          <a:prstGeom prst="roundRect">
            <a:avLst>
              <a:gd name="adj" fmla="val 8109"/>
            </a:avLst>
          </a:prstGeom>
          <a:solidFill>
            <a:srgbClr val="0058A4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AutoSat</a:t>
            </a:r>
            <a:endParaRPr sz="2000" b="1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00" name="Google Shape;200;p28"/>
          <p:cNvSpPr txBox="1"/>
          <p:nvPr/>
        </p:nvSpPr>
        <p:spPr>
          <a:xfrm>
            <a:off x="3129225" y="3652325"/>
            <a:ext cx="3798600" cy="1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"/>
              <a:buChar char="❖"/>
            </a:pPr>
            <a:r>
              <a:rPr lang="en" sz="2000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rPr>
              <a:t>Works on designing, manufacturing, and testing the airframe of Carrier and Glider.</a:t>
            </a:r>
            <a:endParaRPr sz="2000" b="0" i="0" u="none" strike="noStrike" cap="none">
              <a:solidFill>
                <a:schemeClr val="dk1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201" name="Google Shape;201;p28"/>
          <p:cNvSpPr txBox="1"/>
          <p:nvPr/>
        </p:nvSpPr>
        <p:spPr>
          <a:xfrm>
            <a:off x="3216175" y="5341175"/>
            <a:ext cx="3798600" cy="1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"/>
              <a:buChar char="❖"/>
            </a:pPr>
            <a:r>
              <a:rPr lang="en" sz="2000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rPr>
              <a:t>Designs and codes the electrical and software components of the mission.</a:t>
            </a:r>
            <a:endParaRPr sz="2000" b="0" i="0" u="none" strike="noStrike" cap="none">
              <a:solidFill>
                <a:schemeClr val="dk1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pic>
        <p:nvPicPr>
          <p:cNvPr id="202" name="Google Shape;202;p28"/>
          <p:cNvPicPr preferRelativeResize="0"/>
          <p:nvPr/>
        </p:nvPicPr>
        <p:blipFill rotWithShape="1">
          <a:blip r:embed="rId6">
            <a:alphaModFix/>
          </a:blip>
          <a:srcRect l="14220" r="12438" b="47652"/>
          <a:stretch/>
        </p:blipFill>
        <p:spPr>
          <a:xfrm>
            <a:off x="7542650" y="201250"/>
            <a:ext cx="1560826" cy="6662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3" name="Google Shape;203;p28"/>
          <p:cNvCxnSpPr>
            <a:stCxn id="190" idx="2"/>
            <a:endCxn id="188" idx="0"/>
          </p:cNvCxnSpPr>
          <p:nvPr/>
        </p:nvCxnSpPr>
        <p:spPr>
          <a:xfrm>
            <a:off x="3710975" y="2075975"/>
            <a:ext cx="0" cy="38700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04" name="Google Shape;204;p28"/>
          <p:cNvSpPr txBox="1"/>
          <p:nvPr/>
        </p:nvSpPr>
        <p:spPr>
          <a:xfrm>
            <a:off x="8753700" y="6379425"/>
            <a:ext cx="390300" cy="47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oogle Shape;209;p29"/>
          <p:cNvPicPr preferRelativeResize="0"/>
          <p:nvPr/>
        </p:nvPicPr>
        <p:blipFill rotWithShape="1">
          <a:blip r:embed="rId3">
            <a:alphaModFix/>
          </a:blip>
          <a:srcRect b="-2880"/>
          <a:stretch/>
        </p:blipFill>
        <p:spPr>
          <a:xfrm>
            <a:off x="0" y="-10254"/>
            <a:ext cx="9144000" cy="7065900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29"/>
          <p:cNvSpPr txBox="1">
            <a:spLocks noGrp="1"/>
          </p:cNvSpPr>
          <p:nvPr>
            <p:ph type="title"/>
          </p:nvPr>
        </p:nvSpPr>
        <p:spPr>
          <a:xfrm>
            <a:off x="365750" y="91422"/>
            <a:ext cx="8229600" cy="89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4000">
                <a:latin typeface="Times"/>
                <a:ea typeface="Times"/>
                <a:cs typeface="Times"/>
                <a:sym typeface="Times"/>
              </a:rPr>
              <a:t>Objectives</a:t>
            </a:r>
            <a:endParaRPr sz="4000"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211" name="Google Shape;211;p29"/>
          <p:cNvSpPr/>
          <p:nvPr/>
        </p:nvSpPr>
        <p:spPr>
          <a:xfrm>
            <a:off x="225550" y="944875"/>
            <a:ext cx="8717400" cy="42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Google Shape;212;p29"/>
          <p:cNvSpPr txBox="1"/>
          <p:nvPr/>
        </p:nvSpPr>
        <p:spPr>
          <a:xfrm>
            <a:off x="225550" y="1146050"/>
            <a:ext cx="5176500" cy="262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Times"/>
              <a:buChar char="❖"/>
            </a:pPr>
            <a:r>
              <a:rPr lang="en" sz="2200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rPr>
              <a:t>Form a team structure capable of producing a UAV each year.</a:t>
            </a:r>
            <a:endParaRPr sz="2200">
              <a:solidFill>
                <a:schemeClr val="dk1"/>
              </a:solidFill>
              <a:latin typeface="Times"/>
              <a:ea typeface="Times"/>
              <a:cs typeface="Times"/>
              <a:sym typeface="Times"/>
            </a:endParaRPr>
          </a:p>
          <a:p>
            <a:pPr marL="457200" marR="0" lvl="0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Times"/>
              <a:buChar char="❖"/>
            </a:pPr>
            <a:r>
              <a:rPr lang="en" sz="22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rPr>
              <a:t>Gain practical engineering experience through designing a UAV.</a:t>
            </a:r>
            <a:endParaRPr sz="2200" b="0" i="0" u="none" strike="noStrike" cap="none">
              <a:solidFill>
                <a:schemeClr val="dk1"/>
              </a:solidFill>
              <a:latin typeface="Times"/>
              <a:ea typeface="Times"/>
              <a:cs typeface="Times"/>
              <a:sym typeface="Times"/>
            </a:endParaRPr>
          </a:p>
          <a:p>
            <a:pPr marL="457200" marR="0" lvl="0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Times"/>
              <a:buChar char="❖"/>
            </a:pPr>
            <a:r>
              <a:rPr lang="en" sz="22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rPr>
              <a:t>Understand the design process </a:t>
            </a:r>
            <a:r>
              <a:rPr lang="en" sz="2200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rPr>
              <a:t>while learning about the</a:t>
            </a:r>
            <a:r>
              <a:rPr lang="en" sz="22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rPr>
              <a:t> difficulties of </a:t>
            </a:r>
            <a:r>
              <a:rPr lang="en" sz="2200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rPr>
              <a:t>developing a project</a:t>
            </a:r>
            <a:r>
              <a:rPr lang="en" sz="22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rPr>
              <a:t> </a:t>
            </a:r>
            <a:r>
              <a:rPr lang="en" sz="2200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rPr>
              <a:t>with</a:t>
            </a:r>
            <a:r>
              <a:rPr lang="en" sz="22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rPr>
              <a:t> a large team</a:t>
            </a:r>
            <a:r>
              <a:rPr lang="en" sz="2200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rPr>
              <a:t>.</a:t>
            </a:r>
            <a:endParaRPr sz="2200" b="0" i="0" u="none" strike="noStrike" cap="none">
              <a:solidFill>
                <a:schemeClr val="dk1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213" name="Google Shape;213;p29"/>
          <p:cNvSpPr txBox="1"/>
          <p:nvPr/>
        </p:nvSpPr>
        <p:spPr>
          <a:xfrm>
            <a:off x="4870750" y="3932875"/>
            <a:ext cx="4273200" cy="21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Times"/>
              <a:buChar char="❏"/>
            </a:pPr>
            <a:r>
              <a:rPr lang="en" sz="2200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rPr>
              <a:t>The 2025 mission set includes runway take-off, flying laps, deploying an autonomous glider mid flight, and performing a runway landing while carrying a payload.</a:t>
            </a:r>
            <a:endParaRPr sz="2200" b="0" i="0" u="none" strike="noStrike" cap="none">
              <a:solidFill>
                <a:schemeClr val="dk1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pic>
        <p:nvPicPr>
          <p:cNvPr id="214" name="Google Shape;214;p29" title="20221121-zipline-drone-drop-02.jpg"/>
          <p:cNvPicPr preferRelativeResize="0"/>
          <p:nvPr/>
        </p:nvPicPr>
        <p:blipFill rotWithShape="1">
          <a:blip r:embed="rId4">
            <a:alphaModFix/>
          </a:blip>
          <a:srcRect l="2817"/>
          <a:stretch/>
        </p:blipFill>
        <p:spPr>
          <a:xfrm>
            <a:off x="546438" y="3697975"/>
            <a:ext cx="4167576" cy="2412399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29"/>
          <p:cNvSpPr txBox="1"/>
          <p:nvPr/>
        </p:nvSpPr>
        <p:spPr>
          <a:xfrm>
            <a:off x="546450" y="6064263"/>
            <a:ext cx="34017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b="0" i="0" u="none" strike="noStrike" cap="none">
                <a:solidFill>
                  <a:srgbClr val="0000FF"/>
                </a:solidFill>
                <a:latin typeface="Times"/>
                <a:ea typeface="Times"/>
                <a:cs typeface="Times"/>
                <a:sym typeface="Times"/>
              </a:rPr>
              <a:t>ZIPLINE commercial medical drone</a:t>
            </a:r>
            <a:endParaRPr sz="1600" b="0" i="0" u="none" strike="noStrike" cap="none">
              <a:solidFill>
                <a:srgbClr val="0000FF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pic>
        <p:nvPicPr>
          <p:cNvPr id="216" name="Google Shape;216;p2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402050" y="1064800"/>
            <a:ext cx="3664550" cy="2497804"/>
          </a:xfrm>
          <a:prstGeom prst="rect">
            <a:avLst/>
          </a:prstGeom>
          <a:noFill/>
          <a:ln w="19050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17" name="Google Shape;217;p2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212650" y="5967237"/>
            <a:ext cx="624874" cy="624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2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348300" y="5848425"/>
            <a:ext cx="862501" cy="862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29"/>
          <p:cNvPicPr preferRelativeResize="0"/>
          <p:nvPr/>
        </p:nvPicPr>
        <p:blipFill rotWithShape="1">
          <a:blip r:embed="rId8">
            <a:alphaModFix/>
          </a:blip>
          <a:srcRect l="14220" r="12438" b="47652"/>
          <a:stretch/>
        </p:blipFill>
        <p:spPr>
          <a:xfrm>
            <a:off x="7542650" y="201250"/>
            <a:ext cx="1560826" cy="666299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29"/>
          <p:cNvSpPr txBox="1"/>
          <p:nvPr/>
        </p:nvSpPr>
        <p:spPr>
          <a:xfrm>
            <a:off x="5306500" y="3562588"/>
            <a:ext cx="34017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>
                <a:solidFill>
                  <a:srgbClr val="0000FF"/>
                </a:solidFill>
                <a:latin typeface="Times"/>
                <a:ea typeface="Times"/>
                <a:cs typeface="Times"/>
                <a:sym typeface="Times"/>
              </a:rPr>
              <a:t>Mission schematic</a:t>
            </a:r>
            <a:endParaRPr sz="1600" b="0" i="0" u="none" strike="noStrike" cap="none">
              <a:solidFill>
                <a:srgbClr val="0000FF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221" name="Google Shape;221;p29"/>
          <p:cNvSpPr txBox="1"/>
          <p:nvPr/>
        </p:nvSpPr>
        <p:spPr>
          <a:xfrm>
            <a:off x="8753700" y="6379425"/>
            <a:ext cx="390300" cy="47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Google Shape;226;p30"/>
          <p:cNvPicPr preferRelativeResize="0"/>
          <p:nvPr/>
        </p:nvPicPr>
        <p:blipFill rotWithShape="1">
          <a:blip r:embed="rId3">
            <a:alphaModFix/>
          </a:blip>
          <a:srcRect b="-2880"/>
          <a:stretch/>
        </p:blipFill>
        <p:spPr>
          <a:xfrm>
            <a:off x="-7475" y="-4"/>
            <a:ext cx="9143999" cy="7065900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30"/>
          <p:cNvSpPr txBox="1">
            <a:spLocks noGrp="1"/>
          </p:cNvSpPr>
          <p:nvPr>
            <p:ph type="title"/>
          </p:nvPr>
        </p:nvSpPr>
        <p:spPr>
          <a:xfrm>
            <a:off x="365750" y="91422"/>
            <a:ext cx="8229600" cy="89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4000">
                <a:latin typeface="Times"/>
                <a:ea typeface="Times"/>
                <a:cs typeface="Times"/>
                <a:sym typeface="Times"/>
              </a:rPr>
              <a:t>Design Path for Carrier</a:t>
            </a:r>
            <a:endParaRPr sz="4000"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228" name="Google Shape;228;p30"/>
          <p:cNvSpPr/>
          <p:nvPr/>
        </p:nvSpPr>
        <p:spPr>
          <a:xfrm>
            <a:off x="225550" y="944875"/>
            <a:ext cx="8717400" cy="42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9" name="Google Shape;229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12650" y="5967237"/>
            <a:ext cx="624874" cy="624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348300" y="5848425"/>
            <a:ext cx="862501" cy="862501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30"/>
          <p:cNvSpPr/>
          <p:nvPr/>
        </p:nvSpPr>
        <p:spPr>
          <a:xfrm>
            <a:off x="365750" y="1172400"/>
            <a:ext cx="2529900" cy="1290300"/>
          </a:xfrm>
          <a:prstGeom prst="roundRect">
            <a:avLst>
              <a:gd name="adj" fmla="val 8109"/>
            </a:avLst>
          </a:prstGeom>
          <a:solidFill>
            <a:srgbClr val="D9EAD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Font typeface="Times New Roman"/>
              <a:buChar char="❖"/>
            </a:pPr>
            <a:r>
              <a:rPr lang="en" sz="1700">
                <a:latin typeface="Times New Roman"/>
                <a:ea typeface="Times New Roman"/>
                <a:cs typeface="Times New Roman"/>
                <a:sym typeface="Times New Roman"/>
              </a:rPr>
              <a:t>Research of previous designs</a:t>
            </a:r>
            <a:endParaRPr sz="17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Times New Roman"/>
              <a:buChar char="❖"/>
            </a:pPr>
            <a:r>
              <a:rPr lang="en" sz="17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Analysis of the point scoring system</a:t>
            </a:r>
            <a:endParaRPr sz="17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32" name="Google Shape;232;p30"/>
          <p:cNvSpPr/>
          <p:nvPr/>
        </p:nvSpPr>
        <p:spPr>
          <a:xfrm>
            <a:off x="365750" y="3208300"/>
            <a:ext cx="2529900" cy="1290300"/>
          </a:xfrm>
          <a:prstGeom prst="roundRect">
            <a:avLst>
              <a:gd name="adj" fmla="val 8109"/>
            </a:avLst>
          </a:prstGeom>
          <a:solidFill>
            <a:srgbClr val="D9EAD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Font typeface="Times New Roman"/>
              <a:buChar char="❖"/>
            </a:pPr>
            <a:r>
              <a:rPr lang="en" sz="1700">
                <a:latin typeface="Times New Roman"/>
                <a:ea typeface="Times New Roman"/>
                <a:cs typeface="Times New Roman"/>
                <a:sym typeface="Times New Roman"/>
              </a:rPr>
              <a:t>Trade study of airframe base design</a:t>
            </a:r>
            <a:endParaRPr sz="17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Font typeface="Times New Roman"/>
              <a:buChar char="❖"/>
            </a:pPr>
            <a:r>
              <a:rPr lang="en" sz="1700">
                <a:latin typeface="Times New Roman"/>
                <a:ea typeface="Times New Roman"/>
                <a:cs typeface="Times New Roman"/>
                <a:sym typeface="Times New Roman"/>
              </a:rPr>
              <a:t>Design parameter decision</a:t>
            </a:r>
            <a:endParaRPr sz="17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233" name="Google Shape;233;p30"/>
          <p:cNvCxnSpPr/>
          <p:nvPr/>
        </p:nvCxnSpPr>
        <p:spPr>
          <a:xfrm flipH="1">
            <a:off x="651325" y="2462700"/>
            <a:ext cx="300" cy="746400"/>
          </a:xfrm>
          <a:prstGeom prst="straightConnector1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34" name="Google Shape;234;p30"/>
          <p:cNvSpPr txBox="1"/>
          <p:nvPr/>
        </p:nvSpPr>
        <p:spPr>
          <a:xfrm>
            <a:off x="795875" y="2579450"/>
            <a:ext cx="3108900" cy="51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Design requirements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5" name="Google Shape;235;p30"/>
          <p:cNvSpPr/>
          <p:nvPr/>
        </p:nvSpPr>
        <p:spPr>
          <a:xfrm>
            <a:off x="365750" y="5310725"/>
            <a:ext cx="2529900" cy="992400"/>
          </a:xfrm>
          <a:prstGeom prst="roundRect">
            <a:avLst>
              <a:gd name="adj" fmla="val 8109"/>
            </a:avLst>
          </a:prstGeom>
          <a:solidFill>
            <a:srgbClr val="D9EAD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36550" algn="ctr" rtl="0">
              <a:spcBef>
                <a:spcPts val="0"/>
              </a:spcBef>
              <a:spcAft>
                <a:spcPts val="0"/>
              </a:spcAft>
              <a:buSzPts val="1700"/>
              <a:buFont typeface="Times New Roman"/>
              <a:buChar char="❖"/>
            </a:pPr>
            <a:r>
              <a:rPr lang="en" sz="1700">
                <a:latin typeface="Times New Roman"/>
                <a:ea typeface="Times New Roman"/>
                <a:cs typeface="Times New Roman"/>
                <a:sym typeface="Times New Roman"/>
              </a:rPr>
              <a:t>Numerical analysis of the design (XFLR5)</a:t>
            </a:r>
            <a:endParaRPr sz="17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236" name="Google Shape;236;p30"/>
          <p:cNvCxnSpPr/>
          <p:nvPr/>
        </p:nvCxnSpPr>
        <p:spPr>
          <a:xfrm flipH="1">
            <a:off x="655600" y="4502600"/>
            <a:ext cx="4500" cy="797400"/>
          </a:xfrm>
          <a:prstGeom prst="straightConnector1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37" name="Google Shape;237;p30"/>
          <p:cNvSpPr txBox="1"/>
          <p:nvPr/>
        </p:nvSpPr>
        <p:spPr>
          <a:xfrm>
            <a:off x="795875" y="4648613"/>
            <a:ext cx="3108900" cy="51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Preliminary design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38" name="Google Shape;238;p30"/>
          <p:cNvCxnSpPr>
            <a:endCxn id="232" idx="3"/>
          </p:cNvCxnSpPr>
          <p:nvPr/>
        </p:nvCxnSpPr>
        <p:spPr>
          <a:xfrm rot="10800000">
            <a:off x="2895650" y="3853450"/>
            <a:ext cx="549600" cy="6300"/>
          </a:xfrm>
          <a:prstGeom prst="straightConnector1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39" name="Google Shape;239;p30"/>
          <p:cNvCxnSpPr/>
          <p:nvPr/>
        </p:nvCxnSpPr>
        <p:spPr>
          <a:xfrm rot="10800000" flipH="1">
            <a:off x="3424150" y="3842900"/>
            <a:ext cx="9300" cy="2026200"/>
          </a:xfrm>
          <a:prstGeom prst="straightConnector1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0" name="Google Shape;240;p30"/>
          <p:cNvCxnSpPr/>
          <p:nvPr/>
        </p:nvCxnSpPr>
        <p:spPr>
          <a:xfrm flipH="1">
            <a:off x="2895650" y="5848425"/>
            <a:ext cx="533700" cy="2400"/>
          </a:xfrm>
          <a:prstGeom prst="straightConnector1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1" name="Google Shape;241;p30"/>
          <p:cNvCxnSpPr/>
          <p:nvPr/>
        </p:nvCxnSpPr>
        <p:spPr>
          <a:xfrm rot="10800000" flipH="1">
            <a:off x="6145500" y="1761525"/>
            <a:ext cx="16800" cy="3772500"/>
          </a:xfrm>
          <a:prstGeom prst="straightConnector1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2" name="Google Shape;242;p30"/>
          <p:cNvCxnSpPr/>
          <p:nvPr/>
        </p:nvCxnSpPr>
        <p:spPr>
          <a:xfrm rot="10800000" flipH="1">
            <a:off x="6153525" y="1766350"/>
            <a:ext cx="403200" cy="2400"/>
          </a:xfrm>
          <a:prstGeom prst="straightConnector1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43" name="Google Shape;243;p30"/>
          <p:cNvCxnSpPr/>
          <p:nvPr/>
        </p:nvCxnSpPr>
        <p:spPr>
          <a:xfrm rot="10800000">
            <a:off x="3423975" y="5522800"/>
            <a:ext cx="2737800" cy="12900"/>
          </a:xfrm>
          <a:prstGeom prst="straightConnector1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44" name="Google Shape;244;p30" title="IMG_4230.jpg"/>
          <p:cNvPicPr preferRelativeResize="0"/>
          <p:nvPr/>
        </p:nvPicPr>
        <p:blipFill rotWithShape="1">
          <a:blip r:embed="rId6">
            <a:alphaModFix/>
          </a:blip>
          <a:srcRect l="29645" t="9965" r="13994" b="31619"/>
          <a:stretch/>
        </p:blipFill>
        <p:spPr>
          <a:xfrm>
            <a:off x="3617637" y="1087650"/>
            <a:ext cx="2445937" cy="1901549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30"/>
          <p:cNvSpPr txBox="1"/>
          <p:nvPr/>
        </p:nvSpPr>
        <p:spPr>
          <a:xfrm>
            <a:off x="3683500" y="5506200"/>
            <a:ext cx="2309700" cy="51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Intermediate design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6" name="Google Shape;246;p30"/>
          <p:cNvPicPr preferRelativeResize="0"/>
          <p:nvPr/>
        </p:nvPicPr>
        <p:blipFill rotWithShape="1">
          <a:blip r:embed="rId7">
            <a:alphaModFix/>
          </a:blip>
          <a:srcRect l="12257"/>
          <a:stretch/>
        </p:blipFill>
        <p:spPr>
          <a:xfrm>
            <a:off x="3575650" y="3296925"/>
            <a:ext cx="2529899" cy="1901547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p30"/>
          <p:cNvSpPr/>
          <p:nvPr/>
        </p:nvSpPr>
        <p:spPr>
          <a:xfrm>
            <a:off x="6556725" y="1271350"/>
            <a:ext cx="2309700" cy="1080900"/>
          </a:xfrm>
          <a:prstGeom prst="roundRect">
            <a:avLst>
              <a:gd name="adj" fmla="val 8109"/>
            </a:avLst>
          </a:prstGeom>
          <a:solidFill>
            <a:srgbClr val="D9EAD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Font typeface="Times New Roman"/>
              <a:buChar char="❖"/>
            </a:pPr>
            <a:r>
              <a:rPr lang="en" sz="1700">
                <a:latin typeface="Times New Roman"/>
                <a:ea typeface="Times New Roman"/>
                <a:cs typeface="Times New Roman"/>
                <a:sym typeface="Times New Roman"/>
              </a:rPr>
              <a:t>CAD modeling</a:t>
            </a:r>
            <a:endParaRPr sz="17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Font typeface="Times New Roman"/>
              <a:buChar char="❖"/>
            </a:pPr>
            <a:r>
              <a:rPr lang="en" sz="1700">
                <a:latin typeface="Times New Roman"/>
                <a:ea typeface="Times New Roman"/>
                <a:cs typeface="Times New Roman"/>
                <a:sym typeface="Times New Roman"/>
              </a:rPr>
              <a:t>Design integration with Glider and other systems</a:t>
            </a:r>
            <a:endParaRPr sz="17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48" name="Google Shape;248;p30"/>
          <p:cNvSpPr txBox="1"/>
          <p:nvPr/>
        </p:nvSpPr>
        <p:spPr>
          <a:xfrm>
            <a:off x="3541425" y="2894025"/>
            <a:ext cx="2138100" cy="40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>
                <a:solidFill>
                  <a:srgbClr val="0000FF"/>
                </a:solidFill>
                <a:latin typeface="Times"/>
                <a:ea typeface="Times"/>
                <a:cs typeface="Times"/>
                <a:sym typeface="Times"/>
              </a:rPr>
              <a:t>Design brainstorming</a:t>
            </a:r>
            <a:endParaRPr sz="1600" b="0" i="0" u="none" strike="noStrike" cap="none">
              <a:solidFill>
                <a:srgbClr val="0000FF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249" name="Google Shape;249;p30"/>
          <p:cNvSpPr txBox="1"/>
          <p:nvPr/>
        </p:nvSpPr>
        <p:spPr>
          <a:xfrm>
            <a:off x="3507120" y="5101171"/>
            <a:ext cx="1758600" cy="40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>
                <a:solidFill>
                  <a:srgbClr val="0000FF"/>
                </a:solidFill>
                <a:latin typeface="Times"/>
                <a:ea typeface="Times"/>
                <a:cs typeface="Times"/>
                <a:sym typeface="Times"/>
              </a:rPr>
              <a:t>XFLR5 Simulation</a:t>
            </a:r>
            <a:endParaRPr sz="1600" b="0" i="0" u="none" strike="noStrike" cap="none">
              <a:solidFill>
                <a:srgbClr val="0000FF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cxnSp>
        <p:nvCxnSpPr>
          <p:cNvPr id="250" name="Google Shape;250;p30"/>
          <p:cNvCxnSpPr/>
          <p:nvPr/>
        </p:nvCxnSpPr>
        <p:spPr>
          <a:xfrm>
            <a:off x="6789000" y="2357638"/>
            <a:ext cx="6900" cy="420000"/>
          </a:xfrm>
          <a:prstGeom prst="straightConnector1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51" name="Google Shape;251;p30"/>
          <p:cNvSpPr/>
          <p:nvPr/>
        </p:nvSpPr>
        <p:spPr>
          <a:xfrm>
            <a:off x="6556725" y="2783025"/>
            <a:ext cx="2309700" cy="624900"/>
          </a:xfrm>
          <a:prstGeom prst="roundRect">
            <a:avLst>
              <a:gd name="adj" fmla="val 8109"/>
            </a:avLst>
          </a:prstGeom>
          <a:solidFill>
            <a:srgbClr val="FFFF00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Font typeface="Times New Roman"/>
              <a:buChar char="❏"/>
            </a:pPr>
            <a:r>
              <a:rPr lang="en" sz="1700">
                <a:latin typeface="Times New Roman"/>
                <a:ea typeface="Times New Roman"/>
                <a:cs typeface="Times New Roman"/>
                <a:sym typeface="Times New Roman"/>
              </a:rPr>
              <a:t>Manufacturing</a:t>
            </a:r>
            <a:endParaRPr sz="17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52" name="Google Shape;252;p30"/>
          <p:cNvSpPr/>
          <p:nvPr/>
        </p:nvSpPr>
        <p:spPr>
          <a:xfrm>
            <a:off x="6556725" y="3838700"/>
            <a:ext cx="2309700" cy="992400"/>
          </a:xfrm>
          <a:prstGeom prst="roundRect">
            <a:avLst>
              <a:gd name="adj" fmla="val 8109"/>
            </a:avLst>
          </a:prstGeom>
          <a:solidFill>
            <a:schemeClr val="lt1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Font typeface="Times New Roman"/>
              <a:buChar char="❏"/>
            </a:pPr>
            <a:r>
              <a:rPr lang="en" sz="1700">
                <a:latin typeface="Times New Roman"/>
                <a:ea typeface="Times New Roman"/>
                <a:cs typeface="Times New Roman"/>
                <a:sym typeface="Times New Roman"/>
              </a:rPr>
              <a:t>Test flights</a:t>
            </a:r>
            <a:endParaRPr sz="17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Font typeface="Times New Roman"/>
              <a:buChar char="❏"/>
            </a:pPr>
            <a:r>
              <a:rPr lang="en" sz="1700">
                <a:latin typeface="Times New Roman"/>
                <a:ea typeface="Times New Roman"/>
                <a:cs typeface="Times New Roman"/>
                <a:sym typeface="Times New Roman"/>
              </a:rPr>
              <a:t>Operational procedures</a:t>
            </a:r>
            <a:endParaRPr sz="17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253" name="Google Shape;253;p30"/>
          <p:cNvCxnSpPr/>
          <p:nvPr/>
        </p:nvCxnSpPr>
        <p:spPr>
          <a:xfrm>
            <a:off x="6785550" y="3413313"/>
            <a:ext cx="6900" cy="420000"/>
          </a:xfrm>
          <a:prstGeom prst="straightConnector1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54" name="Google Shape;254;p30"/>
          <p:cNvSpPr txBox="1"/>
          <p:nvPr/>
        </p:nvSpPr>
        <p:spPr>
          <a:xfrm>
            <a:off x="6914625" y="2311600"/>
            <a:ext cx="1450500" cy="51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Final design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5" name="Google Shape;255;p30"/>
          <p:cNvSpPr/>
          <p:nvPr/>
        </p:nvSpPr>
        <p:spPr>
          <a:xfrm>
            <a:off x="6556725" y="5261863"/>
            <a:ext cx="2309700" cy="624900"/>
          </a:xfrm>
          <a:prstGeom prst="roundRect">
            <a:avLst>
              <a:gd name="adj" fmla="val 8109"/>
            </a:avLst>
          </a:prstGeom>
          <a:solidFill>
            <a:schemeClr val="lt1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Font typeface="Times New Roman"/>
              <a:buChar char="❏"/>
            </a:pPr>
            <a:r>
              <a:rPr lang="en" sz="1700">
                <a:latin typeface="Times New Roman"/>
                <a:ea typeface="Times New Roman"/>
                <a:cs typeface="Times New Roman"/>
                <a:sym typeface="Times New Roman"/>
              </a:rPr>
              <a:t>Competition</a:t>
            </a:r>
            <a:endParaRPr sz="17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256" name="Google Shape;256;p30"/>
          <p:cNvCxnSpPr/>
          <p:nvPr/>
        </p:nvCxnSpPr>
        <p:spPr>
          <a:xfrm>
            <a:off x="6789000" y="4831088"/>
            <a:ext cx="6900" cy="420000"/>
          </a:xfrm>
          <a:prstGeom prst="straightConnector1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257" name="Google Shape;257;p30"/>
          <p:cNvPicPr preferRelativeResize="0"/>
          <p:nvPr/>
        </p:nvPicPr>
        <p:blipFill rotWithShape="1">
          <a:blip r:embed="rId8">
            <a:alphaModFix/>
          </a:blip>
          <a:srcRect l="14220" r="12438" b="47652"/>
          <a:stretch/>
        </p:blipFill>
        <p:spPr>
          <a:xfrm>
            <a:off x="7542650" y="201250"/>
            <a:ext cx="1560826" cy="666299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p30"/>
          <p:cNvSpPr txBox="1"/>
          <p:nvPr/>
        </p:nvSpPr>
        <p:spPr>
          <a:xfrm>
            <a:off x="8753700" y="6379425"/>
            <a:ext cx="390300" cy="47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Google Shape;263;p31"/>
          <p:cNvPicPr preferRelativeResize="0"/>
          <p:nvPr/>
        </p:nvPicPr>
        <p:blipFill rotWithShape="1">
          <a:blip r:embed="rId3">
            <a:alphaModFix/>
          </a:blip>
          <a:srcRect b="-2880"/>
          <a:stretch/>
        </p:blipFill>
        <p:spPr>
          <a:xfrm>
            <a:off x="0" y="-10254"/>
            <a:ext cx="9144000" cy="7065900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p31"/>
          <p:cNvSpPr txBox="1">
            <a:spLocks noGrp="1"/>
          </p:cNvSpPr>
          <p:nvPr>
            <p:ph type="title"/>
          </p:nvPr>
        </p:nvSpPr>
        <p:spPr>
          <a:xfrm>
            <a:off x="365750" y="91422"/>
            <a:ext cx="8229600" cy="89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4000">
                <a:latin typeface="Times"/>
                <a:ea typeface="Times"/>
                <a:cs typeface="Times"/>
                <a:sym typeface="Times"/>
              </a:rPr>
              <a:t>Point Sensitivity Analysis</a:t>
            </a:r>
            <a:endParaRPr sz="4000"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265" name="Google Shape;265;p31"/>
          <p:cNvSpPr/>
          <p:nvPr/>
        </p:nvSpPr>
        <p:spPr>
          <a:xfrm>
            <a:off x="225550" y="944875"/>
            <a:ext cx="8717400" cy="42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6" name="Google Shape;266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12650" y="5967237"/>
            <a:ext cx="624874" cy="624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348300" y="5848425"/>
            <a:ext cx="862501" cy="862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31"/>
          <p:cNvPicPr preferRelativeResize="0"/>
          <p:nvPr/>
        </p:nvPicPr>
        <p:blipFill rotWithShape="1">
          <a:blip r:embed="rId6">
            <a:alphaModFix/>
          </a:blip>
          <a:srcRect t="4906"/>
          <a:stretch/>
        </p:blipFill>
        <p:spPr>
          <a:xfrm>
            <a:off x="4153050" y="1064800"/>
            <a:ext cx="4725600" cy="3397825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pic>
      <p:sp>
        <p:nvSpPr>
          <p:cNvPr id="269" name="Google Shape;269;p31"/>
          <p:cNvSpPr txBox="1"/>
          <p:nvPr/>
        </p:nvSpPr>
        <p:spPr>
          <a:xfrm>
            <a:off x="225550" y="1068700"/>
            <a:ext cx="3824400" cy="289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Times"/>
              <a:buChar char="❖"/>
            </a:pPr>
            <a:r>
              <a:rPr lang="en" sz="2200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rPr>
              <a:t>Lap Time and Payload Weight were found have the largest impact on the total points.</a:t>
            </a:r>
            <a:endParaRPr sz="2200" b="0" i="0" u="none" strike="noStrike" cap="none">
              <a:solidFill>
                <a:schemeClr val="dk1"/>
              </a:solidFill>
              <a:latin typeface="Times"/>
              <a:ea typeface="Times"/>
              <a:cs typeface="Times"/>
              <a:sym typeface="Times"/>
            </a:endParaRPr>
          </a:p>
          <a:p>
            <a:pPr marL="457200" marR="0" lvl="0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Times"/>
              <a:buChar char="❖"/>
            </a:pPr>
            <a:r>
              <a:rPr lang="en" sz="2200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rPr>
              <a:t>Thus, to maximize the points scored, lightweight low drag designs were prioritized.</a:t>
            </a:r>
            <a:endParaRPr sz="2200" b="0" i="0" u="none" strike="noStrike" cap="none">
              <a:solidFill>
                <a:schemeClr val="dk1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270" name="Google Shape;270;p31"/>
          <p:cNvSpPr txBox="1"/>
          <p:nvPr/>
        </p:nvSpPr>
        <p:spPr>
          <a:xfrm>
            <a:off x="3972750" y="4824050"/>
            <a:ext cx="5086200" cy="16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Times"/>
              <a:buChar char="❏"/>
            </a:pPr>
            <a:r>
              <a:rPr lang="en" sz="2200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rPr>
              <a:t>6s LiPo batteries (25.2Vmax) and 500kV high torque motors were selected for their high thrust and 9 minutes of flight.</a:t>
            </a:r>
            <a:endParaRPr sz="2200" b="0" i="0" u="none" strike="noStrike" cap="none">
              <a:solidFill>
                <a:schemeClr val="dk1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pic>
        <p:nvPicPr>
          <p:cNvPr id="271" name="Google Shape;271;p3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12426" y="3962200"/>
            <a:ext cx="2591687" cy="1190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3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74600" y="5152725"/>
            <a:ext cx="2221519" cy="155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31"/>
          <p:cNvPicPr preferRelativeResize="0"/>
          <p:nvPr/>
        </p:nvPicPr>
        <p:blipFill rotWithShape="1">
          <a:blip r:embed="rId9">
            <a:alphaModFix/>
          </a:blip>
          <a:srcRect l="14220" r="12438" b="47652"/>
          <a:stretch/>
        </p:blipFill>
        <p:spPr>
          <a:xfrm>
            <a:off x="7542650" y="201250"/>
            <a:ext cx="1560826" cy="666299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Google Shape;274;p31"/>
          <p:cNvSpPr txBox="1"/>
          <p:nvPr/>
        </p:nvSpPr>
        <p:spPr>
          <a:xfrm>
            <a:off x="4153050" y="4462625"/>
            <a:ext cx="2887200" cy="40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>
                <a:solidFill>
                  <a:srgbClr val="0000FF"/>
                </a:solidFill>
                <a:latin typeface="Times"/>
                <a:ea typeface="Times"/>
                <a:cs typeface="Times"/>
                <a:sym typeface="Times"/>
              </a:rPr>
              <a:t>Point system sensitivity analysis</a:t>
            </a:r>
            <a:endParaRPr sz="1600" b="0" i="0" u="none" strike="noStrike" cap="none">
              <a:solidFill>
                <a:srgbClr val="0000FF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275" name="Google Shape;275;p31"/>
          <p:cNvSpPr txBox="1"/>
          <p:nvPr/>
        </p:nvSpPr>
        <p:spPr>
          <a:xfrm>
            <a:off x="8753700" y="6379425"/>
            <a:ext cx="390300" cy="47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Google Shape;280;p32"/>
          <p:cNvPicPr preferRelativeResize="0"/>
          <p:nvPr/>
        </p:nvPicPr>
        <p:blipFill rotWithShape="1">
          <a:blip r:embed="rId3">
            <a:alphaModFix/>
          </a:blip>
          <a:srcRect b="-2880"/>
          <a:stretch/>
        </p:blipFill>
        <p:spPr>
          <a:xfrm>
            <a:off x="0" y="-10254"/>
            <a:ext cx="9143999" cy="7065900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p32"/>
          <p:cNvSpPr txBox="1">
            <a:spLocks noGrp="1"/>
          </p:cNvSpPr>
          <p:nvPr>
            <p:ph type="title"/>
          </p:nvPr>
        </p:nvSpPr>
        <p:spPr>
          <a:xfrm>
            <a:off x="365750" y="91422"/>
            <a:ext cx="8229600" cy="89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4000">
                <a:latin typeface="Times"/>
                <a:ea typeface="Times"/>
                <a:cs typeface="Times"/>
                <a:sym typeface="Times"/>
              </a:rPr>
              <a:t>Base Airframe Design Trade Study</a:t>
            </a:r>
            <a:endParaRPr sz="4000"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282" name="Google Shape;282;p32"/>
          <p:cNvSpPr/>
          <p:nvPr/>
        </p:nvSpPr>
        <p:spPr>
          <a:xfrm>
            <a:off x="225550" y="944875"/>
            <a:ext cx="8717400" cy="42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3" name="Google Shape;283;p32" title="Full with Glider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3638325"/>
            <a:ext cx="6183301" cy="22100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212650" y="5967237"/>
            <a:ext cx="624874" cy="624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3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348300" y="5848425"/>
            <a:ext cx="862501" cy="862501"/>
          </a:xfrm>
          <a:prstGeom prst="rect">
            <a:avLst/>
          </a:prstGeom>
          <a:noFill/>
          <a:ln>
            <a:noFill/>
          </a:ln>
        </p:spPr>
      </p:pic>
      <p:sp>
        <p:nvSpPr>
          <p:cNvPr id="286" name="Google Shape;286;p32"/>
          <p:cNvSpPr txBox="1"/>
          <p:nvPr/>
        </p:nvSpPr>
        <p:spPr>
          <a:xfrm>
            <a:off x="225550" y="1248975"/>
            <a:ext cx="3648300" cy="212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Times"/>
              <a:buChar char="❖"/>
            </a:pPr>
            <a:r>
              <a:rPr lang="en" sz="2200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rPr>
              <a:t>Trade studies based on research and prototype test flights indicated that twin prop double fuselage configuration, (c) best suited our requirements.</a:t>
            </a:r>
            <a:endParaRPr sz="2200" b="0" i="0" u="none" strike="noStrike" cap="none">
              <a:solidFill>
                <a:schemeClr val="dk1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pic>
        <p:nvPicPr>
          <p:cNvPr id="287" name="Google Shape;287;p32" title="PXL_20240316_195821628 (1).jpg"/>
          <p:cNvPicPr preferRelativeResize="0"/>
          <p:nvPr/>
        </p:nvPicPr>
        <p:blipFill rotWithShape="1">
          <a:blip r:embed="rId7">
            <a:alphaModFix/>
          </a:blip>
          <a:srcRect l="5722" t="19001" b="24796"/>
          <a:stretch/>
        </p:blipFill>
        <p:spPr>
          <a:xfrm>
            <a:off x="6405350" y="1346312"/>
            <a:ext cx="2432175" cy="1933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32" title="PXL_20240420_200602484.jpg"/>
          <p:cNvPicPr preferRelativeResize="0"/>
          <p:nvPr/>
        </p:nvPicPr>
        <p:blipFill rotWithShape="1">
          <a:blip r:embed="rId8">
            <a:alphaModFix/>
          </a:blip>
          <a:srcRect l="25645" t="23513" b="31937"/>
          <a:stretch/>
        </p:blipFill>
        <p:spPr>
          <a:xfrm>
            <a:off x="3873850" y="1341475"/>
            <a:ext cx="2432175" cy="1942948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32"/>
          <p:cNvSpPr txBox="1"/>
          <p:nvPr/>
        </p:nvSpPr>
        <p:spPr>
          <a:xfrm>
            <a:off x="6183450" y="3691025"/>
            <a:ext cx="2939400" cy="18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"/>
              <a:buChar char="❏"/>
            </a:pPr>
            <a:r>
              <a:rPr lang="en" sz="2000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rPr>
              <a:t>Design (a) lacked the necessary pitch stability while design (b) had limited space under the fuselage for glider housing.</a:t>
            </a:r>
            <a:endParaRPr sz="2000" b="0" i="0" u="none" strike="noStrike" cap="none">
              <a:solidFill>
                <a:schemeClr val="dk1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290" name="Google Shape;290;p32"/>
          <p:cNvSpPr/>
          <p:nvPr/>
        </p:nvSpPr>
        <p:spPr>
          <a:xfrm>
            <a:off x="4068450" y="3638375"/>
            <a:ext cx="2115000" cy="2410500"/>
          </a:xfrm>
          <a:prstGeom prst="rect">
            <a:avLst/>
          </a:prstGeom>
          <a:noFill/>
          <a:ln w="381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1" name="Google Shape;291;p32"/>
          <p:cNvSpPr txBox="1"/>
          <p:nvPr/>
        </p:nvSpPr>
        <p:spPr>
          <a:xfrm>
            <a:off x="999125" y="6045963"/>
            <a:ext cx="4881300" cy="46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>
                <a:solidFill>
                  <a:srgbClr val="0000FF"/>
                </a:solidFill>
                <a:latin typeface="Times"/>
                <a:ea typeface="Times"/>
                <a:cs typeface="Times"/>
                <a:sym typeface="Times"/>
              </a:rPr>
              <a:t>(a) Flying Wing (b) Single Fuselage (c) Double Fuselage</a:t>
            </a:r>
            <a:endParaRPr sz="1600" b="0" i="0" u="none" strike="noStrike" cap="none">
              <a:solidFill>
                <a:srgbClr val="0000FF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pic>
        <p:nvPicPr>
          <p:cNvPr id="292" name="Google Shape;292;p32"/>
          <p:cNvPicPr preferRelativeResize="0"/>
          <p:nvPr/>
        </p:nvPicPr>
        <p:blipFill rotWithShape="1">
          <a:blip r:embed="rId9">
            <a:alphaModFix/>
          </a:blip>
          <a:srcRect l="14220" r="12438" b="47652"/>
          <a:stretch/>
        </p:blipFill>
        <p:spPr>
          <a:xfrm>
            <a:off x="7542650" y="201250"/>
            <a:ext cx="1560826" cy="666299"/>
          </a:xfrm>
          <a:prstGeom prst="rect">
            <a:avLst/>
          </a:prstGeom>
          <a:noFill/>
          <a:ln>
            <a:noFill/>
          </a:ln>
        </p:spPr>
      </p:pic>
      <p:sp>
        <p:nvSpPr>
          <p:cNvPr id="293" name="Google Shape;293;p32"/>
          <p:cNvSpPr txBox="1"/>
          <p:nvPr/>
        </p:nvSpPr>
        <p:spPr>
          <a:xfrm>
            <a:off x="5626720" y="3202305"/>
            <a:ext cx="1658400" cy="46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>
                <a:solidFill>
                  <a:srgbClr val="0000FF"/>
                </a:solidFill>
                <a:latin typeface="Times"/>
                <a:ea typeface="Times"/>
                <a:cs typeface="Times"/>
                <a:sym typeface="Times"/>
              </a:rPr>
              <a:t>Foam prototypes</a:t>
            </a:r>
            <a:endParaRPr sz="1600" b="0" i="0" u="none" strike="noStrike" cap="none">
              <a:solidFill>
                <a:srgbClr val="0000FF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294" name="Google Shape;294;p32"/>
          <p:cNvSpPr txBox="1"/>
          <p:nvPr/>
        </p:nvSpPr>
        <p:spPr>
          <a:xfrm>
            <a:off x="8753700" y="6379425"/>
            <a:ext cx="390300" cy="47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Google Shape;299;p33"/>
          <p:cNvPicPr preferRelativeResize="0"/>
          <p:nvPr/>
        </p:nvPicPr>
        <p:blipFill rotWithShape="1">
          <a:blip r:embed="rId3">
            <a:alphaModFix/>
          </a:blip>
          <a:srcRect b="-2880"/>
          <a:stretch/>
        </p:blipFill>
        <p:spPr>
          <a:xfrm>
            <a:off x="0" y="-10254"/>
            <a:ext cx="9144000" cy="7065900"/>
          </a:xfrm>
          <a:prstGeom prst="rect">
            <a:avLst/>
          </a:prstGeom>
          <a:noFill/>
          <a:ln>
            <a:noFill/>
          </a:ln>
        </p:spPr>
      </p:pic>
      <p:sp>
        <p:nvSpPr>
          <p:cNvPr id="300" name="Google Shape;300;p33"/>
          <p:cNvSpPr txBox="1">
            <a:spLocks noGrp="1"/>
          </p:cNvSpPr>
          <p:nvPr>
            <p:ph type="title"/>
          </p:nvPr>
        </p:nvSpPr>
        <p:spPr>
          <a:xfrm>
            <a:off x="365750" y="91422"/>
            <a:ext cx="8229600" cy="89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4000">
                <a:latin typeface="Times"/>
                <a:ea typeface="Times"/>
                <a:cs typeface="Times"/>
                <a:sym typeface="Times"/>
              </a:rPr>
              <a:t>Aerodynamic Analysis (Airfoil)</a:t>
            </a:r>
            <a:endParaRPr sz="4000"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301" name="Google Shape;301;p33"/>
          <p:cNvSpPr/>
          <p:nvPr/>
        </p:nvSpPr>
        <p:spPr>
          <a:xfrm>
            <a:off x="225550" y="944875"/>
            <a:ext cx="8717400" cy="42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2" name="Google Shape;302;p33" title="Airfoil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30175" y="1051977"/>
            <a:ext cx="2686350" cy="17017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33" title="2D Airfoil ClCd.png"/>
          <p:cNvPicPr preferRelativeResize="0"/>
          <p:nvPr/>
        </p:nvPicPr>
        <p:blipFill rotWithShape="1">
          <a:blip r:embed="rId5">
            <a:alphaModFix/>
          </a:blip>
          <a:srcRect l="23573" t="4746" r="26356" b="19667"/>
          <a:stretch/>
        </p:blipFill>
        <p:spPr>
          <a:xfrm>
            <a:off x="3309575" y="3246043"/>
            <a:ext cx="3668524" cy="333665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3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212650" y="5967237"/>
            <a:ext cx="624874" cy="624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3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348300" y="5848425"/>
            <a:ext cx="862501" cy="862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33" title="2D Airfoil ClCd.png"/>
          <p:cNvPicPr preferRelativeResize="0"/>
          <p:nvPr/>
        </p:nvPicPr>
        <p:blipFill rotWithShape="1">
          <a:blip r:embed="rId5">
            <a:alphaModFix/>
          </a:blip>
          <a:srcRect l="75419" b="66219"/>
          <a:stretch/>
        </p:blipFill>
        <p:spPr>
          <a:xfrm>
            <a:off x="6889375" y="3298747"/>
            <a:ext cx="2254624" cy="186682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33" title="2D Airfoil Cl.png"/>
          <p:cNvPicPr preferRelativeResize="0"/>
          <p:nvPr/>
        </p:nvPicPr>
        <p:blipFill rotWithShape="1">
          <a:blip r:embed="rId8">
            <a:alphaModFix/>
          </a:blip>
          <a:srcRect l="22263" t="3926" r="26272" b="7444"/>
          <a:stretch/>
        </p:blipFill>
        <p:spPr>
          <a:xfrm>
            <a:off x="37175" y="3227275"/>
            <a:ext cx="3272400" cy="3395650"/>
          </a:xfrm>
          <a:prstGeom prst="rect">
            <a:avLst/>
          </a:prstGeom>
          <a:noFill/>
          <a:ln>
            <a:noFill/>
          </a:ln>
        </p:spPr>
      </p:pic>
      <p:sp>
        <p:nvSpPr>
          <p:cNvPr id="308" name="Google Shape;308;p33"/>
          <p:cNvSpPr txBox="1"/>
          <p:nvPr/>
        </p:nvSpPr>
        <p:spPr>
          <a:xfrm>
            <a:off x="985550" y="6432300"/>
            <a:ext cx="1270200" cy="4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>
                <a:solidFill>
                  <a:srgbClr val="0000FF"/>
                </a:solidFill>
                <a:latin typeface="Times"/>
                <a:ea typeface="Times"/>
                <a:cs typeface="Times"/>
                <a:sym typeface="Times"/>
              </a:rPr>
              <a:t>Cl vs Alpha</a:t>
            </a:r>
            <a:endParaRPr sz="1600" b="0" i="0" u="none" strike="noStrike" cap="none">
              <a:solidFill>
                <a:srgbClr val="0000FF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309" name="Google Shape;309;p33"/>
          <p:cNvSpPr txBox="1"/>
          <p:nvPr/>
        </p:nvSpPr>
        <p:spPr>
          <a:xfrm>
            <a:off x="4522900" y="6432300"/>
            <a:ext cx="1873200" cy="4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>
                <a:solidFill>
                  <a:srgbClr val="0000FF"/>
                </a:solidFill>
                <a:latin typeface="Times"/>
                <a:ea typeface="Times"/>
                <a:cs typeface="Times"/>
                <a:sym typeface="Times"/>
              </a:rPr>
              <a:t>Cl/Cd vs Alpha</a:t>
            </a:r>
            <a:endParaRPr sz="1600" b="0" i="0" u="none" strike="noStrike" cap="none">
              <a:solidFill>
                <a:srgbClr val="0000FF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310" name="Google Shape;310;p33"/>
          <p:cNvSpPr txBox="1"/>
          <p:nvPr/>
        </p:nvSpPr>
        <p:spPr>
          <a:xfrm>
            <a:off x="225550" y="1151825"/>
            <a:ext cx="6041700" cy="222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Times"/>
              <a:buChar char="❖"/>
            </a:pPr>
            <a:r>
              <a:rPr lang="en" sz="2200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rPr>
              <a:t>Using XFLR5 airfoil analysis, the ClarkY profile was selected out of the four airfoils for its good post stall characteristics and high Cl/Cd while having enough thickness to house wirings for electronics.</a:t>
            </a:r>
            <a:endParaRPr sz="2200" b="0" i="0" u="none" strike="noStrike" cap="none">
              <a:solidFill>
                <a:schemeClr val="dk1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311" name="Google Shape;311;p33"/>
          <p:cNvSpPr txBox="1"/>
          <p:nvPr/>
        </p:nvSpPr>
        <p:spPr>
          <a:xfrm>
            <a:off x="6267250" y="2657700"/>
            <a:ext cx="2812200" cy="77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0000FF"/>
                </a:solidFill>
                <a:latin typeface="Times"/>
                <a:ea typeface="Times"/>
                <a:cs typeface="Times"/>
                <a:sym typeface="Times"/>
              </a:rPr>
              <a:t>(a) NACA0012 (b) NACA2412</a:t>
            </a:r>
            <a:endParaRPr sz="1600">
              <a:solidFill>
                <a:srgbClr val="0000FF"/>
              </a:solidFill>
              <a:latin typeface="Times"/>
              <a:ea typeface="Times"/>
              <a:cs typeface="Times"/>
              <a:sym typeface="Time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0000FF"/>
                </a:solidFill>
                <a:latin typeface="Times"/>
                <a:ea typeface="Times"/>
                <a:cs typeface="Times"/>
                <a:sym typeface="Times"/>
              </a:rPr>
              <a:t>(c) ClarkY (d) SD7037</a:t>
            </a:r>
            <a:endParaRPr sz="1600">
              <a:solidFill>
                <a:srgbClr val="0000FF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312" name="Google Shape;312;p33"/>
          <p:cNvSpPr/>
          <p:nvPr/>
        </p:nvSpPr>
        <p:spPr>
          <a:xfrm>
            <a:off x="1239750" y="2969450"/>
            <a:ext cx="373800" cy="5415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9525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3" name="Google Shape;313;p33"/>
          <p:cNvSpPr/>
          <p:nvPr/>
        </p:nvSpPr>
        <p:spPr>
          <a:xfrm rot="-2169148">
            <a:off x="3317338" y="3737845"/>
            <a:ext cx="373769" cy="541421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9525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4" name="Google Shape;314;p33"/>
          <p:cNvSpPr/>
          <p:nvPr/>
        </p:nvSpPr>
        <p:spPr>
          <a:xfrm>
            <a:off x="6963850" y="3298750"/>
            <a:ext cx="2115600" cy="514500"/>
          </a:xfrm>
          <a:prstGeom prst="rect">
            <a:avLst/>
          </a:prstGeom>
          <a:noFill/>
          <a:ln w="381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5" name="Google Shape;315;p33"/>
          <p:cNvPicPr preferRelativeResize="0"/>
          <p:nvPr/>
        </p:nvPicPr>
        <p:blipFill rotWithShape="1">
          <a:blip r:embed="rId9">
            <a:alphaModFix/>
          </a:blip>
          <a:srcRect l="14220" r="12438" b="47652"/>
          <a:stretch/>
        </p:blipFill>
        <p:spPr>
          <a:xfrm>
            <a:off x="7542650" y="201250"/>
            <a:ext cx="1560826" cy="666299"/>
          </a:xfrm>
          <a:prstGeom prst="rect">
            <a:avLst/>
          </a:prstGeom>
          <a:noFill/>
          <a:ln>
            <a:noFill/>
          </a:ln>
        </p:spPr>
      </p:pic>
      <p:sp>
        <p:nvSpPr>
          <p:cNvPr id="316" name="Google Shape;316;p33"/>
          <p:cNvSpPr txBox="1"/>
          <p:nvPr/>
        </p:nvSpPr>
        <p:spPr>
          <a:xfrm>
            <a:off x="6978097" y="5233250"/>
            <a:ext cx="2254500" cy="6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>
                <a:solidFill>
                  <a:srgbClr val="0000FF"/>
                </a:solidFill>
                <a:latin typeface="Times"/>
                <a:ea typeface="Times"/>
                <a:cs typeface="Times"/>
                <a:sym typeface="Times"/>
              </a:rPr>
              <a:t>(All simulations at Re=5x10^5)</a:t>
            </a:r>
            <a:endParaRPr sz="1600" b="0" i="0" u="none" strike="noStrike" cap="none">
              <a:solidFill>
                <a:srgbClr val="0000FF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317" name="Google Shape;317;p33"/>
          <p:cNvSpPr txBox="1"/>
          <p:nvPr/>
        </p:nvSpPr>
        <p:spPr>
          <a:xfrm>
            <a:off x="8753700" y="6379425"/>
            <a:ext cx="390300" cy="47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" name="Google Shape;322;p34"/>
          <p:cNvPicPr preferRelativeResize="0"/>
          <p:nvPr/>
        </p:nvPicPr>
        <p:blipFill rotWithShape="1">
          <a:blip r:embed="rId3">
            <a:alphaModFix/>
          </a:blip>
          <a:srcRect b="-2880"/>
          <a:stretch/>
        </p:blipFill>
        <p:spPr>
          <a:xfrm>
            <a:off x="0" y="-10254"/>
            <a:ext cx="9144000" cy="7065900"/>
          </a:xfrm>
          <a:prstGeom prst="rect">
            <a:avLst/>
          </a:prstGeom>
          <a:noFill/>
          <a:ln>
            <a:noFill/>
          </a:ln>
        </p:spPr>
      </p:pic>
      <p:sp>
        <p:nvSpPr>
          <p:cNvPr id="323" name="Google Shape;323;p34"/>
          <p:cNvSpPr txBox="1">
            <a:spLocks noGrp="1"/>
          </p:cNvSpPr>
          <p:nvPr>
            <p:ph type="title"/>
          </p:nvPr>
        </p:nvSpPr>
        <p:spPr>
          <a:xfrm>
            <a:off x="365750" y="91422"/>
            <a:ext cx="8229600" cy="89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4000">
                <a:latin typeface="Times"/>
                <a:ea typeface="Times"/>
                <a:cs typeface="Times"/>
                <a:sym typeface="Times"/>
              </a:rPr>
              <a:t>Aerodynamic Analysis (Cm, V)</a:t>
            </a:r>
            <a:endParaRPr sz="4000"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324" name="Google Shape;324;p34"/>
          <p:cNvSpPr/>
          <p:nvPr/>
        </p:nvSpPr>
        <p:spPr>
          <a:xfrm>
            <a:off x="225550" y="944875"/>
            <a:ext cx="8717400" cy="42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5" name="Google Shape;325;p34" title="Plane.png"/>
          <p:cNvPicPr preferRelativeResize="0"/>
          <p:nvPr/>
        </p:nvPicPr>
        <p:blipFill rotWithShape="1">
          <a:blip r:embed="rId4">
            <a:alphaModFix/>
          </a:blip>
          <a:srcRect r="50122" b="10185"/>
          <a:stretch/>
        </p:blipFill>
        <p:spPr>
          <a:xfrm>
            <a:off x="4814674" y="5160300"/>
            <a:ext cx="2444153" cy="1371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212650" y="5967237"/>
            <a:ext cx="624874" cy="624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p3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348300" y="5848425"/>
            <a:ext cx="862501" cy="8625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28" name="Google Shape;328;p34"/>
          <p:cNvGrpSpPr/>
          <p:nvPr/>
        </p:nvGrpSpPr>
        <p:grpSpPr>
          <a:xfrm>
            <a:off x="225561" y="3541217"/>
            <a:ext cx="4154765" cy="3040207"/>
            <a:chOff x="365750" y="1209450"/>
            <a:chExt cx="4087727" cy="3158000"/>
          </a:xfrm>
        </p:grpSpPr>
        <p:pic>
          <p:nvPicPr>
            <p:cNvPr id="329" name="Google Shape;329;p34" title="Cruise.png"/>
            <p:cNvPicPr preferRelativeResize="0"/>
            <p:nvPr/>
          </p:nvPicPr>
          <p:blipFill rotWithShape="1">
            <a:blip r:embed="rId7">
              <a:alphaModFix/>
            </a:blip>
            <a:srcRect r="48995" b="60000"/>
            <a:stretch/>
          </p:blipFill>
          <p:spPr>
            <a:xfrm>
              <a:off x="365750" y="1209450"/>
              <a:ext cx="4087727" cy="315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0" name="Google Shape;330;p34" title="Cruise.png"/>
            <p:cNvPicPr preferRelativeResize="0"/>
            <p:nvPr/>
          </p:nvPicPr>
          <p:blipFill rotWithShape="1">
            <a:blip r:embed="rId7">
              <a:alphaModFix/>
            </a:blip>
            <a:srcRect l="31705" r="52633" b="79149"/>
            <a:stretch/>
          </p:blipFill>
          <p:spPr>
            <a:xfrm>
              <a:off x="2826725" y="1209450"/>
              <a:ext cx="1520626" cy="199427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31" name="Google Shape;331;p34"/>
          <p:cNvGrpSpPr/>
          <p:nvPr/>
        </p:nvGrpSpPr>
        <p:grpSpPr>
          <a:xfrm>
            <a:off x="4954783" y="1194585"/>
            <a:ext cx="3987986" cy="2761436"/>
            <a:chOff x="2912875" y="3290700"/>
            <a:chExt cx="4087727" cy="3193150"/>
          </a:xfrm>
        </p:grpSpPr>
        <p:pic>
          <p:nvPicPr>
            <p:cNvPr id="332" name="Google Shape;332;p34" title="Cruise.png"/>
            <p:cNvPicPr preferRelativeResize="0"/>
            <p:nvPr/>
          </p:nvPicPr>
          <p:blipFill rotWithShape="1">
            <a:blip r:embed="rId7">
              <a:alphaModFix/>
            </a:blip>
            <a:srcRect l="50908" b="61139"/>
            <a:stretch/>
          </p:blipFill>
          <p:spPr>
            <a:xfrm>
              <a:off x="2912875" y="3296076"/>
              <a:ext cx="4087727" cy="31877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3" name="Google Shape;333;p34" title="Cruise.png"/>
            <p:cNvPicPr preferRelativeResize="0"/>
            <p:nvPr/>
          </p:nvPicPr>
          <p:blipFill rotWithShape="1">
            <a:blip r:embed="rId7">
              <a:alphaModFix/>
            </a:blip>
            <a:srcRect l="87181" t="1866" r="2601" b="89149"/>
            <a:stretch/>
          </p:blipFill>
          <p:spPr>
            <a:xfrm>
              <a:off x="5262887" y="3290700"/>
              <a:ext cx="1575586" cy="136477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34" name="Google Shape;334;p34"/>
          <p:cNvPicPr preferRelativeResize="0"/>
          <p:nvPr/>
        </p:nvPicPr>
        <p:blipFill rotWithShape="1">
          <a:blip r:embed="rId8">
            <a:alphaModFix/>
          </a:blip>
          <a:srcRect l="14220" r="12438" b="47652"/>
          <a:stretch/>
        </p:blipFill>
        <p:spPr>
          <a:xfrm>
            <a:off x="7542650" y="201250"/>
            <a:ext cx="1560826" cy="666299"/>
          </a:xfrm>
          <a:prstGeom prst="rect">
            <a:avLst/>
          </a:prstGeom>
          <a:noFill/>
          <a:ln>
            <a:noFill/>
          </a:ln>
        </p:spPr>
      </p:pic>
      <p:sp>
        <p:nvSpPr>
          <p:cNvPr id="335" name="Google Shape;335;p34"/>
          <p:cNvSpPr txBox="1"/>
          <p:nvPr/>
        </p:nvSpPr>
        <p:spPr>
          <a:xfrm>
            <a:off x="225550" y="1151825"/>
            <a:ext cx="4729200" cy="222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Times"/>
              <a:buChar char="❖"/>
            </a:pPr>
            <a:r>
              <a:rPr lang="en" sz="2200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rPr>
              <a:t>Pitch stability and cruise velocity were analysed using a wing-only model.</a:t>
            </a:r>
            <a:endParaRPr sz="2200">
              <a:solidFill>
                <a:schemeClr val="dk1"/>
              </a:solidFill>
              <a:latin typeface="Times"/>
              <a:ea typeface="Times"/>
              <a:cs typeface="Times"/>
              <a:sym typeface="Times"/>
            </a:endParaRPr>
          </a:p>
          <a:p>
            <a:pPr marL="457200" marR="0" lvl="0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Times"/>
              <a:buChar char="❖"/>
            </a:pPr>
            <a:r>
              <a:rPr lang="en" sz="2200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rPr>
              <a:t>Main wing induced angle was set at -1.5° to achieve a high cruise velocity of 30 m/s.</a:t>
            </a:r>
            <a:endParaRPr sz="2200" b="0" i="0" u="none" strike="noStrike" cap="none">
              <a:solidFill>
                <a:schemeClr val="dk1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336" name="Google Shape;336;p34"/>
          <p:cNvSpPr txBox="1"/>
          <p:nvPr/>
        </p:nvSpPr>
        <p:spPr>
          <a:xfrm>
            <a:off x="4478825" y="4163075"/>
            <a:ext cx="4483200" cy="137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Times"/>
              <a:buChar char="❏"/>
            </a:pPr>
            <a:r>
              <a:rPr lang="en" sz="2200" dirty="0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rPr>
              <a:t>Pitch stability was sufficient even with slight shift of CG which may happen at Glider separation.</a:t>
            </a:r>
            <a:endParaRPr sz="2200" b="0" i="0" u="none" strike="noStrike" cap="none" dirty="0">
              <a:solidFill>
                <a:schemeClr val="dk1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337" name="Google Shape;337;p34"/>
          <p:cNvSpPr/>
          <p:nvPr/>
        </p:nvSpPr>
        <p:spPr>
          <a:xfrm>
            <a:off x="2839175" y="5013525"/>
            <a:ext cx="1463400" cy="387600"/>
          </a:xfrm>
          <a:prstGeom prst="rect">
            <a:avLst/>
          </a:prstGeom>
          <a:noFill/>
          <a:ln w="381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8" name="Google Shape;338;p34"/>
          <p:cNvSpPr txBox="1"/>
          <p:nvPr/>
        </p:nvSpPr>
        <p:spPr>
          <a:xfrm>
            <a:off x="242000" y="6321125"/>
            <a:ext cx="4483200" cy="4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dirty="0">
                <a:solidFill>
                  <a:srgbClr val="0000FF"/>
                </a:solidFill>
                <a:latin typeface="Times"/>
                <a:ea typeface="Times"/>
                <a:cs typeface="Times"/>
                <a:sym typeface="Times"/>
              </a:rPr>
              <a:t>V cruise vs Alpha with various wing induced angle</a:t>
            </a:r>
            <a:endParaRPr sz="1600" b="0" i="0" u="none" strike="noStrike" cap="none" dirty="0">
              <a:solidFill>
                <a:srgbClr val="0000FF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339" name="Google Shape;339;p34"/>
          <p:cNvSpPr txBox="1"/>
          <p:nvPr/>
        </p:nvSpPr>
        <p:spPr>
          <a:xfrm>
            <a:off x="4954745" y="3868375"/>
            <a:ext cx="3256056" cy="4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dirty="0">
                <a:solidFill>
                  <a:srgbClr val="0000FF"/>
                </a:solidFill>
                <a:latin typeface="Times"/>
                <a:ea typeface="Times"/>
                <a:cs typeface="Times"/>
                <a:sym typeface="Times"/>
              </a:rPr>
              <a:t>Cm vs Alpha with various CG shift</a:t>
            </a:r>
            <a:endParaRPr sz="1600" b="0" i="0" u="none" strike="noStrike" cap="none" dirty="0">
              <a:solidFill>
                <a:srgbClr val="0000FF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340" name="Google Shape;340;p34"/>
          <p:cNvSpPr txBox="1"/>
          <p:nvPr/>
        </p:nvSpPr>
        <p:spPr>
          <a:xfrm>
            <a:off x="4857661" y="6321125"/>
            <a:ext cx="2013300" cy="4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>
                <a:solidFill>
                  <a:srgbClr val="0000FF"/>
                </a:solidFill>
                <a:latin typeface="Times"/>
                <a:ea typeface="Times"/>
                <a:cs typeface="Times"/>
                <a:sym typeface="Times"/>
              </a:rPr>
              <a:t>XFLR5 Carrier model</a:t>
            </a:r>
            <a:endParaRPr sz="1600" b="0" i="0" u="none" strike="noStrike" cap="none">
              <a:solidFill>
                <a:srgbClr val="0000FF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341" name="Google Shape;341;p34"/>
          <p:cNvSpPr txBox="1"/>
          <p:nvPr/>
        </p:nvSpPr>
        <p:spPr>
          <a:xfrm>
            <a:off x="8753700" y="6379425"/>
            <a:ext cx="390300" cy="47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3B706F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994</Words>
  <Application>Microsoft Office PowerPoint</Application>
  <PresentationFormat>On-screen Show (4:3)</PresentationFormat>
  <Paragraphs>173</Paragraphs>
  <Slides>16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Calibri</vt:lpstr>
      <vt:lpstr>Times</vt:lpstr>
      <vt:lpstr>Times New Roman</vt:lpstr>
      <vt:lpstr>Simple Light</vt:lpstr>
      <vt:lpstr>Office Theme</vt:lpstr>
      <vt:lpstr>Carrier Plane Design for the AIAA DBF Competition  University of Alabama in Huntsville Space Hardware Club, SPAROW Program</vt:lpstr>
      <vt:lpstr>Space Hardware Club</vt:lpstr>
      <vt:lpstr>Organization Structure</vt:lpstr>
      <vt:lpstr>Objectives</vt:lpstr>
      <vt:lpstr>Design Path for Carrier</vt:lpstr>
      <vt:lpstr>Point Sensitivity Analysis</vt:lpstr>
      <vt:lpstr>Base Airframe Design Trade Study</vt:lpstr>
      <vt:lpstr>Aerodynamic Analysis (Airfoil)</vt:lpstr>
      <vt:lpstr>Aerodynamic Analysis (Cm, V)</vt:lpstr>
      <vt:lpstr>Aerodynamic Analysis (Flap)</vt:lpstr>
      <vt:lpstr>Aerodynamic Analysis</vt:lpstr>
      <vt:lpstr>Structural Design</vt:lpstr>
      <vt:lpstr>Structural Design</vt:lpstr>
      <vt:lpstr>Results</vt:lpstr>
      <vt:lpstr>Future Challenges</vt:lpstr>
      <vt:lpstr>Thank you!  University of Alabama in Huntsville Space Hardware Club, SPAROW Program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AIAA Guest</cp:lastModifiedBy>
  <cp:revision>1</cp:revision>
  <dcterms:modified xsi:type="dcterms:W3CDTF">2025-04-03T01:18:34Z</dcterms:modified>
</cp:coreProperties>
</file>