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notesMasterIdLst>
    <p:notesMasterId r:id="rId37"/>
  </p:notesMasterIdLst>
  <p:sldIdLst>
    <p:sldId id="256" r:id="rId5"/>
    <p:sldId id="257" r:id="rId6"/>
    <p:sldId id="273" r:id="rId7"/>
    <p:sldId id="325" r:id="rId8"/>
    <p:sldId id="326" r:id="rId9"/>
    <p:sldId id="327" r:id="rId10"/>
    <p:sldId id="318" r:id="rId11"/>
    <p:sldId id="328" r:id="rId12"/>
    <p:sldId id="329" r:id="rId13"/>
    <p:sldId id="330" r:id="rId14"/>
    <p:sldId id="319" r:id="rId15"/>
    <p:sldId id="321" r:id="rId16"/>
    <p:sldId id="322" r:id="rId17"/>
    <p:sldId id="323" r:id="rId18"/>
    <p:sldId id="274" r:id="rId19"/>
    <p:sldId id="261" r:id="rId20"/>
    <p:sldId id="260" r:id="rId21"/>
    <p:sldId id="262" r:id="rId22"/>
    <p:sldId id="264" r:id="rId23"/>
    <p:sldId id="263" r:id="rId24"/>
    <p:sldId id="307" r:id="rId25"/>
    <p:sldId id="265" r:id="rId26"/>
    <p:sldId id="306" r:id="rId27"/>
    <p:sldId id="266" r:id="rId28"/>
    <p:sldId id="267" r:id="rId29"/>
    <p:sldId id="324" r:id="rId30"/>
    <p:sldId id="275" r:id="rId31"/>
    <p:sldId id="268" r:id="rId32"/>
    <p:sldId id="269" r:id="rId33"/>
    <p:sldId id="270" r:id="rId34"/>
    <p:sldId id="305" r:id="rId35"/>
    <p:sldId id="272" r:id="rId36"/>
  </p:sldIdLst>
  <p:sldSz cx="18288000" cy="10287000"/>
  <p:notesSz cx="6858000" cy="9144000"/>
  <p:embeddedFontLst>
    <p:embeddedFont>
      <p:font typeface="Cambria Math" panose="02040503050406030204" pitchFamily="18" charset="0"/>
      <p:regular r:id="rId38"/>
    </p:embeddedFont>
    <p:embeddedFont>
      <p:font typeface="Inter" panose="020B0604020202020204" charset="0"/>
      <p:regular r:id="rId39"/>
    </p:embeddedFont>
    <p:embeddedFont>
      <p:font typeface="Inter Bold" panose="020B0604020202020204" charset="0"/>
      <p:regular r:id="rId40"/>
    </p:embeddedFont>
    <p:embeddedFont>
      <p:font typeface="Nunito Sans" pitchFamily="2" charset="0"/>
      <p:regular r:id="rId41"/>
      <p:bold r:id="rId42"/>
      <p:italic r:id="rId43"/>
      <p:boldItalic r:id="rId44"/>
    </p:embeddedFont>
    <p:embeddedFont>
      <p:font typeface="Tahoma" panose="020B0604030504040204" pitchFamily="34" charset="0"/>
      <p:regular r:id="rId45"/>
      <p:bold r:id="rId4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376C97-8875-49CD-B788-32074C6FE1C0}" v="2752" dt="2025-04-01T22:46:34.976"/>
    <p1510:client id="{7F45C8A0-0796-46D5-9F74-E5A13DA77791}" v="13" dt="2025-04-01T22:47:51.349"/>
    <p1510:client id="{8BD11015-CD47-4417-B32F-78C295481A98}" v="203" dt="2025-04-02T01:30:37.732"/>
    <p1510:client id="{9DBEF7CE-B06D-4551-95A1-DC6F875CCE03}" v="30" dt="2025-04-01T22:52:17.550"/>
    <p1510:client id="{EF3CE004-472E-4D97-BBC9-7A81CD3C3523}" v="1567" dt="2025-04-01T19:07:38.15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5" d="100"/>
          <a:sy n="45" d="100"/>
        </p:scale>
        <p:origin x="548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2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5.fntdata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font" Target="fonts/font3.fntdata"/><Relationship Id="rId45" Type="http://schemas.openxmlformats.org/officeDocument/2006/relationships/font" Target="fonts/font8.fntdata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7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6.fntdata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1.fntdata"/><Relationship Id="rId46" Type="http://schemas.openxmlformats.org/officeDocument/2006/relationships/font" Target="fonts/font9.fntdata"/><Relationship Id="rId20" Type="http://schemas.openxmlformats.org/officeDocument/2006/relationships/slide" Target="slides/slide16.xml"/><Relationship Id="rId41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466978B-4015-401E-AD75-23A2087A620B}" type="datetimeFigureOut">
              <a:rPr lang="en-US" smtClean="0"/>
              <a:t>4/2/2025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1CA2D6-612E-4E08-BF30-C6D1E4F0C9A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72634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LQR only works with time invariant and linear systems</a:t>
            </a:r>
          </a:p>
          <a:p>
            <a:pPr marL="628650" lvl="1" indent="-171450">
              <a:buFontTx/>
              <a:buChar char="-"/>
            </a:pPr>
            <a:r>
              <a:rPr lang="en-US"/>
              <a:t>We need a way to control the rocket. We do that with trim points</a:t>
            </a:r>
          </a:p>
          <a:p>
            <a:pPr marL="171450" indent="-171450">
              <a:buFontTx/>
              <a:buChar char="-"/>
            </a:pPr>
            <a:r>
              <a:rPr lang="en-US"/>
              <a:t>What is a trim point?</a:t>
            </a:r>
          </a:p>
          <a:p>
            <a:pPr marL="628650" lvl="1" indent="-171450">
              <a:buFontTx/>
              <a:buChar char="-"/>
            </a:pPr>
            <a:r>
              <a:rPr lang="en-US"/>
              <a:t>Points in state space that are dynamically feasible (</a:t>
            </a:r>
            <a:r>
              <a:rPr lang="en-US" err="1"/>
              <a:t>x_dot</a:t>
            </a:r>
            <a:r>
              <a:rPr lang="en-US"/>
              <a:t> = f(</a:t>
            </a:r>
            <a:r>
              <a:rPr lang="en-US" err="1"/>
              <a:t>x,u</a:t>
            </a:r>
            <a:r>
              <a:rPr lang="en-US"/>
              <a:t>))</a:t>
            </a:r>
          </a:p>
          <a:p>
            <a:pPr marL="628650" lvl="1" indent="-171450">
              <a:buFontTx/>
              <a:buChar char="-"/>
            </a:pPr>
            <a:r>
              <a:rPr lang="en-US"/>
              <a:t>We can linearize the dynamics around that point and assume it is linear</a:t>
            </a:r>
          </a:p>
          <a:p>
            <a:pPr marL="628650" lvl="1" indent="-171450">
              <a:buFontTx/>
              <a:buChar char="-"/>
            </a:pPr>
            <a:r>
              <a:rPr lang="en-US"/>
              <a:t>Use LQR to get a K matrix</a:t>
            </a:r>
          </a:p>
          <a:p>
            <a:pPr marL="171450" indent="-171450">
              <a:buFontTx/>
              <a:buChar char="-"/>
            </a:pPr>
            <a:r>
              <a:rPr lang="en-US"/>
              <a:t>TP Generation / Variation</a:t>
            </a:r>
          </a:p>
          <a:p>
            <a:pPr marL="628650" lvl="1" indent="-171450">
              <a:buFontTx/>
              <a:buChar char="-"/>
            </a:pPr>
            <a:r>
              <a:rPr lang="en-US"/>
              <a:t>Trim points around </a:t>
            </a:r>
            <a:r>
              <a:rPr lang="en-US" sz="1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simulated trajectory with no control</a:t>
            </a:r>
            <a:endParaRPr lang="en-US"/>
          </a:p>
          <a:p>
            <a:pPr marL="628650" lvl="1" indent="-171450">
              <a:buFontTx/>
              <a:buChar char="-"/>
            </a:pPr>
            <a:r>
              <a:rPr lang="en-US"/>
              <a:t>13 Batches</a:t>
            </a:r>
          </a:p>
          <a:p>
            <a:pPr marL="628650" lvl="1" indent="-171450">
              <a:buFontTx/>
              <a:buChar char="-"/>
            </a:pPr>
            <a:r>
              <a:rPr lang="en-US"/>
              <a:t>Each batch as 33 trim points</a:t>
            </a:r>
          </a:p>
          <a:p>
            <a:pPr marL="171450" lvl="0" indent="-171450">
              <a:buFontTx/>
              <a:buChar char="-"/>
            </a:pPr>
            <a:r>
              <a:rPr lang="en-US"/>
              <a:t>Example at time 6</a:t>
            </a:r>
          </a:p>
          <a:p>
            <a:pPr marL="628650" lvl="1" indent="-171450">
              <a:buFontTx/>
              <a:buChar char="-"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CA2D6-612E-4E08-BF30-C6D1E4F0C9A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670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/>
              <a:t>Given</a:t>
            </a:r>
          </a:p>
          <a:p>
            <a:pPr marL="628650" lvl="1" indent="-171450">
              <a:buFontTx/>
              <a:buChar char="-"/>
            </a:pPr>
            <a:r>
              <a:rPr lang="en-US"/>
              <a:t>We know dynamics and Trim Points</a:t>
            </a:r>
          </a:p>
          <a:p>
            <a:pPr marL="171450" lvl="0" indent="-171450">
              <a:buFontTx/>
              <a:buChar char="-"/>
            </a:pPr>
            <a:r>
              <a:rPr lang="en-US"/>
              <a:t>Calculate Jacobian</a:t>
            </a:r>
          </a:p>
          <a:p>
            <a:pPr marL="628650" lvl="1" indent="-171450">
              <a:buFontTx/>
              <a:buChar char="-"/>
            </a:pPr>
            <a:r>
              <a:rPr lang="en-US"/>
              <a:t>This linearizes the dynamics around the trim point</a:t>
            </a:r>
          </a:p>
          <a:p>
            <a:pPr marL="171450" lvl="0" indent="-171450">
              <a:buFontTx/>
              <a:buChar char="-"/>
            </a:pPr>
            <a:r>
              <a:rPr lang="en-US"/>
              <a:t>Dynamics</a:t>
            </a:r>
          </a:p>
          <a:p>
            <a:pPr marL="628650" lvl="1" indent="-171450">
              <a:buFontTx/>
              <a:buChar char="-"/>
            </a:pPr>
            <a:r>
              <a:rPr lang="en-US"/>
              <a:t>Linear system. This represents the dynamics around the trim point</a:t>
            </a:r>
          </a:p>
          <a:p>
            <a:pPr marL="171450" lvl="0" indent="-171450">
              <a:buFontTx/>
              <a:buChar char="-"/>
            </a:pPr>
            <a:r>
              <a:rPr lang="en-US"/>
              <a:t>Simplified equation</a:t>
            </a:r>
          </a:p>
          <a:p>
            <a:pPr marL="628650" lvl="1" indent="-171450">
              <a:buFontTx/>
              <a:buChar char="-"/>
            </a:pPr>
            <a:r>
              <a:rPr lang="en-US"/>
              <a:t>Delta is the deviation from the trim points</a:t>
            </a:r>
          </a:p>
          <a:p>
            <a:pPr marL="171450" lvl="0" indent="-171450">
              <a:buFontTx/>
              <a:buChar char="-"/>
            </a:pPr>
            <a:r>
              <a:rPr lang="en-US"/>
              <a:t>Controller</a:t>
            </a:r>
          </a:p>
          <a:p>
            <a:pPr marL="628650" lvl="1" indent="-171450">
              <a:buFontTx/>
              <a:buChar char="-"/>
            </a:pPr>
            <a:r>
              <a:rPr lang="en-US"/>
              <a:t>To get our K we use the LQR function in MATLAB given our A, B, Q, R</a:t>
            </a:r>
          </a:p>
          <a:p>
            <a:pPr marL="628650" lvl="1" indent="-171450">
              <a:buFontTx/>
              <a:buChar char="-"/>
            </a:pPr>
            <a:r>
              <a:rPr lang="en-US"/>
              <a:t>Q and R matrices are the cost associated with the state and control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CA2D6-612E-4E08-BF30-C6D1E4F0C9A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969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1CA2D6-612E-4E08-BF30-C6D1E4F0C9A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23137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0588B3C-B24A-CE31-1C79-2E9C1B0CB5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A4A7B30-B38D-25C4-AC83-E796814EFD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BF5B12-1863-0735-475D-B8686F7DAA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Hector: we would like to thank our sponsors for the help they have provided in completing this study. 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D70663-DAE1-F10C-AD9A-FEBA0C105F9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C97B77B-FC2C-4079-999B-D8370FCA92E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5351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1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1.png"/><Relationship Id="rId16" Type="http://schemas.openxmlformats.org/officeDocument/2006/relationships/image" Target="../media/image23.png"/><Relationship Id="rId20" Type="http://schemas.openxmlformats.org/officeDocument/2006/relationships/image" Target="../media/image2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4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20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6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4.png"/><Relationship Id="rId26" Type="http://schemas.openxmlformats.org/officeDocument/2006/relationships/image" Target="../media/image33.png"/><Relationship Id="rId3" Type="http://schemas.openxmlformats.org/officeDocument/2006/relationships/image" Target="../media/image6.png"/><Relationship Id="rId21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32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1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0.png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6.png"/><Relationship Id="rId21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0.png"/><Relationship Id="rId28" Type="http://schemas.openxmlformats.org/officeDocument/2006/relationships/image" Target="../media/image33.png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9.png"/><Relationship Id="rId27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" Type="http://schemas.openxmlformats.org/officeDocument/2006/relationships/image" Target="../media/image6.png"/><Relationship Id="rId21" Type="http://schemas.openxmlformats.org/officeDocument/2006/relationships/image" Target="../media/image27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5" Type="http://schemas.openxmlformats.org/officeDocument/2006/relationships/image" Target="../media/image31.png"/><Relationship Id="rId2" Type="http://schemas.openxmlformats.org/officeDocument/2006/relationships/image" Target="../media/image1.png"/><Relationship Id="rId16" Type="http://schemas.openxmlformats.org/officeDocument/2006/relationships/image" Target="../media/image28.png"/><Relationship Id="rId20" Type="http://schemas.openxmlformats.org/officeDocument/2006/relationships/image" Target="../media/image26.png"/><Relationship Id="rId29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24" Type="http://schemas.openxmlformats.org/officeDocument/2006/relationships/image" Target="../media/image34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23" Type="http://schemas.openxmlformats.org/officeDocument/2006/relationships/image" Target="../media/image30.png"/><Relationship Id="rId28" Type="http://schemas.openxmlformats.org/officeDocument/2006/relationships/image" Target="../media/image33.png"/><Relationship Id="rId10" Type="http://schemas.openxmlformats.org/officeDocument/2006/relationships/image" Target="../media/image12.png"/><Relationship Id="rId19" Type="http://schemas.openxmlformats.org/officeDocument/2006/relationships/image" Target="../media/image25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Relationship Id="rId22" Type="http://schemas.openxmlformats.org/officeDocument/2006/relationships/image" Target="../media/image29.png"/><Relationship Id="rId27" Type="http://schemas.openxmlformats.org/officeDocument/2006/relationships/image" Target="../media/image35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7.png"/><Relationship Id="rId7" Type="http://schemas.openxmlformats.org/officeDocument/2006/relationships/image" Target="../media/image42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39.jpeg"/><Relationship Id="rId10" Type="http://schemas.openxmlformats.org/officeDocument/2006/relationships/image" Target="../media/image2.png"/><Relationship Id="rId4" Type="http://schemas.openxmlformats.org/officeDocument/2006/relationships/image" Target="../media/image38.svg"/><Relationship Id="rId9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2.png"/><Relationship Id="rId4" Type="http://schemas.openxmlformats.org/officeDocument/2006/relationships/image" Target="../media/image48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11" Type="http://schemas.openxmlformats.org/officeDocument/2006/relationships/image" Target="../media/image51.png"/><Relationship Id="rId5" Type="http://schemas.openxmlformats.org/officeDocument/2006/relationships/image" Target="../media/image54.png"/><Relationship Id="rId10" Type="http://schemas.openxmlformats.org/officeDocument/2006/relationships/image" Target="../media/image58.png"/><Relationship Id="rId4" Type="http://schemas.openxmlformats.org/officeDocument/2006/relationships/image" Target="../media/image53.png"/><Relationship Id="rId9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64.png"/><Relationship Id="rId4" Type="http://schemas.openxmlformats.org/officeDocument/2006/relationships/image" Target="../media/image63.png"/><Relationship Id="rId9" Type="http://schemas.openxmlformats.org/officeDocument/2006/relationships/image" Target="../media/image6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png"/><Relationship Id="rId5" Type="http://schemas.openxmlformats.org/officeDocument/2006/relationships/image" Target="../media/image70.png"/><Relationship Id="rId4" Type="http://schemas.openxmlformats.org/officeDocument/2006/relationships/image" Target="../media/image4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70.png"/><Relationship Id="rId4" Type="http://schemas.openxmlformats.org/officeDocument/2006/relationships/image" Target="../media/image46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1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0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2.png"/><Relationship Id="rId3" Type="http://schemas.openxmlformats.org/officeDocument/2006/relationships/image" Target="../media/image6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21.png"/><Relationship Id="rId2" Type="http://schemas.openxmlformats.org/officeDocument/2006/relationships/image" Target="../media/image1.png"/><Relationship Id="rId16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19" Type="http://schemas.openxmlformats.org/officeDocument/2006/relationships/image" Target="../media/image20.png"/><Relationship Id="rId4" Type="http://schemas.openxmlformats.org/officeDocument/2006/relationships/image" Target="../media/image2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/>
          <p:cNvSpPr/>
          <p:nvPr/>
        </p:nvSpPr>
        <p:spPr>
          <a:xfrm>
            <a:off x="0" y="0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25153" y="393154"/>
            <a:ext cx="2675484" cy="2707525"/>
          </a:xfrm>
          <a:custGeom>
            <a:avLst/>
            <a:gdLst/>
            <a:ahLst/>
            <a:cxnLst/>
            <a:rect l="l" t="t" r="r" b="b"/>
            <a:pathLst>
              <a:path w="2675484" h="2707525">
                <a:moveTo>
                  <a:pt x="0" y="0"/>
                </a:moveTo>
                <a:lnTo>
                  <a:pt x="2675483" y="0"/>
                </a:lnTo>
                <a:lnTo>
                  <a:pt x="2675483" y="2707526"/>
                </a:lnTo>
                <a:lnTo>
                  <a:pt x="0" y="27075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TextBox 15"/>
          <p:cNvSpPr txBox="1"/>
          <p:nvPr/>
        </p:nvSpPr>
        <p:spPr>
          <a:xfrm>
            <a:off x="3654415" y="895352"/>
            <a:ext cx="10979170" cy="49821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800"/>
              </a:lnSpc>
            </a:pPr>
            <a:r>
              <a:rPr lang="en-US" sz="7000" spc="322">
                <a:solidFill>
                  <a:srgbClr val="FFFFFF"/>
                </a:solidFill>
                <a:latin typeface="Nunito Sans" pitchFamily="2" charset="0"/>
                <a:ea typeface="Tahoma"/>
                <a:cs typeface="Tahoma"/>
                <a:sym typeface="Tahoma"/>
              </a:rPr>
              <a:t>Development of an LQR Controller for a Jet Vanes Thrust-Vectored Rocket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0" y="6461123"/>
            <a:ext cx="18288000" cy="5137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3000" spc="456">
                <a:solidFill>
                  <a:srgbClr val="FFFFFF"/>
                </a:solidFill>
                <a:latin typeface="Nunito Sans" pitchFamily="2" charset="0"/>
                <a:ea typeface="Tahoma"/>
                <a:cs typeface="Tahoma"/>
                <a:sym typeface="Tahoma"/>
              </a:rPr>
              <a:t>Patrick Barry, Karsten Caillet, David Reynolds, Albert Zheng</a:t>
            </a:r>
            <a:endParaRPr lang="en-US" sz="3000" spc="456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7" name="TextBox 17"/>
          <p:cNvSpPr txBox="1"/>
          <p:nvPr/>
        </p:nvSpPr>
        <p:spPr>
          <a:xfrm>
            <a:off x="4369341" y="7632698"/>
            <a:ext cx="9549319" cy="15910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 spc="599">
                <a:solidFill>
                  <a:srgbClr val="FFFFFF"/>
                </a:solidFill>
                <a:latin typeface="Nunito Sans" pitchFamily="2" charset="0"/>
                <a:ea typeface="Tahoma"/>
                <a:cs typeface="Tahoma"/>
                <a:sym typeface="Tahoma"/>
              </a:rPr>
              <a:t>AIAA 2025 Region II Student Conference</a:t>
            </a:r>
          </a:p>
          <a:p>
            <a:pPr algn="ctr">
              <a:lnSpc>
                <a:spcPts val="4199"/>
              </a:lnSpc>
            </a:pPr>
            <a:r>
              <a:rPr lang="en-US" sz="2999" spc="599">
                <a:solidFill>
                  <a:srgbClr val="FFFFFF"/>
                </a:solidFill>
                <a:latin typeface="Nunito Sans" pitchFamily="2" charset="0"/>
                <a:ea typeface="Tahoma"/>
                <a:cs typeface="Tahoma"/>
                <a:sym typeface="Tahoma"/>
              </a:rPr>
              <a:t>4/3/2025 – 4/4/2025</a:t>
            </a:r>
            <a:endParaRPr lang="en-US" sz="2999" spc="599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F0B60E3-CEFF-E822-BC5D-2736E496BFA4}"/>
              </a:ext>
            </a:extLst>
          </p:cNvPr>
          <p:cNvSpPr txBox="1"/>
          <p:nvPr/>
        </p:nvSpPr>
        <p:spPr>
          <a:xfrm>
            <a:off x="4572000" y="9622359"/>
            <a:ext cx="9144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 eaLnBrk="1" hangingPunct="1">
              <a:buClr>
                <a:srgbClr val="00529B"/>
              </a:buClr>
              <a:buNone/>
            </a:pPr>
            <a:r>
              <a:rPr lang="en-US" sz="1800">
                <a:solidFill>
                  <a:schemeClr val="bg1"/>
                </a:solidFill>
              </a:rPr>
              <a:t>Copyright © by Guidance, Navigation, and Control </a:t>
            </a:r>
            <a:r>
              <a:rPr lang="en-US">
                <a:solidFill>
                  <a:schemeClr val="bg1"/>
                </a:solidFill>
              </a:rPr>
              <a:t>Project</a:t>
            </a:r>
            <a:r>
              <a:rPr lang="en-US" sz="1800">
                <a:solidFill>
                  <a:srgbClr val="FF0000"/>
                </a:solidFill>
              </a:rPr>
              <a:t> </a:t>
            </a:r>
            <a:br>
              <a:rPr lang="en-US" sz="1800">
                <a:solidFill>
                  <a:schemeClr val="bg1"/>
                </a:solidFill>
              </a:rPr>
            </a:br>
            <a:r>
              <a:rPr lang="en-US" sz="1800">
                <a:solidFill>
                  <a:schemeClr val="bg1"/>
                </a:solidFill>
              </a:rPr>
              <a:t>Published by the American Institute of Aeronautics and Astronautics, Inc., with permission.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60467C2-0EB0-2534-6B03-AC00BA5E045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0583341F-92B2-435E-93B9-989B0934DFBF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163753D-F1D2-CCCB-A14A-9405AEDB6FE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03D40D9-E464-EED7-8085-9D44CAFF21B3}"/>
              </a:ext>
            </a:extLst>
          </p:cNvPr>
          <p:cNvSpPr txBox="1"/>
          <p:nvPr/>
        </p:nvSpPr>
        <p:spPr>
          <a:xfrm>
            <a:off x="-423847" y="1406246"/>
            <a:ext cx="9072265" cy="6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600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Find 6-DOF Equations of Motion: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6EECEC9-4E84-CF54-A50B-E0CC7A4B76F5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6B281676-2071-807F-E131-6A49134FD686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0B06833D-3094-9D8C-38E5-AB392B0D203F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26499A-8A7A-E908-F99E-A7D9EA3A678F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D26499A-8A7A-E908-F99E-A7D9EA3A67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129B92-9F48-485C-E325-04A1C7DADD00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C4129B92-9F48-485C-E325-04A1C7DADD0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5EA724-12AD-53C3-2277-2E88636C9CD8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065EA724-12AD-53C3-2277-2E88636C9C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ACE8A2-90D7-689F-52F7-BDA22B89190C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9BACE8A2-90D7-689F-52F7-BDA22B8919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DE0EB8-8EA8-1387-36FF-5A445F6FE7AA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47DE0EB8-8EA8-1387-36FF-5A445F6FE7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697F737-0EB0-E6E0-B7FC-6F1754E8FB36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697F737-0EB0-E6E0-B7FC-6F1754E8FB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7EFA0C-816F-EBA8-C9DD-203BD05106BF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47EFA0C-816F-EBA8-C9DD-203BD05106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8F66324-AF61-9035-7D8D-76869FB20817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8F66324-AF61-9035-7D8D-76869FB208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B88ED1-CCE7-8E6E-B14A-13E1A4DCF681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C0B88ED1-CCE7-8E6E-B14A-13E1A4DCF6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328B263-C464-4BA7-5971-635334113CB4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B328B263-C464-4BA7-5971-635334113C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51A22E-0151-CE61-7694-D04D7B3859FA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151A22E-0151-CE61-7694-D04D7B3859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CACD5353-1C6C-AE5F-6492-1A28B1606792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0729FBC5-D104-B20B-55E3-6DDBAA62C257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35B8ED-F608-CF76-5BE3-D345043580FF}"/>
                  </a:ext>
                </a:extLst>
              </p:cNvPr>
              <p:cNvSpPr txBox="1"/>
              <p:nvPr/>
            </p:nvSpPr>
            <p:spPr>
              <a:xfrm>
                <a:off x="1264413" y="7217151"/>
                <a:ext cx="5105400" cy="7405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𝑝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p>
                          </m:sSup>
                        </m:e>
                      </m:acc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435B8ED-F608-CF76-5BE3-D345043580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13" y="7217151"/>
                <a:ext cx="5105400" cy="740587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0A604D-D071-D607-C16A-6600D9B5A76F}"/>
                  </a:ext>
                </a:extLst>
              </p:cNvPr>
              <p:cNvSpPr txBox="1"/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0A604D-D071-D607-C16A-6600D9B5A7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FEB0C56-039C-7DB4-5EB1-F16D3C5C95CC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14536677" y="3111134"/>
            <a:ext cx="2332439" cy="244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:a16="http://schemas.microsoft.com/office/drawing/2014/main" id="{F4BB6365-3E26-13F2-867A-775880394CC1}"/>
              </a:ext>
            </a:extLst>
          </p:cNvPr>
          <p:cNvSpPr txBox="1"/>
          <p:nvPr/>
        </p:nvSpPr>
        <p:spPr>
          <a:xfrm>
            <a:off x="4735329" y="379241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D5EAF7-D2D7-3E15-1E6E-F618535BF827}"/>
                  </a:ext>
                </a:extLst>
              </p:cNvPr>
              <p:cNvSpPr txBox="1"/>
              <p:nvPr/>
            </p:nvSpPr>
            <p:spPr>
              <a:xfrm>
                <a:off x="1264413" y="3261514"/>
                <a:ext cx="5105400" cy="12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acc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DD5EAF7-D2D7-3E15-1E6E-F618535BF8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13" y="3261514"/>
                <a:ext cx="5105400" cy="1272849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470422-33F5-134E-E2F2-F5CDE5E15B40}"/>
                  </a:ext>
                </a:extLst>
              </p:cNvPr>
              <p:cNvSpPr txBox="1"/>
              <p:nvPr/>
            </p:nvSpPr>
            <p:spPr>
              <a:xfrm>
                <a:off x="871089" y="4669845"/>
                <a:ext cx="5860130" cy="224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4470422-33F5-134E-E2F2-F5CDE5E15B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9" y="4669845"/>
                <a:ext cx="5860130" cy="224587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DED31-0C1E-2D24-D8EE-32F67A811415}"/>
                  </a:ext>
                </a:extLst>
              </p:cNvPr>
              <p:cNvSpPr txBox="1"/>
              <p:nvPr/>
            </p:nvSpPr>
            <p:spPr>
              <a:xfrm>
                <a:off x="926054" y="2392356"/>
                <a:ext cx="6183242" cy="734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43DED31-0C1E-2D24-D8EE-32F67A8114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" y="2392356"/>
                <a:ext cx="6183242" cy="734112"/>
              </a:xfrm>
              <a:prstGeom prst="rect">
                <a:avLst/>
              </a:prstGeom>
              <a:blipFill>
                <a:blip r:embed="rId2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650446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E493C75-5319-A2D0-025E-606A69200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D1E1B359-34F4-E80C-8F90-40F281B3FB6D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72857C61-3A5A-350B-D829-075425BCA2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B69E9C68-DF62-46F3-06AB-66555BA0E6BC}"/>
              </a:ext>
            </a:extLst>
          </p:cNvPr>
          <p:cNvSpPr txBox="1"/>
          <p:nvPr/>
        </p:nvSpPr>
        <p:spPr>
          <a:xfrm>
            <a:off x="4607868" y="415925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342D379-B83D-3085-2F8C-4A5B0822A76D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AED1BB1-B8CF-8B92-92DB-B2A8D83B0B13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BBD8D8B-4E33-FA80-1EEC-9A78314B8DB6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989885-DC82-8F2E-EA29-B9BD5EA1A809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6989885-DC82-8F2E-EA29-B9BD5EA1A8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D77C878-A406-D6D0-D959-22A6B42716D7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D77C878-A406-D6D0-D959-22A6B42716D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04AC97-C622-CB82-7013-5575206CAA86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604AC97-C622-CB82-7013-5575206CAA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E578A0-846F-8921-121D-DB79BA587621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D0E578A0-846F-8921-121D-DB79BA5876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C4CFDA-967E-3C3A-1CB8-8B6AC2D8AB55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3C4CFDA-967E-3C3A-1CB8-8B6AC2D8AB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13344B-B3CF-00B3-891B-CB136E0007A2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BB13344B-B3CF-00B3-891B-CB136E0007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D91867-F447-1953-07BB-23A691A76ED4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D91867-F447-1953-07BB-23A691A76E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14AA77-D3F4-A1C3-2B4E-15BBAF71467C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6514AA77-D3F4-A1C3-2B4E-15BBAF7146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129C4A-9AB3-50EF-EF3F-437F025A201A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3129C4A-9AB3-50EF-EF3F-437F025A201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51B2364-5FF1-28B2-D890-8E892EE25D82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151B2364-5FF1-28B2-D890-8E892EE25D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4F597DB-6DA2-4B3D-1A3C-A052630C2099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74F597DB-6DA2-4B3D-1A3C-A052630C20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1FB2ACD7-534C-E9D7-6093-99E515B7BD38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3355475-D5BC-97FD-206C-8445D3AC16FF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046993-3CEB-86EE-04C4-ECE2DBAFA484}"/>
                  </a:ext>
                </a:extLst>
              </p:cNvPr>
              <p:cNvSpPr txBox="1"/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D046993-3CEB-86EE-04C4-ECE2DBAFA4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0BE17603-B16F-1702-0E54-4027A9BA2A75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14536677" y="3111134"/>
            <a:ext cx="2332439" cy="244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EC9D2F-38C7-5FD4-76FB-ABEF4310C53D}"/>
                  </a:ext>
                </a:extLst>
              </p:cNvPr>
              <p:cNvSpPr txBox="1"/>
              <p:nvPr/>
            </p:nvSpPr>
            <p:spPr>
              <a:xfrm>
                <a:off x="17198" y="2693179"/>
                <a:ext cx="5105400" cy="72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DEC9D2F-38C7-5FD4-76FB-ABEF4310C5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8" y="2693179"/>
                <a:ext cx="5105400" cy="72090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A3823-5529-8D5C-A91C-8F5B08A60CDA}"/>
                  </a:ext>
                </a:extLst>
              </p:cNvPr>
              <p:cNvSpPr txBox="1"/>
              <p:nvPr/>
            </p:nvSpPr>
            <p:spPr>
              <a:xfrm>
                <a:off x="3981735" y="2395348"/>
                <a:ext cx="5105400" cy="152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F5A3823-5529-8D5C-A91C-8F5B08A60C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35" y="2395348"/>
                <a:ext cx="5105400" cy="152920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F79A4202-5919-99B8-104F-6550F80FCEA9}"/>
              </a:ext>
            </a:extLst>
          </p:cNvPr>
          <p:cNvCxnSpPr>
            <a:cxnSpLocks/>
          </p:cNvCxnSpPr>
          <p:nvPr/>
        </p:nvCxnSpPr>
        <p:spPr>
          <a:xfrm flipH="1">
            <a:off x="14473913" y="5681678"/>
            <a:ext cx="9390" cy="19764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1C94AE-4B2A-B9D4-7C39-D0F682D01103}"/>
                  </a:ext>
                </a:extLst>
              </p:cNvPr>
              <p:cNvSpPr txBox="1"/>
              <p:nvPr/>
            </p:nvSpPr>
            <p:spPr>
              <a:xfrm>
                <a:off x="14489793" y="689446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C1C94AE-4B2A-B9D4-7C39-D0F682D011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793" y="6894461"/>
                <a:ext cx="580869" cy="844077"/>
              </a:xfrm>
              <a:prstGeom prst="rect">
                <a:avLst/>
              </a:prstGeom>
              <a:blipFill>
                <a:blip r:embed="rId19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EFACBA-A866-2064-55D0-74E8A241EFB2}"/>
                  </a:ext>
                </a:extLst>
              </p:cNvPr>
              <p:cNvSpPr txBox="1"/>
              <p:nvPr/>
            </p:nvSpPr>
            <p:spPr>
              <a:xfrm>
                <a:off x="305244" y="1392730"/>
                <a:ext cx="4076145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𝒄𝒈</m:t>
                        </m:r>
                      </m:sub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3EFACBA-A866-2064-55D0-74E8A241EF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4" y="1392730"/>
                <a:ext cx="4076145" cy="778868"/>
              </a:xfrm>
              <a:prstGeom prst="rect">
                <a:avLst/>
              </a:prstGeom>
              <a:blipFill>
                <a:blip r:embed="rId20"/>
                <a:stretch>
                  <a:fillRect l="-448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7" name="TextBox 26">
            <a:extLst>
              <a:ext uri="{FF2B5EF4-FFF2-40B4-BE49-F238E27FC236}">
                <a16:creationId xmlns:a16="http://schemas.microsoft.com/office/drawing/2014/main" id="{94379494-3F60-F57C-09CC-4D7E96AAAADE}"/>
              </a:ext>
            </a:extLst>
          </p:cNvPr>
          <p:cNvSpPr txBox="1"/>
          <p:nvPr/>
        </p:nvSpPr>
        <p:spPr>
          <a:xfrm>
            <a:off x="12070976" y="6398182"/>
            <a:ext cx="580869" cy="605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5000" b="1" baseline="-25000">
              <a:solidFill>
                <a:schemeClr val="accent2"/>
              </a:solidFill>
            </a:endParaRPr>
          </a:p>
        </p:txBody>
      </p: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AB644A8B-6111-F637-2A79-34EFBFBA5568}"/>
              </a:ext>
            </a:extLst>
          </p:cNvPr>
          <p:cNvCxnSpPr>
            <a:cxnSpLocks/>
          </p:cNvCxnSpPr>
          <p:nvPr/>
        </p:nvCxnSpPr>
        <p:spPr>
          <a:xfrm flipV="1">
            <a:off x="13885627" y="5716762"/>
            <a:ext cx="582365" cy="14078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977806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4D5AF2B-79DF-6F53-AE68-30C690B40C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047D098C-1913-B23C-7849-A049801C76FE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B3EE1346-75D3-2E15-9A8F-2E7FFBF41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0148182B-6C31-9171-08E7-CA432E6C1278}"/>
              </a:ext>
            </a:extLst>
          </p:cNvPr>
          <p:cNvSpPr txBox="1"/>
          <p:nvPr/>
        </p:nvSpPr>
        <p:spPr>
          <a:xfrm>
            <a:off x="4607868" y="415925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94022904-9F9A-773D-6E7D-EA813CEA58A0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46B531D-6EFE-7208-60B3-28EE316992C3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5481036-DCE5-6A6D-1E7B-12C30DF23052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84B9B0E-79B7-857A-09D6-D4234EC61DBC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F84B9B0E-79B7-857A-09D6-D4234EC61D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7593B6-E207-5E74-CAAA-7028C97B9B42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937593B6-E207-5E74-CAAA-7028C97B9B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BEB95C-4775-8C6E-6D12-A52401BFEEFE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6FBEB95C-4775-8C6E-6D12-A52401BFEEF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A083F5-C10B-8B19-EEE7-242139694A7F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0A083F5-C10B-8B19-EEE7-242139694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A581E0-82EC-4E95-0355-2A13908BFBEE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9A581E0-82EC-4E95-0355-2A13908BFB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AF8AB15-4C3C-231D-0972-08B66B80B0A1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AF8AB15-4C3C-231D-0972-08B66B80B0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3F0331-46E3-33F1-95AA-FD578FBE931C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983F0331-46E3-33F1-95AA-FD578FBE93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6CB366-E8B0-02EA-9177-B204F294A08C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266CB366-E8B0-02EA-9177-B204F294A0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91CF7F2-F26B-E6E7-6206-AC406D18BDDC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91CF7F2-F26B-E6E7-6206-AC406D18BD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D348F4-647E-E78F-6EB2-FB0EA23FD952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DD348F4-647E-E78F-6EB2-FB0EA23FD9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D336EF-6AE0-45B3-BE3B-CED365B8E086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C8D336EF-6AE0-45B3-BE3B-CED365B8E0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E9CAE1F9-3F9C-B216-121A-B887C4283C24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F6C141-4F59-3551-1D78-49592468C3C0}"/>
                  </a:ext>
                </a:extLst>
              </p:cNvPr>
              <p:cNvSpPr txBox="1"/>
              <p:nvPr/>
            </p:nvSpPr>
            <p:spPr>
              <a:xfrm>
                <a:off x="14603097" y="480692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𝑪𝑮</m:t>
                      </m:r>
                    </m:oMath>
                  </m:oMathPara>
                </a14:m>
                <a:endParaRPr lang="en-US" sz="5000" b="1" baseline="-250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42F6C141-4F59-3551-1D78-49592468C3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097" y="4806923"/>
                <a:ext cx="580869" cy="844077"/>
              </a:xfrm>
              <a:prstGeom prst="rect">
                <a:avLst/>
              </a:prstGeom>
              <a:blipFill>
                <a:blip r:embed="rId16"/>
                <a:stretch>
                  <a:fillRect r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8F1263C3-3733-5070-DFED-26052E54FC8A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637956-32D4-3DA4-A4FB-79F5D17BAB32}"/>
                  </a:ext>
                </a:extLst>
              </p:cNvPr>
              <p:cNvSpPr txBox="1"/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6637956-32D4-3DA4-A4FB-79F5D17BAB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D7FB297-6043-01B7-5606-8CF65B5BA165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14536677" y="3111134"/>
            <a:ext cx="2332439" cy="244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6CB82-EF93-9AF6-C52C-BE25D8AE17B0}"/>
                  </a:ext>
                </a:extLst>
              </p:cNvPr>
              <p:cNvSpPr txBox="1"/>
              <p:nvPr/>
            </p:nvSpPr>
            <p:spPr>
              <a:xfrm>
                <a:off x="17198" y="2693179"/>
                <a:ext cx="5105400" cy="72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9E6CB82-EF93-9AF6-C52C-BE25D8AE17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8" y="2693179"/>
                <a:ext cx="5105400" cy="7209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88CFE6-AFF0-EB97-3623-65FA22EB756F}"/>
                  </a:ext>
                </a:extLst>
              </p:cNvPr>
              <p:cNvSpPr txBox="1"/>
              <p:nvPr/>
            </p:nvSpPr>
            <p:spPr>
              <a:xfrm>
                <a:off x="3981735" y="2395348"/>
                <a:ext cx="5105400" cy="152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388CFE6-AFF0-EB97-3623-65FA22EB75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35" y="2395348"/>
                <a:ext cx="5105400" cy="15292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EAE4D637-EBB7-4E91-A8DB-A4A27581A798}"/>
              </a:ext>
            </a:extLst>
          </p:cNvPr>
          <p:cNvCxnSpPr>
            <a:cxnSpLocks/>
          </p:cNvCxnSpPr>
          <p:nvPr/>
        </p:nvCxnSpPr>
        <p:spPr>
          <a:xfrm flipH="1">
            <a:off x="14473913" y="5681678"/>
            <a:ext cx="9390" cy="19764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C8BCF5-22A1-DBE2-CFEA-650BF971118D}"/>
                  </a:ext>
                </a:extLst>
              </p:cNvPr>
              <p:cNvSpPr txBox="1"/>
              <p:nvPr/>
            </p:nvSpPr>
            <p:spPr>
              <a:xfrm>
                <a:off x="14489793" y="689446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5C8BCF5-22A1-DBE2-CFEA-650BF97111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793" y="6894461"/>
                <a:ext cx="580869" cy="844077"/>
              </a:xfrm>
              <a:prstGeom prst="rect">
                <a:avLst/>
              </a:prstGeom>
              <a:blipFill>
                <a:blip r:embed="rId20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6D1DDC-6061-1F9C-EB4D-238705D6AF30}"/>
                  </a:ext>
                </a:extLst>
              </p:cNvPr>
              <p:cNvSpPr txBox="1"/>
              <p:nvPr/>
            </p:nvSpPr>
            <p:spPr>
              <a:xfrm>
                <a:off x="305244" y="1392730"/>
                <a:ext cx="4076145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𝒄𝒈</m:t>
                        </m:r>
                      </m:sub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E66D1DDC-6061-1F9C-EB4D-238705D6A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4" y="1392730"/>
                <a:ext cx="4076145" cy="778868"/>
              </a:xfrm>
              <a:prstGeom prst="rect">
                <a:avLst/>
              </a:prstGeom>
              <a:blipFill>
                <a:blip r:embed="rId21"/>
                <a:stretch>
                  <a:fillRect l="-448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70E097-54DC-C97B-B05E-652BBD0F79C5}"/>
                  </a:ext>
                </a:extLst>
              </p:cNvPr>
              <p:cNvSpPr txBox="1"/>
              <p:nvPr/>
            </p:nvSpPr>
            <p:spPr>
              <a:xfrm>
                <a:off x="13381126" y="5681678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𝑪𝑷</m:t>
                      </m:r>
                    </m:oMath>
                  </m:oMathPara>
                </a14:m>
                <a:endParaRPr lang="en-US" sz="5000" b="1" baseline="-2500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3470E097-54DC-C97B-B05E-652BBD0F7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126" y="5681678"/>
                <a:ext cx="580869" cy="844077"/>
              </a:xfrm>
              <a:prstGeom prst="rect">
                <a:avLst/>
              </a:prstGeom>
              <a:blipFill>
                <a:blip r:embed="rId22"/>
                <a:stretch>
                  <a:fillRect r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8DA31339-65E9-2A9E-A638-96007379717C}"/>
              </a:ext>
            </a:extLst>
          </p:cNvPr>
          <p:cNvCxnSpPr>
            <a:cxnSpLocks/>
          </p:cNvCxnSpPr>
          <p:nvPr/>
        </p:nvCxnSpPr>
        <p:spPr>
          <a:xfrm flipH="1">
            <a:off x="12583756" y="6580792"/>
            <a:ext cx="1469162" cy="67802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974D17-0BE7-6E1A-A1B6-7F093A1D043C}"/>
                  </a:ext>
                </a:extLst>
              </p:cNvPr>
              <p:cNvSpPr txBox="1"/>
              <p:nvPr/>
            </p:nvSpPr>
            <p:spPr>
              <a:xfrm>
                <a:off x="12015420" y="6580792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40974D17-0BE7-6E1A-A1B6-7F093A1D04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420" y="6580792"/>
                <a:ext cx="580869" cy="844077"/>
              </a:xfrm>
              <a:prstGeom prst="rect">
                <a:avLst/>
              </a:prstGeom>
              <a:blipFill>
                <a:blip r:embed="rId23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09BB07A2-D70F-2C8D-B5A0-F4B75FBC15D2}"/>
              </a:ext>
            </a:extLst>
          </p:cNvPr>
          <p:cNvCxnSpPr>
            <a:cxnSpLocks/>
          </p:cNvCxnSpPr>
          <p:nvPr/>
        </p:nvCxnSpPr>
        <p:spPr>
          <a:xfrm flipV="1">
            <a:off x="13885627" y="5716762"/>
            <a:ext cx="582365" cy="14078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EFE3B439-9988-7BA9-ABDE-49E4F5243C45}"/>
              </a:ext>
            </a:extLst>
          </p:cNvPr>
          <p:cNvSpPr/>
          <p:nvPr/>
        </p:nvSpPr>
        <p:spPr>
          <a:xfrm>
            <a:off x="14050685" y="6485357"/>
            <a:ext cx="150964" cy="1509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DF32E-4025-C6D7-F88D-C4BC2727A1D6}"/>
                  </a:ext>
                </a:extLst>
              </p:cNvPr>
              <p:cNvSpPr txBox="1"/>
              <p:nvPr/>
            </p:nvSpPr>
            <p:spPr>
              <a:xfrm>
                <a:off x="982016" y="4285786"/>
                <a:ext cx="6679240" cy="162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1DDF32E-4025-C6D7-F88D-C4BC2727A1D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16" y="4285786"/>
                <a:ext cx="6679240" cy="1624547"/>
              </a:xfrm>
              <a:prstGeom prst="rect">
                <a:avLst/>
              </a:prstGeom>
              <a:blipFill>
                <a:blip r:embed="rId2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CF8CA8-C722-5F70-A48F-63C75951E8FC}"/>
                  </a:ext>
                </a:extLst>
              </p:cNvPr>
              <p:cNvSpPr txBox="1"/>
              <p:nvPr/>
            </p:nvSpPr>
            <p:spPr>
              <a:xfrm>
                <a:off x="759062" y="6134792"/>
                <a:ext cx="7190330" cy="78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ECF8CA8-C722-5F70-A48F-63C75951E8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62" y="6134792"/>
                <a:ext cx="7190330" cy="783228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CDB3445D-F02B-0C16-E4B1-A51EFC7C67B9}"/>
              </a:ext>
            </a:extLst>
          </p:cNvPr>
          <p:cNvSpPr/>
          <p:nvPr/>
        </p:nvSpPr>
        <p:spPr>
          <a:xfrm>
            <a:off x="14254490" y="5920487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96C7CA9-E1A4-6E9A-F7F7-A3F71B7C33B1}"/>
              </a:ext>
            </a:extLst>
          </p:cNvPr>
          <p:cNvCxnSpPr>
            <a:cxnSpLocks/>
          </p:cNvCxnSpPr>
          <p:nvPr/>
        </p:nvCxnSpPr>
        <p:spPr>
          <a:xfrm flipV="1">
            <a:off x="14359298" y="5677456"/>
            <a:ext cx="110466" cy="27247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6F9F4B-E47E-4606-4723-AB90A4EC5EC7}"/>
                  </a:ext>
                </a:extLst>
              </p:cNvPr>
              <p:cNvSpPr txBox="1"/>
              <p:nvPr/>
            </p:nvSpPr>
            <p:spPr>
              <a:xfrm>
                <a:off x="14415313" y="5527896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𝑪𝑮</m:t>
                      </m:r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000" b="1" baseline="-250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356F9F4B-E47E-4606-4723-AB90A4EC5E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5313" y="5527896"/>
                <a:ext cx="580869" cy="844077"/>
              </a:xfrm>
              <a:prstGeom prst="rect">
                <a:avLst/>
              </a:prstGeom>
              <a:blipFill>
                <a:blip r:embed="rId26"/>
                <a:stretch>
                  <a:fillRect r="-4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596184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38C2EC7-91AA-2ED7-700B-367CD968C37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AE8B9235-7830-B741-FCC3-3E26E3179820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CEA53DE3-AB76-0117-1F62-134CEEF8D2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29BFE9E-0A43-3103-233F-7357E8350E33}"/>
              </a:ext>
            </a:extLst>
          </p:cNvPr>
          <p:cNvSpPr txBox="1"/>
          <p:nvPr/>
        </p:nvSpPr>
        <p:spPr>
          <a:xfrm>
            <a:off x="4607868" y="415925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B2C5D2-63A3-8923-7ADC-C6320C04949C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A2CF20DF-04B6-3F66-8208-01EFDA77A57F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29A00314-560E-C78F-B865-9E3652784EA8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D44620-679A-84C7-64DF-D28D0EAEFDC0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9D44620-679A-84C7-64DF-D28D0EAEFD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D19E55-62E9-CCA8-FB0A-D64B089A0135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CD19E55-62E9-CCA8-FB0A-D64B089A0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67E5C7-2637-9A40-C140-99418E58DB4D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167E5C7-2637-9A40-C140-99418E58DB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835101-7693-9217-5425-44E24ADCF595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4835101-7693-9217-5425-44E24ADCF5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E36520-30A7-8FBE-63F0-6202EE245EA9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B8E36520-30A7-8FBE-63F0-6202EE245E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49C87A-D122-1B2C-66EF-60B4497C5AB4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6D49C87A-D122-1B2C-66EF-60B4497C5A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07A4D20-6A4A-2EBF-2CCE-E7A25AEE9019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807A4D20-6A4A-2EBF-2CCE-E7A25AEE90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E6A64E2-E3A9-32A3-37D3-2B1588C243BA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E6A64E2-E3A9-32A3-37D3-2B1588C243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40651D-252F-1F22-8835-7EA929AF9DEE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940651D-252F-1F22-8835-7EA929AF9D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384EBD-DE24-8150-B264-086E3F79F313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384EBD-DE24-8150-B264-086E3F79F3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C1EB7E-5439-9484-CA6C-200751359732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54C1EB7E-5439-9484-CA6C-2007513597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0C2EB57D-5486-6F14-A037-7EA731E0CE53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A343E8-E26A-2263-EC36-3AF691330B74}"/>
                  </a:ext>
                </a:extLst>
              </p:cNvPr>
              <p:cNvSpPr txBox="1"/>
              <p:nvPr/>
            </p:nvSpPr>
            <p:spPr>
              <a:xfrm>
                <a:off x="14603097" y="480692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𝑪𝑮</m:t>
                      </m:r>
                    </m:oMath>
                  </m:oMathPara>
                </a14:m>
                <a:endParaRPr lang="en-US" sz="5000" b="1" baseline="-250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F6A343E8-E26A-2263-EC36-3AF691330B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097" y="4806923"/>
                <a:ext cx="580869" cy="844077"/>
              </a:xfrm>
              <a:prstGeom prst="rect">
                <a:avLst/>
              </a:prstGeom>
              <a:blipFill>
                <a:blip r:embed="rId16"/>
                <a:stretch>
                  <a:fillRect r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1AA20F51-50F7-AD7F-1C16-F0A2A2A24CD1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F9D167-B2AE-91AC-4671-E629D717FE4A}"/>
                  </a:ext>
                </a:extLst>
              </p:cNvPr>
              <p:cNvSpPr txBox="1"/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DF9D167-B2AE-91AC-4671-E629D717F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C43074D3-6D05-57F9-CD89-F1B9581B6AC2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14536677" y="3111134"/>
            <a:ext cx="2332439" cy="244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C1A8C-2A33-FF45-8487-8CA0705AFC12}"/>
                  </a:ext>
                </a:extLst>
              </p:cNvPr>
              <p:cNvSpPr txBox="1"/>
              <p:nvPr/>
            </p:nvSpPr>
            <p:spPr>
              <a:xfrm>
                <a:off x="17198" y="2693179"/>
                <a:ext cx="5105400" cy="72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7AEC1A8C-2A33-FF45-8487-8CA0705AFC1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8" y="2693179"/>
                <a:ext cx="5105400" cy="7209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B0CF1-8FC1-1F94-8F8A-101813CB4923}"/>
                  </a:ext>
                </a:extLst>
              </p:cNvPr>
              <p:cNvSpPr txBox="1"/>
              <p:nvPr/>
            </p:nvSpPr>
            <p:spPr>
              <a:xfrm>
                <a:off x="3981735" y="2395348"/>
                <a:ext cx="5105400" cy="152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0B0CF1-8FC1-1F94-8F8A-101813CB4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35" y="2395348"/>
                <a:ext cx="5105400" cy="15292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3DBE95AB-0A96-B80C-3C70-EC279F10F71C}"/>
              </a:ext>
            </a:extLst>
          </p:cNvPr>
          <p:cNvCxnSpPr>
            <a:cxnSpLocks/>
          </p:cNvCxnSpPr>
          <p:nvPr/>
        </p:nvCxnSpPr>
        <p:spPr>
          <a:xfrm flipH="1">
            <a:off x="14473913" y="5681678"/>
            <a:ext cx="9390" cy="19764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018FD9-D561-F963-6F40-9A45417F5F08}"/>
                  </a:ext>
                </a:extLst>
              </p:cNvPr>
              <p:cNvSpPr txBox="1"/>
              <p:nvPr/>
            </p:nvSpPr>
            <p:spPr>
              <a:xfrm>
                <a:off x="14489793" y="689446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44018FD9-D561-F963-6F40-9A45417F5F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793" y="6894461"/>
                <a:ext cx="580869" cy="844077"/>
              </a:xfrm>
              <a:prstGeom prst="rect">
                <a:avLst/>
              </a:prstGeom>
              <a:blipFill>
                <a:blip r:embed="rId20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2001FE-1A6B-FD17-FAAF-4193A206EA16}"/>
                  </a:ext>
                </a:extLst>
              </p:cNvPr>
              <p:cNvSpPr txBox="1"/>
              <p:nvPr/>
            </p:nvSpPr>
            <p:spPr>
              <a:xfrm>
                <a:off x="305244" y="1392730"/>
                <a:ext cx="4076145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𝒄𝒈</m:t>
                        </m:r>
                      </m:sub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42001FE-1A6B-FD17-FAAF-4193A206EA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4" y="1392730"/>
                <a:ext cx="4076145" cy="778868"/>
              </a:xfrm>
              <a:prstGeom prst="rect">
                <a:avLst/>
              </a:prstGeom>
              <a:blipFill>
                <a:blip r:embed="rId21"/>
                <a:stretch>
                  <a:fillRect l="-448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A10ACD-E8AF-FDCD-E04B-3367F7384A9C}"/>
                  </a:ext>
                </a:extLst>
              </p:cNvPr>
              <p:cNvSpPr txBox="1"/>
              <p:nvPr/>
            </p:nvSpPr>
            <p:spPr>
              <a:xfrm>
                <a:off x="13381126" y="5681678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𝑪𝑷</m:t>
                      </m:r>
                    </m:oMath>
                  </m:oMathPara>
                </a14:m>
                <a:endParaRPr lang="en-US" sz="5000" b="1" baseline="-2500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E4A10ACD-E8AF-FDCD-E04B-3367F7384A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126" y="5681678"/>
                <a:ext cx="580869" cy="844077"/>
              </a:xfrm>
              <a:prstGeom prst="rect">
                <a:avLst/>
              </a:prstGeom>
              <a:blipFill>
                <a:blip r:embed="rId22"/>
                <a:stretch>
                  <a:fillRect r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6D5812C-FEFB-7647-C178-485CADDADD5F}"/>
              </a:ext>
            </a:extLst>
          </p:cNvPr>
          <p:cNvCxnSpPr>
            <a:cxnSpLocks/>
          </p:cNvCxnSpPr>
          <p:nvPr/>
        </p:nvCxnSpPr>
        <p:spPr>
          <a:xfrm flipH="1">
            <a:off x="12583756" y="6580792"/>
            <a:ext cx="1469162" cy="67802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1672D2-C334-E677-25D2-04F0E0112C80}"/>
                  </a:ext>
                </a:extLst>
              </p:cNvPr>
              <p:cNvSpPr txBox="1"/>
              <p:nvPr/>
            </p:nvSpPr>
            <p:spPr>
              <a:xfrm>
                <a:off x="12015420" y="6580792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CE1672D2-C334-E677-25D2-04F0E0112C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420" y="6580792"/>
                <a:ext cx="580869" cy="844077"/>
              </a:xfrm>
              <a:prstGeom prst="rect">
                <a:avLst/>
              </a:prstGeom>
              <a:blipFill>
                <a:blip r:embed="rId23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C0683CA-DE84-04A0-360C-545173AB9952}"/>
              </a:ext>
            </a:extLst>
          </p:cNvPr>
          <p:cNvCxnSpPr>
            <a:cxnSpLocks/>
          </p:cNvCxnSpPr>
          <p:nvPr/>
        </p:nvCxnSpPr>
        <p:spPr>
          <a:xfrm flipV="1">
            <a:off x="12502800" y="7153432"/>
            <a:ext cx="1353173" cy="12728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4D60ADDC-F320-4EE2-506A-6FCD9FCA1237}"/>
              </a:ext>
            </a:extLst>
          </p:cNvPr>
          <p:cNvCxnSpPr>
            <a:cxnSpLocks/>
          </p:cNvCxnSpPr>
          <p:nvPr/>
        </p:nvCxnSpPr>
        <p:spPr>
          <a:xfrm flipV="1">
            <a:off x="13136198" y="7164428"/>
            <a:ext cx="728297" cy="1747863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5E3BA94F-2D7B-D78F-C82E-9EF51EE49B62}"/>
              </a:ext>
            </a:extLst>
          </p:cNvPr>
          <p:cNvCxnSpPr>
            <a:cxnSpLocks/>
          </p:cNvCxnSpPr>
          <p:nvPr/>
        </p:nvCxnSpPr>
        <p:spPr>
          <a:xfrm flipV="1">
            <a:off x="13885627" y="5716762"/>
            <a:ext cx="582365" cy="14078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799914A5-B6C0-6427-D1CC-4B1ACD4365C1}"/>
              </a:ext>
            </a:extLst>
          </p:cNvPr>
          <p:cNvSpPr/>
          <p:nvPr/>
        </p:nvSpPr>
        <p:spPr>
          <a:xfrm>
            <a:off x="14050685" y="6485357"/>
            <a:ext cx="150964" cy="1509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5C1020-D2F7-C893-59DD-B1CEC0295D8B}"/>
                  </a:ext>
                </a:extLst>
              </p:cNvPr>
              <p:cNvSpPr txBox="1"/>
              <p:nvPr/>
            </p:nvSpPr>
            <p:spPr>
              <a:xfrm>
                <a:off x="11907846" y="768502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655C1020-D2F7-C893-59DD-B1CEC0295D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846" y="7685029"/>
                <a:ext cx="580869" cy="844077"/>
              </a:xfrm>
              <a:prstGeom prst="rect">
                <a:avLst/>
              </a:prstGeom>
              <a:blipFill>
                <a:blip r:embed="rId24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1FD8BC-C169-49EA-E536-E89F649C6F4A}"/>
                  </a:ext>
                </a:extLst>
              </p:cNvPr>
              <p:cNvSpPr txBox="1"/>
              <p:nvPr/>
            </p:nvSpPr>
            <p:spPr>
              <a:xfrm>
                <a:off x="982016" y="4285786"/>
                <a:ext cx="6679240" cy="162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11FD8BC-C169-49EA-E536-E89F649C6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16" y="4285786"/>
                <a:ext cx="6679240" cy="162454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CCFED-2523-FECC-16C3-6ACFA6E947F2}"/>
                  </a:ext>
                </a:extLst>
              </p:cNvPr>
              <p:cNvSpPr txBox="1"/>
              <p:nvPr/>
            </p:nvSpPr>
            <p:spPr>
              <a:xfrm>
                <a:off x="759062" y="6134792"/>
                <a:ext cx="7190330" cy="78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02ECCFED-2523-FECC-16C3-6ACFA6E947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62" y="6134792"/>
                <a:ext cx="7190330" cy="78322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4675B5-7288-A768-64D9-6D63814CFF52}"/>
                  </a:ext>
                </a:extLst>
              </p:cNvPr>
              <p:cNvSpPr txBox="1"/>
              <p:nvPr/>
            </p:nvSpPr>
            <p:spPr>
              <a:xfrm>
                <a:off x="-248850" y="7391044"/>
                <a:ext cx="5105400" cy="159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04675B5-7288-A768-64D9-6D63814CFF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850" y="7391044"/>
                <a:ext cx="5105400" cy="159094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9773C0C2-716B-0034-DE96-334819DE9F83}"/>
              </a:ext>
            </a:extLst>
          </p:cNvPr>
          <p:cNvSpPr/>
          <p:nvPr/>
        </p:nvSpPr>
        <p:spPr>
          <a:xfrm>
            <a:off x="14254490" y="5920487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D7FD96B-3CD3-0DA9-E817-2F2F755E1642}"/>
              </a:ext>
            </a:extLst>
          </p:cNvPr>
          <p:cNvCxnSpPr>
            <a:cxnSpLocks/>
          </p:cNvCxnSpPr>
          <p:nvPr/>
        </p:nvCxnSpPr>
        <p:spPr>
          <a:xfrm flipV="1">
            <a:off x="14359298" y="5677456"/>
            <a:ext cx="110466" cy="27247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7A6BF7-42DA-6448-2772-A12AEEAB9503}"/>
                  </a:ext>
                </a:extLst>
              </p:cNvPr>
              <p:cNvSpPr txBox="1"/>
              <p:nvPr/>
            </p:nvSpPr>
            <p:spPr>
              <a:xfrm>
                <a:off x="14415313" y="5527896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𝑪𝑮</m:t>
                      </m:r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000" b="1" baseline="-250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97A6BF7-42DA-6448-2772-A12AEEAB95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5313" y="5527896"/>
                <a:ext cx="580869" cy="844077"/>
              </a:xfrm>
              <a:prstGeom prst="rect">
                <a:avLst/>
              </a:prstGeom>
              <a:blipFill>
                <a:blip r:embed="rId28"/>
                <a:stretch>
                  <a:fillRect r="-4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00670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46CAC33-C8BC-2845-D52B-990186AEBC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7E87EDAA-F0EB-E69B-A2F4-DF8405382A80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13D20F-7986-E335-CA2C-9A35FA3238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8F2304B5-DE5C-B6B9-DA0C-DB3B603F89B4}"/>
              </a:ext>
            </a:extLst>
          </p:cNvPr>
          <p:cNvSpPr txBox="1"/>
          <p:nvPr/>
        </p:nvSpPr>
        <p:spPr>
          <a:xfrm>
            <a:off x="4607868" y="415925"/>
            <a:ext cx="9072265" cy="634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F35ECF-4FF4-12B1-CF63-B40AD7DD5232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D143EF33-2A39-BB16-C0AF-EB7BE8FB12ED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D01F47F-A715-5F60-7431-82184619A8FC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C78858-938D-D078-A4DC-538A556DAF3D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2C78858-938D-D078-A4DC-538A556DAF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6BCEC1-15DE-5515-B007-5A2F33ECE31B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336BCEC1-15DE-5515-B007-5A2F33ECE3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0A42BA-AF04-E525-8918-580F5977431F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A30A42BA-AF04-E525-8918-580F597743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FFEC36-76EA-BFE2-516B-CCDC1E26DF68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0AFFEC36-76EA-BFE2-516B-CCDC1E26D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F8EBFA-DDBC-F960-3EFB-45D7887CEF0F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97F8EBFA-DDBC-F960-3EFB-45D7887CEF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91BFF9-0823-420D-EAB2-E0C5DF639E7A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891BFF9-0823-420D-EAB2-E0C5DF639E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CC6A1AF-B106-987A-C850-C79E669552E6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0CC6A1AF-B106-987A-C850-C79E669552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9215EA-11E6-BF83-B0B4-2887CCC9F06F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9215EA-11E6-BF83-B0B4-2887CCC9F0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02BBB3-51F9-DB24-9C6D-6270F2E8DF7A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402BBB3-51F9-DB24-9C6D-6270F2E8DF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49CF89-BFD8-A63C-6FE1-45B59F269215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49CF89-BFD8-A63C-6FE1-45B59F2692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277A67-F7B2-A02C-F76B-8E9820EE208B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3D277A67-F7B2-A02C-F76B-8E9820EE2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49741342-2F69-7D16-4224-94C95A68EE48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8195C5-E6C9-2FCF-8EDF-B24A9E247096}"/>
                  </a:ext>
                </a:extLst>
              </p:cNvPr>
              <p:cNvSpPr txBox="1"/>
              <p:nvPr/>
            </p:nvSpPr>
            <p:spPr>
              <a:xfrm>
                <a:off x="14603097" y="480692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𝑪𝑮</m:t>
                      </m:r>
                    </m:oMath>
                  </m:oMathPara>
                </a14:m>
                <a:endParaRPr lang="en-US" sz="5000" b="1" baseline="-250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A88195C5-E6C9-2FCF-8EDF-B24A9E2470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603097" y="4806923"/>
                <a:ext cx="580869" cy="844077"/>
              </a:xfrm>
              <a:prstGeom prst="rect">
                <a:avLst/>
              </a:prstGeom>
              <a:blipFill>
                <a:blip r:embed="rId16"/>
                <a:stretch>
                  <a:fillRect r="-73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Rectangle 49">
            <a:extLst>
              <a:ext uri="{FF2B5EF4-FFF2-40B4-BE49-F238E27FC236}">
                <a16:creationId xmlns:a16="http://schemas.microsoft.com/office/drawing/2014/main" id="{37F53384-F63E-C39F-62B1-A0C63633297D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4EDFF3-9424-64A9-927F-01051FAA7DBA}"/>
                  </a:ext>
                </a:extLst>
              </p:cNvPr>
              <p:cNvSpPr txBox="1"/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4A4EDFF3-9424-64A9-927F-01051FAA7D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8CC1609B-4F83-27FA-E185-AD205E5DE57C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14536677" y="3111134"/>
            <a:ext cx="2332439" cy="244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3755DB-0142-A5E1-5A61-866AC8C83A9A}"/>
                  </a:ext>
                </a:extLst>
              </p:cNvPr>
              <p:cNvSpPr txBox="1"/>
              <p:nvPr/>
            </p:nvSpPr>
            <p:spPr>
              <a:xfrm>
                <a:off x="17198" y="2693179"/>
                <a:ext cx="5105400" cy="72090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⊗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∗</m:t>
                          </m:r>
                        </m:sup>
                      </m:sSubSup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53755DB-0142-A5E1-5A61-866AC8C83A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98" y="2693179"/>
                <a:ext cx="5105400" cy="720903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B732D-B034-221C-89D0-CB2C3EB046EF}"/>
                  </a:ext>
                </a:extLst>
              </p:cNvPr>
              <p:cNvSpPr txBox="1"/>
              <p:nvPr/>
            </p:nvSpPr>
            <p:spPr>
              <a:xfrm>
                <a:off x="3981735" y="2395348"/>
                <a:ext cx="5105400" cy="152920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𝑔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99B732D-B034-221C-89D0-CB2C3EB046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735" y="2395348"/>
                <a:ext cx="5105400" cy="1529201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1F48EF57-2EB4-6B9F-C6CA-CA1196B8D294}"/>
              </a:ext>
            </a:extLst>
          </p:cNvPr>
          <p:cNvCxnSpPr>
            <a:cxnSpLocks/>
          </p:cNvCxnSpPr>
          <p:nvPr/>
        </p:nvCxnSpPr>
        <p:spPr>
          <a:xfrm flipH="1">
            <a:off x="14473913" y="5681678"/>
            <a:ext cx="9390" cy="1976422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FE65D-1C33-7530-64AD-EE52998B837F}"/>
                  </a:ext>
                </a:extLst>
              </p:cNvPr>
              <p:cNvSpPr txBox="1"/>
              <p:nvPr/>
            </p:nvSpPr>
            <p:spPr>
              <a:xfrm>
                <a:off x="14489793" y="689446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𝑮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80FE65D-1C33-7530-64AD-EE52998B83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9793" y="6894461"/>
                <a:ext cx="580869" cy="844077"/>
              </a:xfrm>
              <a:prstGeom prst="rect">
                <a:avLst/>
              </a:prstGeom>
              <a:blipFill>
                <a:blip r:embed="rId20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26F0B1-2452-7BA6-A7FC-2109F5F8BBB1}"/>
                  </a:ext>
                </a:extLst>
              </p:cNvPr>
              <p:cNvSpPr txBox="1"/>
              <p:nvPr/>
            </p:nvSpPr>
            <p:spPr>
              <a:xfrm>
                <a:off x="305244" y="1392730"/>
                <a:ext cx="4076145" cy="77886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Find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𝑭</m:t>
                            </m:r>
                          </m:e>
                        </m:acc>
                      </m:e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p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 and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acc>
                          <m:accPr>
                            <m:chr m:val="⃗"/>
                            <m:ctrlP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en-US" sz="3600" b="1" i="1" smtClean="0">
                                <a:solidFill>
                                  <a:schemeClr val="bg1"/>
                                </a:solidFill>
                                <a:latin typeface="Cambria Math" panose="02040503050406030204" pitchFamily="18" charset="0"/>
                              </a:rPr>
                              <m:t>𝑴</m:t>
                            </m:r>
                          </m:e>
                        </m:acc>
                      </m:e>
                      <m:sub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𝒄𝒈</m:t>
                        </m:r>
                      </m:sub>
                      <m:sup>
                        <m:r>
                          <a:rPr lang="en-US" sz="3600" b="1" i="1" dirty="0" smtClean="0">
                            <a:solidFill>
                              <a:schemeClr val="bg1"/>
                            </a:solidFill>
                            <a:latin typeface="Cambria Math" panose="02040503050406030204" pitchFamily="18" charset="0"/>
                          </a:rPr>
                          <m:t>𝒃</m:t>
                        </m:r>
                      </m:sup>
                    </m:sSubSup>
                  </m:oMath>
                </a14:m>
                <a:r>
                  <a:rPr lang="en-US" sz="3600" b="1">
                    <a:solidFill>
                      <a:schemeClr val="bg1"/>
                    </a:solidFill>
                    <a:latin typeface="Nunito Sans" pitchFamily="2" charset="0"/>
                  </a:rPr>
                  <a:t> :</a:t>
                </a: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7826F0B1-2452-7BA6-A7FC-2109F5F8BBB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5244" y="1392730"/>
                <a:ext cx="4076145" cy="778868"/>
              </a:xfrm>
              <a:prstGeom prst="rect">
                <a:avLst/>
              </a:prstGeom>
              <a:blipFill>
                <a:blip r:embed="rId21"/>
                <a:stretch>
                  <a:fillRect l="-4484" b="-25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27035-794B-AE2D-3621-B3A0FA89983A}"/>
                  </a:ext>
                </a:extLst>
              </p:cNvPr>
              <p:cNvSpPr txBox="1"/>
              <p:nvPr/>
            </p:nvSpPr>
            <p:spPr>
              <a:xfrm>
                <a:off x="13381126" y="5681678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3"/>
                          </a:solidFill>
                          <a:latin typeface="Cambria Math" panose="02040503050406030204" pitchFamily="18" charset="0"/>
                        </a:rPr>
                        <m:t>𝑪𝑷</m:t>
                      </m:r>
                    </m:oMath>
                  </m:oMathPara>
                </a14:m>
                <a:endParaRPr lang="en-US" sz="5000" b="1" baseline="-25000">
                  <a:solidFill>
                    <a:schemeClr val="accent3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1127035-794B-AE2D-3621-B3A0FA8998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381126" y="5681678"/>
                <a:ext cx="580869" cy="844077"/>
              </a:xfrm>
              <a:prstGeom prst="rect">
                <a:avLst/>
              </a:prstGeom>
              <a:blipFill>
                <a:blip r:embed="rId22"/>
                <a:stretch>
                  <a:fillRect r="-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7DD8DE6-C4B0-A59C-8389-655212CD49A7}"/>
              </a:ext>
            </a:extLst>
          </p:cNvPr>
          <p:cNvCxnSpPr>
            <a:cxnSpLocks/>
          </p:cNvCxnSpPr>
          <p:nvPr/>
        </p:nvCxnSpPr>
        <p:spPr>
          <a:xfrm flipH="1">
            <a:off x="12583756" y="6580792"/>
            <a:ext cx="1469162" cy="678029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ED426A-9A55-5925-2A06-F9E4610247B8}"/>
                  </a:ext>
                </a:extLst>
              </p:cNvPr>
              <p:cNvSpPr txBox="1"/>
              <p:nvPr/>
            </p:nvSpPr>
            <p:spPr>
              <a:xfrm>
                <a:off x="12015420" y="6580792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𝑫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DED426A-9A55-5925-2A06-F9E4610247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015420" y="6580792"/>
                <a:ext cx="580869" cy="844077"/>
              </a:xfrm>
              <a:prstGeom prst="rect">
                <a:avLst/>
              </a:prstGeom>
              <a:blipFill>
                <a:blip r:embed="rId23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F1D4A2A8-7CAA-4B22-5D14-AEF727451CF4}"/>
              </a:ext>
            </a:extLst>
          </p:cNvPr>
          <p:cNvCxnSpPr>
            <a:cxnSpLocks/>
          </p:cNvCxnSpPr>
          <p:nvPr/>
        </p:nvCxnSpPr>
        <p:spPr>
          <a:xfrm flipV="1">
            <a:off x="12502800" y="7153432"/>
            <a:ext cx="1353173" cy="1272867"/>
          </a:xfrm>
          <a:prstGeom prst="straightConnector1">
            <a:avLst/>
          </a:prstGeom>
          <a:ln w="57150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>
            <a:extLst>
              <a:ext uri="{FF2B5EF4-FFF2-40B4-BE49-F238E27FC236}">
                <a16:creationId xmlns:a16="http://schemas.microsoft.com/office/drawing/2014/main" id="{719E56DE-7EB7-3BAC-FAE3-94A97E6989DA}"/>
              </a:ext>
            </a:extLst>
          </p:cNvPr>
          <p:cNvCxnSpPr>
            <a:cxnSpLocks/>
          </p:cNvCxnSpPr>
          <p:nvPr/>
        </p:nvCxnSpPr>
        <p:spPr>
          <a:xfrm flipV="1">
            <a:off x="13136198" y="7164428"/>
            <a:ext cx="728297" cy="1747863"/>
          </a:xfrm>
          <a:prstGeom prst="line">
            <a:avLst/>
          </a:prstGeom>
          <a:ln w="19050">
            <a:solidFill>
              <a:schemeClr val="accent2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3DED95CF-B633-1BD8-B335-CC000D7CB883}"/>
              </a:ext>
            </a:extLst>
          </p:cNvPr>
          <p:cNvCxnSpPr>
            <a:cxnSpLocks/>
          </p:cNvCxnSpPr>
          <p:nvPr/>
        </p:nvCxnSpPr>
        <p:spPr>
          <a:xfrm flipV="1">
            <a:off x="13885627" y="5716762"/>
            <a:ext cx="582365" cy="1407888"/>
          </a:xfrm>
          <a:prstGeom prst="line">
            <a:avLst/>
          </a:prstGeom>
          <a:ln w="1905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Oval 56">
            <a:extLst>
              <a:ext uri="{FF2B5EF4-FFF2-40B4-BE49-F238E27FC236}">
                <a16:creationId xmlns:a16="http://schemas.microsoft.com/office/drawing/2014/main" id="{A41C1040-50B9-EAD8-44FE-D9EB273DF244}"/>
              </a:ext>
            </a:extLst>
          </p:cNvPr>
          <p:cNvSpPr/>
          <p:nvPr/>
        </p:nvSpPr>
        <p:spPr>
          <a:xfrm>
            <a:off x="14050685" y="6485357"/>
            <a:ext cx="150964" cy="150964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3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4BBBEEA-0C3C-1498-FAEE-5A6C9F4A8F96}"/>
                  </a:ext>
                </a:extLst>
              </p:cNvPr>
              <p:cNvSpPr txBox="1"/>
              <p:nvPr/>
            </p:nvSpPr>
            <p:spPr>
              <a:xfrm>
                <a:off x="11907846" y="768502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𝑭</m:t>
                          </m:r>
                        </m:e>
                        <m:sub>
                          <m:r>
                            <a:rPr lang="en-US" sz="5000" b="1" i="1" baseline="-2500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𝑻</m:t>
                          </m:r>
                        </m:sub>
                      </m:sSub>
                    </m:oMath>
                  </m:oMathPara>
                </a14:m>
                <a:endParaRPr lang="en-US" sz="5000" b="1" baseline="-25000">
                  <a:solidFill>
                    <a:schemeClr val="accent2"/>
                  </a:solidFill>
                </a:endParaRPr>
              </a:p>
            </p:txBody>
          </p:sp>
        </mc:Choice>
        <mc:Fallback xmlns=""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B4BBBEEA-0C3C-1498-FAEE-5A6C9F4A8F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07846" y="7685029"/>
                <a:ext cx="580869" cy="844077"/>
              </a:xfrm>
              <a:prstGeom prst="rect">
                <a:avLst/>
              </a:prstGeom>
              <a:blipFill>
                <a:blip r:embed="rId24"/>
                <a:stretch>
                  <a:fillRect b="-2898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0DB5C-21C6-6D87-3877-E634A9C54255}"/>
                  </a:ext>
                </a:extLst>
              </p:cNvPr>
              <p:cNvSpPr txBox="1"/>
              <p:nvPr/>
            </p:nvSpPr>
            <p:spPr>
              <a:xfrm>
                <a:off x="982016" y="4285786"/>
                <a:ext cx="6679240" cy="162454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𝐷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m:rPr>
                                  <m:sty m:val="p"/>
                                </m:rPr>
                                <a:rPr lang="en-US" sz="3600" b="0" i="0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sin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⁡(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𝛼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8F0DB5C-21C6-6D87-3877-E634A9C542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016" y="4285786"/>
                <a:ext cx="6679240" cy="1624547"/>
              </a:xfrm>
              <a:prstGeom prst="rect">
                <a:avLst/>
              </a:prstGeom>
              <a:blipFill>
                <a:blip r:embed="rId2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A62998-CC06-50C8-5B36-8FC940618705}"/>
                  </a:ext>
                </a:extLst>
              </p:cNvPr>
              <p:cNvSpPr txBox="1"/>
              <p:nvPr/>
            </p:nvSpPr>
            <p:spPr>
              <a:xfrm>
                <a:off x="759062" y="6134792"/>
                <a:ext cx="7190330" cy="78322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×(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𝑐𝑔</m:t>
                          </m:r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3A62998-CC06-50C8-5B36-8FC9406187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9062" y="6134792"/>
                <a:ext cx="7190330" cy="783228"/>
              </a:xfrm>
              <a:prstGeom prst="rect">
                <a:avLst/>
              </a:prstGeom>
              <a:blipFill>
                <a:blip r:embed="rId2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5C2EAB-1F48-A870-7201-4088FB69F280}"/>
                  </a:ext>
                </a:extLst>
              </p:cNvPr>
              <p:cNvSpPr txBox="1"/>
              <p:nvPr/>
            </p:nvSpPr>
            <p:spPr>
              <a:xfrm>
                <a:off x="-248850" y="7391044"/>
                <a:ext cx="5105400" cy="1590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𝐹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 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5C2EAB-1F48-A870-7201-4088FB69F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248850" y="7391044"/>
                <a:ext cx="5105400" cy="1590948"/>
              </a:xfrm>
              <a:prstGeom prst="rect">
                <a:avLst/>
              </a:prstGeom>
              <a:blipFill>
                <a:blip r:embed="rId2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E4A33536-4041-DAD8-7AFE-BB75B49CBF51}"/>
              </a:ext>
            </a:extLst>
          </p:cNvPr>
          <p:cNvSpPr/>
          <p:nvPr/>
        </p:nvSpPr>
        <p:spPr>
          <a:xfrm>
            <a:off x="14254490" y="5920487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26AF8938-2009-4C7B-2D7C-E52A6DC9C799}"/>
              </a:ext>
            </a:extLst>
          </p:cNvPr>
          <p:cNvCxnSpPr>
            <a:cxnSpLocks/>
          </p:cNvCxnSpPr>
          <p:nvPr/>
        </p:nvCxnSpPr>
        <p:spPr>
          <a:xfrm flipV="1">
            <a:off x="14359298" y="5677456"/>
            <a:ext cx="110466" cy="272479"/>
          </a:xfrm>
          <a:prstGeom prst="straightConnector1">
            <a:avLst/>
          </a:prstGeom>
          <a:ln w="38100">
            <a:solidFill>
              <a:schemeClr val="accent6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F9E424-5F61-E8BA-59E2-4EA0AC4DE938}"/>
                  </a:ext>
                </a:extLst>
              </p:cNvPr>
              <p:cNvSpPr txBox="1"/>
              <p:nvPr/>
            </p:nvSpPr>
            <p:spPr>
              <a:xfrm>
                <a:off x="14415313" y="5527896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𝑪𝑮</m:t>
                      </m:r>
                      <m:r>
                        <a:rPr lang="en-US" sz="5000" b="1" i="1" baseline="-25000" smtClean="0">
                          <a:solidFill>
                            <a:schemeClr val="accent6"/>
                          </a:solidFill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en-US" sz="5000" b="1" baseline="-25000">
                  <a:solidFill>
                    <a:schemeClr val="accent6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15F9E424-5F61-E8BA-59E2-4EA0AC4DE9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15313" y="5527896"/>
                <a:ext cx="580869" cy="844077"/>
              </a:xfrm>
              <a:prstGeom prst="rect">
                <a:avLst/>
              </a:prstGeom>
              <a:blipFill>
                <a:blip r:embed="rId28"/>
                <a:stretch>
                  <a:fillRect r="-4842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7774A1-C94D-E8E2-13F3-459E5762F954}"/>
                  </a:ext>
                </a:extLst>
              </p:cNvPr>
              <p:cNvSpPr txBox="1"/>
              <p:nvPr/>
            </p:nvSpPr>
            <p:spPr>
              <a:xfrm>
                <a:off x="3627216" y="7500785"/>
                <a:ext cx="5105400" cy="1368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𝐶𝐺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𝐶𝐺</m:t>
                      </m:r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 b="0">
                  <a:solidFill>
                    <a:schemeClr val="bg1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d>
                        <m:d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3D7774A1-C94D-E8E2-13F3-459E5762F9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7216" y="7500785"/>
                <a:ext cx="5105400" cy="1368580"/>
              </a:xfrm>
              <a:prstGeom prst="rect">
                <a:avLst/>
              </a:prstGeom>
              <a:blipFill>
                <a:blip r:embed="rId2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1292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B9A257E-A6F3-A234-0A9C-71FB5A06E6F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C5407E0-0341-66A8-3B1A-E9EEBB06C2AC}"/>
              </a:ext>
            </a:extLst>
          </p:cNvPr>
          <p:cNvSpPr txBox="1"/>
          <p:nvPr/>
        </p:nvSpPr>
        <p:spPr>
          <a:xfrm>
            <a:off x="1752600" y="4174004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Dynamics &amp;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14DC29-0301-D2EE-6028-9B0F71392035}"/>
              </a:ext>
            </a:extLst>
          </p:cNvPr>
          <p:cNvSpPr txBox="1"/>
          <p:nvPr/>
        </p:nvSpPr>
        <p:spPr>
          <a:xfrm>
            <a:off x="7370088" y="4174004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6"/>
                </a:solidFill>
                <a:latin typeface="Inter" panose="020B0604020202020204" charset="0"/>
                <a:ea typeface="Inter" panose="020B0604020202020204" charset="0"/>
              </a:rPr>
              <a:t>LQR</a:t>
            </a:r>
          </a:p>
          <a:p>
            <a:pPr algn="ctr"/>
            <a:r>
              <a:rPr lang="en-US" sz="4000">
                <a:solidFill>
                  <a:schemeClr val="accent6"/>
                </a:solidFill>
                <a:latin typeface="Inter" panose="020B0604020202020204" charset="0"/>
                <a:ea typeface="Inter" panose="020B0604020202020204" charset="0"/>
              </a:rPr>
              <a:t>Controller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2795253-D8CB-7300-A7B0-872374698C88}"/>
              </a:ext>
            </a:extLst>
          </p:cNvPr>
          <p:cNvSpPr txBox="1"/>
          <p:nvPr/>
        </p:nvSpPr>
        <p:spPr>
          <a:xfrm>
            <a:off x="13335000" y="3866227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Controller Validation: Monte Carlo Analysis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0CDFEA63-767C-994C-D882-EA8B1D4980EC}"/>
              </a:ext>
            </a:extLst>
          </p:cNvPr>
          <p:cNvSpPr/>
          <p:nvPr/>
        </p:nvSpPr>
        <p:spPr>
          <a:xfrm>
            <a:off x="5162550" y="4838699"/>
            <a:ext cx="1600200" cy="609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9C5265F7-BE82-C8E6-B7CD-7F17A77623EC}"/>
              </a:ext>
            </a:extLst>
          </p:cNvPr>
          <p:cNvSpPr/>
          <p:nvPr/>
        </p:nvSpPr>
        <p:spPr>
          <a:xfrm>
            <a:off x="11296650" y="4827493"/>
            <a:ext cx="1600200" cy="609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6214DC9-B74E-1436-0520-F2B1D7D62CD3}"/>
              </a:ext>
            </a:extLst>
          </p:cNvPr>
          <p:cNvSpPr/>
          <p:nvPr/>
        </p:nvSpPr>
        <p:spPr>
          <a:xfrm>
            <a:off x="1752600" y="3998259"/>
            <a:ext cx="2743200" cy="2259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83DFFB27-1C12-F873-5357-854585370862}"/>
              </a:ext>
            </a:extLst>
          </p:cNvPr>
          <p:cNvSpPr/>
          <p:nvPr/>
        </p:nvSpPr>
        <p:spPr>
          <a:xfrm>
            <a:off x="7315200" y="4013946"/>
            <a:ext cx="3543300" cy="2259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A6460564-ED46-B809-0AD9-B89C6DF52061}"/>
              </a:ext>
            </a:extLst>
          </p:cNvPr>
          <p:cNvSpPr/>
          <p:nvPr/>
        </p:nvSpPr>
        <p:spPr>
          <a:xfrm>
            <a:off x="13180338" y="3878565"/>
            <a:ext cx="35433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D2DEFE3F-F77F-825A-2532-ACC25721F4B8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4" name="Freeform 14">
              <a:extLst>
                <a:ext uri="{FF2B5EF4-FFF2-40B4-BE49-F238E27FC236}">
                  <a16:creationId xmlns:a16="http://schemas.microsoft.com/office/drawing/2014/main" id="{5572F117-9E30-6318-0E45-672F0499EF83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918C89A-7068-6EFB-7CB0-37629DC2FEFC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9908553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"/>
          <p:cNvSpPr/>
          <p:nvPr/>
        </p:nvSpPr>
        <p:spPr>
          <a:xfrm>
            <a:off x="-57150" y="-12222"/>
            <a:ext cx="18288000" cy="3228980"/>
          </a:xfrm>
          <a:custGeom>
            <a:avLst/>
            <a:gdLst/>
            <a:ahLst/>
            <a:cxnLst/>
            <a:rect l="l" t="t" r="r" b="b"/>
            <a:pathLst>
              <a:path w="18288000" h="4408313">
                <a:moveTo>
                  <a:pt x="0" y="0"/>
                </a:moveTo>
                <a:lnTo>
                  <a:pt x="18288000" y="0"/>
                </a:lnTo>
                <a:lnTo>
                  <a:pt x="18288000" y="4408313"/>
                </a:lnTo>
                <a:lnTo>
                  <a:pt x="0" y="440831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980" b="-298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AutoShape 13"/>
          <p:cNvSpPr/>
          <p:nvPr/>
        </p:nvSpPr>
        <p:spPr>
          <a:xfrm>
            <a:off x="5484431" y="7919861"/>
            <a:ext cx="1638713" cy="0"/>
          </a:xfrm>
          <a:prstGeom prst="line">
            <a:avLst/>
          </a:prstGeom>
          <a:ln w="38100" cap="flat">
            <a:solidFill>
              <a:srgbClr val="F271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7132669" y="7126232"/>
            <a:ext cx="1587259" cy="1587259"/>
          </a:xfrm>
          <a:custGeom>
            <a:avLst/>
            <a:gdLst/>
            <a:ahLst/>
            <a:cxnLst/>
            <a:rect l="l" t="t" r="r" b="b"/>
            <a:pathLst>
              <a:path w="1587259" h="1587259">
                <a:moveTo>
                  <a:pt x="0" y="0"/>
                </a:moveTo>
                <a:lnTo>
                  <a:pt x="1587259" y="0"/>
                </a:lnTo>
                <a:lnTo>
                  <a:pt x="1587259" y="1587259"/>
                </a:lnTo>
                <a:lnTo>
                  <a:pt x="0" y="158725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5" name="AutoShape 15"/>
          <p:cNvSpPr/>
          <p:nvPr/>
        </p:nvSpPr>
        <p:spPr>
          <a:xfrm>
            <a:off x="8744131" y="7900811"/>
            <a:ext cx="1328835" cy="0"/>
          </a:xfrm>
          <a:prstGeom prst="line">
            <a:avLst/>
          </a:prstGeom>
          <a:ln w="38100" cap="flat">
            <a:solidFill>
              <a:srgbClr val="F271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16" name="Group 16"/>
          <p:cNvGrpSpPr/>
          <p:nvPr/>
        </p:nvGrpSpPr>
        <p:grpSpPr>
          <a:xfrm>
            <a:off x="10101541" y="7001801"/>
            <a:ext cx="1714630" cy="1763789"/>
            <a:chOff x="0" y="-19050"/>
            <a:chExt cx="451590" cy="46453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451590" cy="445487"/>
            </a:xfrm>
            <a:custGeom>
              <a:avLst/>
              <a:gdLst/>
              <a:ahLst/>
              <a:cxnLst/>
              <a:rect l="l" t="t" r="r" b="b"/>
              <a:pathLst>
                <a:path w="451590" h="445487">
                  <a:moveTo>
                    <a:pt x="0" y="0"/>
                  </a:moveTo>
                  <a:lnTo>
                    <a:pt x="451590" y="0"/>
                  </a:lnTo>
                  <a:lnTo>
                    <a:pt x="451590" y="445487"/>
                  </a:lnTo>
                  <a:lnTo>
                    <a:pt x="0" y="445487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TextBox 18"/>
            <p:cNvSpPr txBox="1"/>
            <p:nvPr/>
          </p:nvSpPr>
          <p:spPr>
            <a:xfrm>
              <a:off x="0" y="-19050"/>
              <a:ext cx="451590" cy="46453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4"/>
                </a:lnSpc>
              </a:pPr>
              <a:r>
                <a:rPr lang="en-US" sz="2499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Rocket</a:t>
              </a:r>
            </a:p>
          </p:txBody>
        </p:sp>
      </p:grpSp>
      <p:sp>
        <p:nvSpPr>
          <p:cNvPr id="19" name="AutoShape 19"/>
          <p:cNvSpPr/>
          <p:nvPr/>
        </p:nvSpPr>
        <p:spPr>
          <a:xfrm>
            <a:off x="11874624" y="7900811"/>
            <a:ext cx="2141335" cy="0"/>
          </a:xfrm>
          <a:prstGeom prst="line">
            <a:avLst/>
          </a:prstGeom>
          <a:ln w="38100" cap="flat">
            <a:solidFill>
              <a:srgbClr val="F271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0" name="AutoShape 20"/>
          <p:cNvSpPr/>
          <p:nvPr/>
        </p:nvSpPr>
        <p:spPr>
          <a:xfrm flipH="1">
            <a:off x="10372160" y="9738182"/>
            <a:ext cx="3087117" cy="0"/>
          </a:xfrm>
          <a:prstGeom prst="line">
            <a:avLst/>
          </a:prstGeom>
          <a:ln w="38100" cap="flat">
            <a:solidFill>
              <a:srgbClr val="F271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1" name="Group 21"/>
          <p:cNvGrpSpPr/>
          <p:nvPr/>
        </p:nvGrpSpPr>
        <p:grpSpPr>
          <a:xfrm>
            <a:off x="7596721" y="9231711"/>
            <a:ext cx="2710142" cy="902513"/>
            <a:chOff x="0" y="-19050"/>
            <a:chExt cx="713782" cy="237699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713782" cy="218649"/>
            </a:xfrm>
            <a:custGeom>
              <a:avLst/>
              <a:gdLst/>
              <a:ahLst/>
              <a:cxnLst/>
              <a:rect l="l" t="t" r="r" b="b"/>
              <a:pathLst>
                <a:path w="713782" h="218649">
                  <a:moveTo>
                    <a:pt x="0" y="0"/>
                  </a:moveTo>
                  <a:lnTo>
                    <a:pt x="713782" y="0"/>
                  </a:lnTo>
                  <a:lnTo>
                    <a:pt x="713782" y="218649"/>
                  </a:lnTo>
                  <a:lnTo>
                    <a:pt x="0" y="218649"/>
                  </a:ln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TextBox 23"/>
            <p:cNvSpPr txBox="1"/>
            <p:nvPr/>
          </p:nvSpPr>
          <p:spPr>
            <a:xfrm>
              <a:off x="0" y="-19050"/>
              <a:ext cx="713782" cy="23769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4"/>
                </a:lnSpc>
              </a:pPr>
              <a:r>
                <a:rPr lang="en-US" sz="2499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Sensors</a:t>
              </a:r>
            </a:p>
          </p:txBody>
        </p:sp>
      </p:grpSp>
      <p:sp>
        <p:nvSpPr>
          <p:cNvPr id="24" name="AutoShape 24"/>
          <p:cNvSpPr/>
          <p:nvPr/>
        </p:nvSpPr>
        <p:spPr>
          <a:xfrm flipV="1">
            <a:off x="4806711" y="8597994"/>
            <a:ext cx="0" cy="1136515"/>
          </a:xfrm>
          <a:prstGeom prst="line">
            <a:avLst/>
          </a:prstGeom>
          <a:ln w="38100" cap="flat">
            <a:solidFill>
              <a:srgbClr val="F271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25" name="AutoShape 25"/>
          <p:cNvSpPr/>
          <p:nvPr/>
        </p:nvSpPr>
        <p:spPr>
          <a:xfrm flipV="1">
            <a:off x="2812527" y="7938908"/>
            <a:ext cx="1390059" cy="3"/>
          </a:xfrm>
          <a:prstGeom prst="line">
            <a:avLst/>
          </a:prstGeom>
          <a:ln w="38100" cap="flat">
            <a:solidFill>
              <a:srgbClr val="F27100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26" name="Group 26"/>
          <p:cNvGrpSpPr/>
          <p:nvPr/>
        </p:nvGrpSpPr>
        <p:grpSpPr>
          <a:xfrm>
            <a:off x="4166678" y="7279828"/>
            <a:ext cx="1318166" cy="1318166"/>
            <a:chOff x="0" y="0"/>
            <a:chExt cx="812800" cy="8128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FFFFFF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TextBox 28"/>
            <p:cNvSpPr txBox="1"/>
            <p:nvPr/>
          </p:nvSpPr>
          <p:spPr>
            <a:xfrm>
              <a:off x="76200" y="57150"/>
              <a:ext cx="660400" cy="6794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124"/>
                </a:lnSpc>
              </a:pPr>
              <a:endParaRPr/>
            </a:p>
          </p:txBody>
        </p:sp>
      </p:grpSp>
      <p:grpSp>
        <p:nvGrpSpPr>
          <p:cNvPr id="44" name="Group 43">
            <a:extLst>
              <a:ext uri="{FF2B5EF4-FFF2-40B4-BE49-F238E27FC236}">
                <a16:creationId xmlns:a16="http://schemas.microsoft.com/office/drawing/2014/main" id="{BB8F01B0-F8ED-A6B6-B6C4-EC1269529F3A}"/>
              </a:ext>
            </a:extLst>
          </p:cNvPr>
          <p:cNvGrpSpPr/>
          <p:nvPr/>
        </p:nvGrpSpPr>
        <p:grpSpPr>
          <a:xfrm>
            <a:off x="-23324" y="1017837"/>
            <a:ext cx="18288000" cy="5569998"/>
            <a:chOff x="-19050" y="962168"/>
            <a:chExt cx="18288000" cy="5569998"/>
          </a:xfrm>
        </p:grpSpPr>
        <p:sp>
          <p:nvSpPr>
            <p:cNvPr id="3" name="TextBox 3"/>
            <p:cNvSpPr txBox="1"/>
            <p:nvPr/>
          </p:nvSpPr>
          <p:spPr>
            <a:xfrm>
              <a:off x="9408548" y="962168"/>
              <a:ext cx="7283682" cy="389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l">
                <a:lnSpc>
                  <a:spcPts val="3287"/>
                </a:lnSpc>
              </a:pPr>
              <a:endParaRPr lang="en-US" sz="2399" b="1" spc="115">
                <a:solidFill>
                  <a:srgbClr val="F2F2F3"/>
                </a:solidFill>
                <a:latin typeface="Inter Bold"/>
                <a:ea typeface="Inter Bold"/>
                <a:cs typeface="Inter Bold"/>
                <a:sym typeface="Inter Bold"/>
              </a:endParaRPr>
            </a:p>
          </p:txBody>
        </p:sp>
        <p:sp>
          <p:nvSpPr>
            <p:cNvPr id="5" name="Freeform 5"/>
            <p:cNvSpPr/>
            <p:nvPr/>
          </p:nvSpPr>
          <p:spPr>
            <a:xfrm>
              <a:off x="-19050" y="1385430"/>
              <a:ext cx="18288000" cy="5146736"/>
            </a:xfrm>
            <a:custGeom>
              <a:avLst/>
              <a:gdLst/>
              <a:ahLst/>
              <a:cxnLst/>
              <a:rect l="l" t="t" r="r" b="b"/>
              <a:pathLst>
                <a:path w="18288000" h="5146736">
                  <a:moveTo>
                    <a:pt x="0" y="0"/>
                  </a:moveTo>
                  <a:lnTo>
                    <a:pt x="18288000" y="0"/>
                  </a:lnTo>
                  <a:lnTo>
                    <a:pt x="18288000" y="5146737"/>
                  </a:lnTo>
                  <a:lnTo>
                    <a:pt x="0" y="5146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 t="-1041" b="-15774"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Freeform 6"/>
            <p:cNvSpPr/>
            <p:nvPr/>
          </p:nvSpPr>
          <p:spPr>
            <a:xfrm>
              <a:off x="1099691" y="1688327"/>
              <a:ext cx="2552297" cy="2552297"/>
            </a:xfrm>
            <a:custGeom>
              <a:avLst/>
              <a:gdLst/>
              <a:ahLst/>
              <a:cxnLst/>
              <a:rect l="l" t="t" r="r" b="b"/>
              <a:pathLst>
                <a:path w="2552297" h="2552297">
                  <a:moveTo>
                    <a:pt x="0" y="0"/>
                  </a:moveTo>
                  <a:lnTo>
                    <a:pt x="2552296" y="0"/>
                  </a:lnTo>
                  <a:lnTo>
                    <a:pt x="2552296" y="2552296"/>
                  </a:lnTo>
                  <a:lnTo>
                    <a:pt x="0" y="255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Freeform 7"/>
            <p:cNvSpPr/>
            <p:nvPr/>
          </p:nvSpPr>
          <p:spPr>
            <a:xfrm>
              <a:off x="5794309" y="1688327"/>
              <a:ext cx="2552297" cy="2552297"/>
            </a:xfrm>
            <a:custGeom>
              <a:avLst/>
              <a:gdLst/>
              <a:ahLst/>
              <a:cxnLst/>
              <a:rect l="l" t="t" r="r" b="b"/>
              <a:pathLst>
                <a:path w="2552297" h="2552297">
                  <a:moveTo>
                    <a:pt x="0" y="0"/>
                  </a:moveTo>
                  <a:lnTo>
                    <a:pt x="2552297" y="0"/>
                  </a:lnTo>
                  <a:lnTo>
                    <a:pt x="2552297" y="2552296"/>
                  </a:lnTo>
                  <a:lnTo>
                    <a:pt x="0" y="255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8"/>
            <p:cNvSpPr/>
            <p:nvPr/>
          </p:nvSpPr>
          <p:spPr>
            <a:xfrm>
              <a:off x="14847378" y="1688327"/>
              <a:ext cx="2552297" cy="2552297"/>
            </a:xfrm>
            <a:custGeom>
              <a:avLst/>
              <a:gdLst/>
              <a:ahLst/>
              <a:cxnLst/>
              <a:rect l="l" t="t" r="r" b="b"/>
              <a:pathLst>
                <a:path w="2552297" h="2552297">
                  <a:moveTo>
                    <a:pt x="0" y="0"/>
                  </a:moveTo>
                  <a:lnTo>
                    <a:pt x="2552297" y="0"/>
                  </a:lnTo>
                  <a:lnTo>
                    <a:pt x="2552297" y="2552296"/>
                  </a:lnTo>
                  <a:lnTo>
                    <a:pt x="0" y="255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Freeform 9"/>
            <p:cNvSpPr/>
            <p:nvPr/>
          </p:nvSpPr>
          <p:spPr>
            <a:xfrm>
              <a:off x="10372160" y="1688327"/>
              <a:ext cx="2552297" cy="2552297"/>
            </a:xfrm>
            <a:custGeom>
              <a:avLst/>
              <a:gdLst/>
              <a:ahLst/>
              <a:cxnLst/>
              <a:rect l="l" t="t" r="r" b="b"/>
              <a:pathLst>
                <a:path w="2552297" h="2552297">
                  <a:moveTo>
                    <a:pt x="0" y="0"/>
                  </a:moveTo>
                  <a:lnTo>
                    <a:pt x="2552297" y="0"/>
                  </a:lnTo>
                  <a:lnTo>
                    <a:pt x="2552297" y="2552296"/>
                  </a:lnTo>
                  <a:lnTo>
                    <a:pt x="0" y="2552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AutoShape 10"/>
            <p:cNvSpPr/>
            <p:nvPr/>
          </p:nvSpPr>
          <p:spPr>
            <a:xfrm>
              <a:off x="4119513" y="2964475"/>
              <a:ext cx="1364918" cy="0"/>
            </a:xfrm>
            <a:prstGeom prst="line">
              <a:avLst/>
            </a:prstGeom>
            <a:ln w="38100" cap="flat">
              <a:solidFill>
                <a:srgbClr val="F271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AutoShape 11"/>
            <p:cNvSpPr/>
            <p:nvPr/>
          </p:nvSpPr>
          <p:spPr>
            <a:xfrm flipV="1">
              <a:off x="8651237" y="2983525"/>
              <a:ext cx="1364918" cy="0"/>
            </a:xfrm>
            <a:prstGeom prst="line">
              <a:avLst/>
            </a:prstGeom>
            <a:ln w="38100" cap="flat">
              <a:solidFill>
                <a:srgbClr val="F271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AutoShape 12"/>
            <p:cNvSpPr/>
            <p:nvPr/>
          </p:nvSpPr>
          <p:spPr>
            <a:xfrm>
              <a:off x="13203458" y="3002575"/>
              <a:ext cx="1364918" cy="0"/>
            </a:xfrm>
            <a:prstGeom prst="line">
              <a:avLst/>
            </a:prstGeom>
            <a:ln w="38100" cap="flat">
              <a:solidFill>
                <a:srgbClr val="F27100"/>
              </a:solidFill>
              <a:prstDash val="solid"/>
              <a:headEnd type="none" w="sm" len="sm"/>
              <a:tailEnd type="arrow" w="med" len="sm"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1306064" y="2758100"/>
              <a:ext cx="2139551" cy="40671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t &lt; 1s</a:t>
              </a:r>
            </a:p>
          </p:txBody>
        </p:sp>
        <p:sp>
          <p:nvSpPr>
            <p:cNvPr id="30" name="TextBox 30"/>
            <p:cNvSpPr txBox="1"/>
            <p:nvPr/>
          </p:nvSpPr>
          <p:spPr>
            <a:xfrm>
              <a:off x="10544128" y="2367575"/>
              <a:ext cx="2208360" cy="120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t = 5s</a:t>
              </a:r>
            </a:p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to</a:t>
              </a:r>
            </a:p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 t = 10s</a:t>
              </a:r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15036549" y="2367575"/>
              <a:ext cx="2173955" cy="120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t = 10s</a:t>
              </a:r>
            </a:p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to</a:t>
              </a:r>
            </a:p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burnout</a:t>
              </a:r>
            </a:p>
          </p:txBody>
        </p:sp>
        <p:sp>
          <p:nvSpPr>
            <p:cNvPr id="32" name="TextBox 32"/>
            <p:cNvSpPr txBox="1"/>
            <p:nvPr/>
          </p:nvSpPr>
          <p:spPr>
            <a:xfrm>
              <a:off x="356843" y="4450748"/>
              <a:ext cx="3762670" cy="145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No control until t = 1s after launch.</a:t>
              </a:r>
            </a:p>
          </p:txBody>
        </p:sp>
        <p:sp>
          <p:nvSpPr>
            <p:cNvPr id="33" name="TextBox 33"/>
            <p:cNvSpPr txBox="1"/>
            <p:nvPr/>
          </p:nvSpPr>
          <p:spPr>
            <a:xfrm>
              <a:off x="5966277" y="2367575"/>
              <a:ext cx="2208360" cy="120180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t = 1s</a:t>
              </a:r>
            </a:p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 to</a:t>
              </a:r>
            </a:p>
            <a:p>
              <a:pPr algn="ctr">
                <a:lnSpc>
                  <a:spcPts val="3124"/>
                </a:lnSpc>
              </a:pPr>
              <a:r>
                <a: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 t = 5s</a:t>
              </a:r>
            </a:p>
          </p:txBody>
        </p:sp>
        <p:sp>
          <p:nvSpPr>
            <p:cNvPr id="34" name="TextBox 34"/>
            <p:cNvSpPr txBox="1"/>
            <p:nvPr/>
          </p:nvSpPr>
          <p:spPr>
            <a:xfrm>
              <a:off x="5217697" y="4383498"/>
              <a:ext cx="3762670" cy="145542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Active Stabilization:</a:t>
              </a:r>
            </a:p>
            <a:p>
              <a:pPr algn="ctr">
                <a:lnSpc>
                  <a:spcPts val="3839"/>
                </a:lnSpc>
              </a:pPr>
              <a:r>
                <a:rPr lang="en-US" sz="2999" b="1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 Bold"/>
                  <a:sym typeface="Tahoma Bold"/>
                </a:rPr>
                <a:t>0° roll, 0° yaw</a:t>
              </a: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.</a:t>
              </a:r>
            </a:p>
          </p:txBody>
        </p:sp>
        <p:sp>
          <p:nvSpPr>
            <p:cNvPr id="35" name="TextBox 35"/>
            <p:cNvSpPr txBox="1"/>
            <p:nvPr/>
          </p:nvSpPr>
          <p:spPr>
            <a:xfrm>
              <a:off x="9715657" y="4383498"/>
              <a:ext cx="3762670" cy="1430584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Yaw Maneuver: Hold at </a:t>
              </a:r>
              <a:r>
                <a:rPr lang="en-US" sz="2999" b="1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 Bold"/>
                  <a:sym typeface="Tahoma Bold"/>
                </a:rPr>
                <a:t>5°</a:t>
              </a: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.</a:t>
              </a:r>
            </a:p>
            <a:p>
              <a:pPr algn="ctr">
                <a:lnSpc>
                  <a:spcPts val="3839"/>
                </a:lnSpc>
              </a:pP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Maintain </a:t>
              </a:r>
              <a:r>
                <a:rPr lang="en-US" sz="2999" b="1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 Bold"/>
                  <a:sym typeface="Tahoma Bold"/>
                </a:rPr>
                <a:t>0° roll</a:t>
              </a: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.</a:t>
              </a:r>
            </a:p>
          </p:txBody>
        </p:sp>
        <p:sp>
          <p:nvSpPr>
            <p:cNvPr id="36" name="TextBox 36"/>
            <p:cNvSpPr txBox="1"/>
            <p:nvPr/>
          </p:nvSpPr>
          <p:spPr>
            <a:xfrm>
              <a:off x="14242191" y="4632151"/>
              <a:ext cx="3762670" cy="94327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3839"/>
                </a:lnSpc>
              </a:pP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Yaw back to </a:t>
              </a:r>
              <a:r>
                <a:rPr lang="en-US" sz="2999" b="1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 Bold"/>
                  <a:sym typeface="Tahoma Bold"/>
                </a:rPr>
                <a:t>0°</a:t>
              </a: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.</a:t>
              </a:r>
              <a:r>
                <a:rPr lang="en-US" sz="2999" b="1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 Bold"/>
                  <a:sym typeface="Tahoma Bold"/>
                </a:rPr>
                <a:t> </a:t>
              </a:r>
            </a:p>
            <a:p>
              <a:pPr algn="ctr">
                <a:lnSpc>
                  <a:spcPts val="3839"/>
                </a:lnSpc>
              </a:pP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Maintain </a:t>
              </a:r>
              <a:r>
                <a:rPr lang="en-US" sz="2999" b="1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 Bold"/>
                  <a:sym typeface="Tahoma Bold"/>
                </a:rPr>
                <a:t>0° roll</a:t>
              </a:r>
              <a:r>
                <a:rPr lang="en-US" sz="2999" spc="431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rPr>
                <a:t>.</a:t>
              </a:r>
            </a:p>
          </p:txBody>
        </p:sp>
      </p:grpSp>
      <p:sp>
        <p:nvSpPr>
          <p:cNvPr id="37" name="TextBox 37"/>
          <p:cNvSpPr txBox="1"/>
          <p:nvPr/>
        </p:nvSpPr>
        <p:spPr>
          <a:xfrm>
            <a:off x="7515857" y="7619345"/>
            <a:ext cx="618841" cy="56663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749"/>
              </a:lnSpc>
              <a:spcBef>
                <a:spcPct val="0"/>
              </a:spcBef>
            </a:pPr>
            <a:r>
              <a:rPr lang="en-US" sz="3200" spc="106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-K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8"/>
              <p:cNvSpPr txBox="1"/>
              <p:nvPr/>
            </p:nvSpPr>
            <p:spPr>
              <a:xfrm>
                <a:off x="9315580" y="7425513"/>
                <a:ext cx="185936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24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600" i="1" spc="69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Inter" panose="020B0604020202020204" charset="0"/>
                              <a:cs typeface="Tahoma"/>
                              <a:sym typeface="Tahoma"/>
                            </a:rPr>
                          </m:ctrlPr>
                        </m:accPr>
                        <m:e>
                          <m:r>
                            <a:rPr lang="en-US" sz="3600" b="0" i="1" spc="69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Inter" panose="020B0604020202020204" charset="0"/>
                              <a:cs typeface="Tahoma"/>
                              <a:sym typeface="Tahoma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</p:txBody>
          </p:sp>
        </mc:Choice>
        <mc:Fallback xmlns="">
          <p:sp>
            <p:nvSpPr>
              <p:cNvPr id="38" name="TextBox 3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15580" y="7425513"/>
                <a:ext cx="185936" cy="397545"/>
              </a:xfrm>
              <a:prstGeom prst="rect">
                <a:avLst/>
              </a:prstGeom>
              <a:blipFill>
                <a:blip r:embed="rId7"/>
                <a:stretch>
                  <a:fillRect l="-122581" t="-16923" r="-41935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9"/>
              <p:cNvSpPr txBox="1"/>
              <p:nvPr/>
            </p:nvSpPr>
            <p:spPr>
              <a:xfrm>
                <a:off x="12841411" y="7425513"/>
                <a:ext cx="166092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24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en-US" sz="3600" i="1" spc="69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Inter" panose="020B0604020202020204" charset="0"/>
                              <a:cs typeface="Tahoma"/>
                              <a:sym typeface="Tahoma"/>
                            </a:rPr>
                          </m:ctrlPr>
                        </m:accPr>
                        <m:e>
                          <m:r>
                            <a:rPr lang="en-US" sz="3600" b="0" i="1" spc="69" smtClean="0">
                              <a:solidFill>
                                <a:srgbClr val="FFFFFF"/>
                              </a:solidFill>
                              <a:latin typeface="Cambria Math" panose="02040503050406030204" pitchFamily="18" charset="0"/>
                              <a:ea typeface="Inter" panose="020B0604020202020204" charset="0"/>
                              <a:cs typeface="Tahoma"/>
                              <a:sym typeface="Tahoma"/>
                            </a:rPr>
                            <m:t>𝑥</m:t>
                          </m:r>
                        </m:e>
                      </m:acc>
                    </m:oMath>
                  </m:oMathPara>
                </a14:m>
                <a:endPara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</p:txBody>
          </p:sp>
        </mc:Choice>
        <mc:Fallback xmlns="">
          <p:sp>
            <p:nvSpPr>
              <p:cNvPr id="39" name="TextBox 3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841411" y="7425513"/>
                <a:ext cx="166092" cy="397545"/>
              </a:xfrm>
              <a:prstGeom prst="rect">
                <a:avLst/>
              </a:prstGeom>
              <a:blipFill>
                <a:blip r:embed="rId8"/>
                <a:stretch>
                  <a:fillRect l="-144444" t="-53846" r="-48148" b="-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40"/>
              <p:cNvSpPr txBox="1"/>
              <p:nvPr/>
            </p:nvSpPr>
            <p:spPr>
              <a:xfrm>
                <a:off x="3412298" y="7415988"/>
                <a:ext cx="123329" cy="397545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algn="ctr">
                  <a:lnSpc>
                    <a:spcPts val="3124"/>
                  </a:lnSpc>
                  <a:spcBef>
                    <a:spcPct val="0"/>
                  </a:spcBef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0" i="1" spc="69" smtClean="0">
                          <a:solidFill>
                            <a:srgbClr val="FFFFFF"/>
                          </a:solidFill>
                          <a:latin typeface="Cambria Math" panose="02040503050406030204" pitchFamily="18" charset="0"/>
                          <a:ea typeface="Inter" panose="020B0604020202020204" charset="0"/>
                          <a:cs typeface="Tahoma"/>
                          <a:sym typeface="Tahoma"/>
                        </a:rPr>
                        <m:t>𝑟</m:t>
                      </m:r>
                    </m:oMath>
                  </m:oMathPara>
                </a14:m>
                <a:endParaRPr lang="en-US" sz="3600" spc="69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</p:txBody>
          </p:sp>
        </mc:Choice>
        <mc:Fallback xmlns="">
          <p:sp>
            <p:nvSpPr>
              <p:cNvPr id="40" name="TextBox 4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12298" y="7415988"/>
                <a:ext cx="123329" cy="397545"/>
              </a:xfrm>
              <a:prstGeom prst="rect">
                <a:avLst/>
              </a:prstGeom>
              <a:blipFill>
                <a:blip r:embed="rId9"/>
                <a:stretch>
                  <a:fillRect l="-195000" r="-75000" b="-153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AutoShape 41"/>
          <p:cNvSpPr/>
          <p:nvPr/>
        </p:nvSpPr>
        <p:spPr>
          <a:xfrm>
            <a:off x="4806711" y="9719132"/>
            <a:ext cx="2790011" cy="0"/>
          </a:xfrm>
          <a:prstGeom prst="line">
            <a:avLst/>
          </a:prstGeom>
          <a:ln w="38100" cap="flat">
            <a:solidFill>
              <a:srgbClr val="F271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2" name="AutoShape 42"/>
          <p:cNvSpPr/>
          <p:nvPr/>
        </p:nvSpPr>
        <p:spPr>
          <a:xfrm>
            <a:off x="13459277" y="7938911"/>
            <a:ext cx="0" cy="1799271"/>
          </a:xfrm>
          <a:prstGeom prst="line">
            <a:avLst/>
          </a:prstGeom>
          <a:ln w="38100" cap="flat">
            <a:solidFill>
              <a:srgbClr val="F271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3" name="TextBox 43"/>
          <p:cNvSpPr txBox="1"/>
          <p:nvPr/>
        </p:nvSpPr>
        <p:spPr>
          <a:xfrm>
            <a:off x="395803" y="544181"/>
            <a:ext cx="9315580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Controller Goals and Architecture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2EC164E-C606-A613-924A-91A6373D2E7B}"/>
              </a:ext>
            </a:extLst>
          </p:cNvPr>
          <p:cNvSpPr txBox="1"/>
          <p:nvPr/>
        </p:nvSpPr>
        <p:spPr>
          <a:xfrm>
            <a:off x="4158172" y="7611768"/>
            <a:ext cx="4123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>
                <a:solidFill>
                  <a:schemeClr val="bg1"/>
                </a:solidFill>
              </a:rPr>
              <a:t>+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5784102-04E5-5D6C-6D7F-832B8262EFA5}"/>
              </a:ext>
            </a:extLst>
          </p:cNvPr>
          <p:cNvSpPr txBox="1"/>
          <p:nvPr/>
        </p:nvSpPr>
        <p:spPr>
          <a:xfrm>
            <a:off x="4611433" y="8059632"/>
            <a:ext cx="412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chemeClr val="bg1"/>
                </a:solidFill>
              </a:rPr>
              <a:t>-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CA8BCF62-73E4-106F-8AF6-319E2C97FBF7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id="{03CFC8BA-3C6C-3AAF-F957-B2390167EA0B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0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F2998E16-A28E-DC5F-379E-3F4C02A6C7B2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C4DC4DD0-1CD5-CC40-CD44-451886A9956A}"/>
              </a:ext>
            </a:extLst>
          </p:cNvPr>
          <p:cNvSpPr/>
          <p:nvPr/>
        </p:nvSpPr>
        <p:spPr>
          <a:xfrm>
            <a:off x="2226617" y="7593448"/>
            <a:ext cx="13834766" cy="1266627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5441" lvl="1" algn="ctr">
              <a:lnSpc>
                <a:spcPts val="4480"/>
              </a:lnSpc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Note that this requires a </a:t>
            </a:r>
            <a:r>
              <a:rPr lang="en-US" sz="3200" u="sng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linear, time-invariant dynamical system</a:t>
            </a: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 - which a rocket is not.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685800" y="495300"/>
            <a:ext cx="109820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Linear Quadratic Regulator (LQR) Control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595778" y="1814748"/>
                <a:ext cx="10910422" cy="4568879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690881" lvl="1" indent="-34544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 b="1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Goal:</a:t>
                </a:r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 establish a feedback control law based on the current state,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  <a:sym typeface="Tahoma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  <a:sym typeface="Tahoma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.</a:t>
                </a:r>
              </a:p>
              <a:p>
                <a:pPr marL="1148081" lvl="2" indent="-345440">
                  <a:lnSpc>
                    <a:spcPts val="4480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𝐾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 is an “optimal gain matrix.”</a:t>
                </a:r>
              </a:p>
              <a:p>
                <a:pPr marL="1148081" lvl="2" indent="-345440">
                  <a:lnSpc>
                    <a:spcPts val="4480"/>
                  </a:lnSpc>
                  <a:buFont typeface="Arial"/>
                  <a:buChar char="•"/>
                </a:pP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3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  <a:sym typeface="Tahoma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Tahoma"/>
                            <a:cs typeface="Tahoma"/>
                            <a:sym typeface="Tahoma"/>
                          </a:rPr>
                          <m:t>𝑢</m:t>
                        </m:r>
                      </m:e>
                    </m:acc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 is a control input vector.</a:t>
                </a:r>
              </a:p>
              <a:p>
                <a:pPr>
                  <a:lnSpc>
                    <a:spcPts val="4480"/>
                  </a:lnSpc>
                </a:pPr>
                <a:endParaRPr lang="en-US" sz="320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690881" lvl="1" indent="-34544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Gain matrix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𝐾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 found by minimizing a cost function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𝐽</m:t>
                    </m:r>
                  </m:oMath>
                </a14:m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.</a:t>
                </a:r>
              </a:p>
              <a:p>
                <a:pPr>
                  <a:lnSpc>
                    <a:spcPts val="4480"/>
                  </a:lnSpc>
                </a:pPr>
                <a:endParaRPr lang="en-US" sz="320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690881" lvl="1" indent="-34544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Quadratic cost function is subject to linear dynamics.</a:t>
                </a: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78" y="1814748"/>
                <a:ext cx="10910422" cy="4568879"/>
              </a:xfrm>
              <a:prstGeom prst="rect">
                <a:avLst/>
              </a:prstGeom>
              <a:blipFill>
                <a:blip r:embed="rId2"/>
                <a:stretch>
                  <a:fillRect t="-2003" r="-2011" b="-45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6428D3B-C675-26A8-3289-A96B605EE690}"/>
              </a:ext>
            </a:extLst>
          </p:cNvPr>
          <p:cNvGrpSpPr/>
          <p:nvPr/>
        </p:nvGrpSpPr>
        <p:grpSpPr>
          <a:xfrm>
            <a:off x="13503414" y="3204412"/>
            <a:ext cx="2454066" cy="599696"/>
            <a:chOff x="13583793" y="3198628"/>
            <a:chExt cx="2454066" cy="599696"/>
          </a:xfrm>
        </p:grpSpPr>
        <p:sp>
          <p:nvSpPr>
            <p:cNvPr id="3" name="Freeform 3"/>
            <p:cNvSpPr/>
            <p:nvPr/>
          </p:nvSpPr>
          <p:spPr>
            <a:xfrm>
              <a:off x="13583793" y="3198628"/>
              <a:ext cx="2342007" cy="599696"/>
            </a:xfrm>
            <a:custGeom>
              <a:avLst/>
              <a:gdLst/>
              <a:ahLst/>
              <a:cxnLst/>
              <a:rect l="l" t="t" r="r" b="b"/>
              <a:pathLst>
                <a:path w="2486162" h="656950">
                  <a:moveTo>
                    <a:pt x="0" y="0"/>
                  </a:moveTo>
                  <a:lnTo>
                    <a:pt x="2486163" y="0"/>
                  </a:lnTo>
                  <a:lnTo>
                    <a:pt x="2486163" y="656951"/>
                  </a:lnTo>
                  <a:lnTo>
                    <a:pt x="0" y="65695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 r="-1830"/>
              </a:stretch>
            </a:blipFill>
            <a:ln w="38100" cap="sq">
              <a:solidFill>
                <a:srgbClr val="000000"/>
              </a:solidFill>
              <a:prstDash val="solid"/>
              <a:miter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7762FE82-CD30-9A85-C1EC-5662534E89DC}"/>
                </a:ext>
              </a:extLst>
            </p:cNvPr>
            <p:cNvSpPr/>
            <p:nvPr/>
          </p:nvSpPr>
          <p:spPr>
            <a:xfrm>
              <a:off x="13583793" y="3198628"/>
              <a:ext cx="2454066" cy="599696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7916222-0441-19D9-D0E5-353D0805362B}"/>
              </a:ext>
            </a:extLst>
          </p:cNvPr>
          <p:cNvGrpSpPr/>
          <p:nvPr/>
        </p:nvGrpSpPr>
        <p:grpSpPr>
          <a:xfrm>
            <a:off x="11667838" y="4497336"/>
            <a:ext cx="6184148" cy="854828"/>
            <a:chOff x="11734800" y="4288672"/>
            <a:chExt cx="6184148" cy="854828"/>
          </a:xfrm>
        </p:grpSpPr>
        <p:sp>
          <p:nvSpPr>
            <p:cNvPr id="4" name="Freeform 4"/>
            <p:cNvSpPr/>
            <p:nvPr/>
          </p:nvSpPr>
          <p:spPr>
            <a:xfrm>
              <a:off x="11734800" y="4288672"/>
              <a:ext cx="6184148" cy="854828"/>
            </a:xfrm>
            <a:custGeom>
              <a:avLst/>
              <a:gdLst/>
              <a:ahLst/>
              <a:cxnLst/>
              <a:rect l="l" t="t" r="r" b="b"/>
              <a:pathLst>
                <a:path w="6184148" h="854828">
                  <a:moveTo>
                    <a:pt x="0" y="0"/>
                  </a:moveTo>
                  <a:lnTo>
                    <a:pt x="6184149" y="0"/>
                  </a:lnTo>
                  <a:lnTo>
                    <a:pt x="6184149" y="854829"/>
                  </a:lnTo>
                  <a:lnTo>
                    <a:pt x="0" y="85482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C7849C80-0DCE-50CF-C8CC-7D556F2779D5}"/>
                </a:ext>
              </a:extLst>
            </p:cNvPr>
            <p:cNvSpPr/>
            <p:nvPr/>
          </p:nvSpPr>
          <p:spPr>
            <a:xfrm>
              <a:off x="11734800" y="4288672"/>
              <a:ext cx="6184148" cy="8548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6F13C72-BE57-6119-96B2-FE9A256EE2A0}"/>
              </a:ext>
            </a:extLst>
          </p:cNvPr>
          <p:cNvGrpSpPr/>
          <p:nvPr/>
        </p:nvGrpSpPr>
        <p:grpSpPr>
          <a:xfrm>
            <a:off x="12926629" y="6045392"/>
            <a:ext cx="3666565" cy="854828"/>
            <a:chOff x="12738847" y="5450541"/>
            <a:chExt cx="3666565" cy="854828"/>
          </a:xfrm>
        </p:grpSpPr>
        <p:sp>
          <p:nvSpPr>
            <p:cNvPr id="2" name="Freeform 2"/>
            <p:cNvSpPr/>
            <p:nvPr/>
          </p:nvSpPr>
          <p:spPr>
            <a:xfrm>
              <a:off x="12877800" y="5524500"/>
              <a:ext cx="3329730" cy="731296"/>
            </a:xfrm>
            <a:custGeom>
              <a:avLst/>
              <a:gdLst/>
              <a:ahLst/>
              <a:cxnLst/>
              <a:rect l="l" t="t" r="r" b="b"/>
              <a:pathLst>
                <a:path w="3329730" h="731296">
                  <a:moveTo>
                    <a:pt x="0" y="0"/>
                  </a:moveTo>
                  <a:lnTo>
                    <a:pt x="3329730" y="0"/>
                  </a:lnTo>
                  <a:lnTo>
                    <a:pt x="3329730" y="731296"/>
                  </a:lnTo>
                  <a:lnTo>
                    <a:pt x="0" y="73129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0DF63697-25A5-3ABF-9CAF-73AB66526F46}"/>
                </a:ext>
              </a:extLst>
            </p:cNvPr>
            <p:cNvSpPr/>
            <p:nvPr/>
          </p:nvSpPr>
          <p:spPr>
            <a:xfrm>
              <a:off x="12738847" y="5450541"/>
              <a:ext cx="3666565" cy="854828"/>
            </a:xfrm>
            <a:prstGeom prst="rect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88DB0B0A-7736-A1B2-EEF1-2B28F71EAB53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AE29F78B-5DBF-9796-A9AF-F9A020F58B10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3EA30EC-5E8B-00DB-AC4A-B1BFB1C2F7E0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6"/>
              <p:cNvSpPr txBox="1"/>
              <p:nvPr/>
            </p:nvSpPr>
            <p:spPr>
              <a:xfrm>
                <a:off x="595778" y="1704277"/>
                <a:ext cx="9310221" cy="2837636"/>
              </a:xfrm>
              <a:prstGeom prst="rect">
                <a:avLst/>
              </a:prstGeom>
            </p:spPr>
            <p:txBody>
              <a:bodyPr wrap="square" lIns="0" tIns="0" rIns="0" bIns="0" rtlCol="0" anchor="t">
                <a:spAutoFit/>
              </a:bodyPr>
              <a:lstStyle/>
              <a:p>
                <a:pPr marL="690881" lvl="1" indent="-345440" algn="l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Trim points are points in state space that satisfy the form </a:t>
                </a:r>
                <a14:m>
                  <m:oMath xmlns:m="http://schemas.openxmlformats.org/officeDocument/2006/math">
                    <m:acc>
                      <m:accPr>
                        <m:chr m:val="̇"/>
                        <m:ctrlPr>
                          <a:rPr lang="en-US" sz="320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</m:ctrlPr>
                      </m:accPr>
                      <m:e>
                        <m:acc>
                          <m:accPr>
                            <m:chr m:val="⃑"/>
                            <m:ctrlPr>
                              <a:rPr lang="en-US" sz="320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Inter" panose="020B0604020202020204" charset="0"/>
                                <a:cs typeface="Tahoma"/>
                                <a:sym typeface="Tahoma"/>
                              </a:rPr>
                            </m:ctrlPr>
                          </m:accPr>
                          <m:e>
                            <m:r>
                              <a:rPr lang="en-US" sz="3200" b="0" i="1" smtClean="0">
                                <a:solidFill>
                                  <a:srgbClr val="FFFFFF"/>
                                </a:solidFill>
                                <a:latin typeface="Cambria Math" panose="02040503050406030204" pitchFamily="18" charset="0"/>
                                <a:ea typeface="Inter" panose="020B0604020202020204" charset="0"/>
                                <a:cs typeface="Tahoma"/>
                                <a:sym typeface="Tahoma"/>
                              </a:rPr>
                              <m:t>𝑥</m:t>
                            </m:r>
                          </m:e>
                        </m:acc>
                      </m:e>
                    </m:acc>
                    <m:r>
                      <a:rPr lang="en-US" sz="3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Inter" panose="020B0604020202020204" charset="0"/>
                        <a:cs typeface="Tahoma"/>
                        <a:sym typeface="Tahoma"/>
                      </a:rPr>
                      <m:t>=</m:t>
                    </m:r>
                    <m:r>
                      <a:rPr lang="en-US" sz="3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Inter" panose="020B0604020202020204" charset="0"/>
                        <a:cs typeface="Tahoma"/>
                        <a:sym typeface="Tahoma"/>
                      </a:rPr>
                      <m:t>𝑓</m:t>
                    </m:r>
                    <m:r>
                      <a:rPr lang="en-US" sz="3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Inter" panose="020B0604020202020204" charset="0"/>
                        <a:cs typeface="Tahoma"/>
                        <a:sym typeface="Tahoma"/>
                      </a:rPr>
                      <m:t>(</m:t>
                    </m:r>
                    <m:acc>
                      <m:accPr>
                        <m:chr m:val="⃑"/>
                        <m:ctrlPr>
                          <a:rPr lang="en-US" sz="32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  <m:t>𝑥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Inter" panose="020B0604020202020204" charset="0"/>
                        <a:cs typeface="Tahoma"/>
                        <a:sym typeface="Tahoma"/>
                      </a:rPr>
                      <m:t>,</m:t>
                    </m:r>
                    <m:acc>
                      <m:accPr>
                        <m:chr m:val="⃑"/>
                        <m:ctrlPr>
                          <a:rPr lang="en-US" sz="32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</m:ctrlPr>
                      </m:accPr>
                      <m:e>
                        <m:r>
                          <a:rPr lang="en-US" sz="3200" b="0" i="1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  <m:t>𝑢</m:t>
                        </m:r>
                      </m:e>
                    </m:acc>
                    <m:r>
                      <a:rPr lang="en-US" sz="32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Inter" panose="020B0604020202020204" charset="0"/>
                        <a:cs typeface="Tahoma"/>
                        <a:sym typeface="Tahoma"/>
                      </a:rPr>
                      <m:t>)</m:t>
                    </m:r>
                  </m:oMath>
                </a14:m>
                <a:endParaRPr lang="en-US" sz="3200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690881" lvl="1" indent="-345440" algn="l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Trim points were chosen based on the simulated trajectory with no control</a:t>
                </a:r>
              </a:p>
              <a:p>
                <a:pPr marL="690881" lvl="1" indent="-345440">
                  <a:lnSpc>
                    <a:spcPts val="4480"/>
                  </a:lnSpc>
                  <a:buFont typeface="Arial"/>
                  <a:buChar char="•"/>
                </a:pPr>
                <a:r>
                  <a:rPr lang="en-US" sz="3200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The current model has 429 trim points</a:t>
                </a:r>
              </a:p>
            </p:txBody>
          </p:sp>
        </mc:Choice>
        <mc:Fallback xmlns="">
          <p:sp>
            <p:nvSpPr>
              <p:cNvPr id="6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5778" y="1704277"/>
                <a:ext cx="9310221" cy="2837636"/>
              </a:xfrm>
              <a:prstGeom prst="rect">
                <a:avLst/>
              </a:prstGeom>
              <a:blipFill>
                <a:blip r:embed="rId3"/>
                <a:stretch>
                  <a:fillRect t="-3226" b="-77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4"/>
          <p:cNvSpPr txBox="1"/>
          <p:nvPr/>
        </p:nvSpPr>
        <p:spPr>
          <a:xfrm>
            <a:off x="762000" y="572533"/>
            <a:ext cx="109820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Trim Point Concept</a:t>
            </a:r>
          </a:p>
        </p:txBody>
      </p:sp>
      <p:pic>
        <p:nvPicPr>
          <p:cNvPr id="10" name="Picture 9" descr="A graph of a speed line&#10;&#10;AI-generated content may be incorrect.">
            <a:extLst>
              <a:ext uri="{FF2B5EF4-FFF2-40B4-BE49-F238E27FC236}">
                <a16:creationId xmlns:a16="http://schemas.microsoft.com/office/drawing/2014/main" id="{EB9E79DA-29B4-C41E-8E90-C3154A35C8E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77" y="641811"/>
            <a:ext cx="5595849" cy="4196887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  <p:graphicFrame>
        <p:nvGraphicFramePr>
          <p:cNvPr id="11" name="Table 10">
            <a:extLst>
              <a:ext uri="{FF2B5EF4-FFF2-40B4-BE49-F238E27FC236}">
                <a16:creationId xmlns:a16="http://schemas.microsoft.com/office/drawing/2014/main" id="{AC99C9FC-FBAC-9D85-1823-3E39DDD170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523376"/>
              </p:ext>
            </p:extLst>
          </p:nvPr>
        </p:nvGraphicFramePr>
        <p:xfrm>
          <a:off x="641873" y="5143500"/>
          <a:ext cx="9310221" cy="2560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3407">
                  <a:extLst>
                    <a:ext uri="{9D8B030D-6E8A-4147-A177-3AD203B41FA5}">
                      <a16:colId xmlns:a16="http://schemas.microsoft.com/office/drawing/2014/main" val="1848517745"/>
                    </a:ext>
                  </a:extLst>
                </a:gridCol>
                <a:gridCol w="3357649">
                  <a:extLst>
                    <a:ext uri="{9D8B030D-6E8A-4147-A177-3AD203B41FA5}">
                      <a16:colId xmlns:a16="http://schemas.microsoft.com/office/drawing/2014/main" val="383209657"/>
                    </a:ext>
                  </a:extLst>
                </a:gridCol>
                <a:gridCol w="2849165">
                  <a:extLst>
                    <a:ext uri="{9D8B030D-6E8A-4147-A177-3AD203B41FA5}">
                      <a16:colId xmlns:a16="http://schemas.microsoft.com/office/drawing/2014/main" val="4279212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Variable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Number of Variations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Definition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5660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Vertical Speed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Change in aero force magnitude by 8%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223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Turn Angle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0</a:t>
                      </a:r>
                      <a:r>
                        <a:rPr lang="en-US" sz="2400" b="0" i="0" kern="1200">
                          <a:solidFill>
                            <a:schemeClr val="bg1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  <a:cs typeface="+mn-cs"/>
                        </a:rPr>
                        <a:t>°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, 2.5</a:t>
                      </a:r>
                      <a:r>
                        <a:rPr lang="en-US" sz="2400" b="0" i="0" kern="1200">
                          <a:solidFill>
                            <a:schemeClr val="bg1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  <a:cs typeface="+mn-cs"/>
                        </a:rPr>
                        <a:t>°</a:t>
                      </a:r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, 5</a:t>
                      </a:r>
                      <a:r>
                        <a:rPr lang="en-US" sz="2400" b="0" i="0" kern="1200">
                          <a:solidFill>
                            <a:schemeClr val="bg1"/>
                          </a:solidFill>
                          <a:effectLst/>
                          <a:latin typeface="Inter" panose="020B0604020202020204" charset="0"/>
                          <a:ea typeface="Inter" panose="020B0604020202020204" charset="0"/>
                          <a:cs typeface="+mn-cs"/>
                        </a:rPr>
                        <a:t>°</a:t>
                      </a:r>
                      <a:endParaRPr lang="en-US" sz="2400">
                        <a:solidFill>
                          <a:schemeClr val="bg1"/>
                        </a:solidFill>
                        <a:latin typeface="Inter" panose="020B0604020202020204" charset="0"/>
                        <a:ea typeface="Inter" panose="020B0604020202020204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109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Time</a:t>
                      </a:r>
                    </a:p>
                  </a:txBody>
                  <a:tcPr anchor="ctr">
                    <a:lnL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13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>
                          <a:solidFill>
                            <a:schemeClr val="bg1"/>
                          </a:solidFill>
                          <a:latin typeface="Inter" panose="020B0604020202020204" charset="0"/>
                          <a:ea typeface="Inter" panose="020B0604020202020204" charset="0"/>
                        </a:rPr>
                        <a:t>1 every second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accent6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tx1">
                        <a:lumMod val="85000"/>
                        <a:lumOff val="1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43309587"/>
                  </a:ext>
                </a:extLst>
              </a:tr>
            </a:tbl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id="{D5BB84C4-2D2D-E303-FB36-7AF9FE51AAD3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5" name="Freeform 14">
              <a:extLst>
                <a:ext uri="{FF2B5EF4-FFF2-40B4-BE49-F238E27FC236}">
                  <a16:creationId xmlns:a16="http://schemas.microsoft.com/office/drawing/2014/main" id="{DA393E70-9989-06EE-4F82-4C1A9F55850A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B7AFE00-B376-1AB2-9BF7-DD1191A8E15B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p:pic>
        <p:nvPicPr>
          <p:cNvPr id="15" name="Picture 14" descr="A graph of a number of points&#10;&#10;AI-generated content may be incorrect.">
            <a:extLst>
              <a:ext uri="{FF2B5EF4-FFF2-40B4-BE49-F238E27FC236}">
                <a16:creationId xmlns:a16="http://schemas.microsoft.com/office/drawing/2014/main" id="{52AEDB48-C3B2-46FC-5E0A-F4BCC9E6931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94877" y="5143500"/>
            <a:ext cx="5595848" cy="4196886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B7E9C8-EC87-10FA-1BB8-02B66D03FDD8}"/>
                  </a:ext>
                </a:extLst>
              </p:cNvPr>
              <p:cNvSpPr txBox="1"/>
              <p:nvPr/>
            </p:nvSpPr>
            <p:spPr>
              <a:xfrm>
                <a:off x="6667072" y="2165372"/>
                <a:ext cx="2438400" cy="580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sz="280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𝑓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, </m:t>
                      </m:r>
                      <m:acc>
                        <m:accPr>
                          <m:chr m:val="⃑"/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)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2DB7E9C8-EC87-10FA-1BB8-02B66D03FD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072" y="2165372"/>
                <a:ext cx="2438400" cy="5800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075899-6906-A834-16BD-0203AB994E08}"/>
                  </a:ext>
                </a:extLst>
              </p:cNvPr>
              <p:cNvSpPr txBox="1"/>
              <p:nvPr/>
            </p:nvSpPr>
            <p:spPr>
              <a:xfrm>
                <a:off x="6667072" y="3266016"/>
                <a:ext cx="2438400" cy="942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9D075899-6906-A834-16BD-0203AB994E0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072" y="3266016"/>
                <a:ext cx="2438400" cy="94230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BAFE72-EACF-B94B-D129-0F04C86827E7}"/>
                  </a:ext>
                </a:extLst>
              </p:cNvPr>
              <p:cNvSpPr txBox="1"/>
              <p:nvPr/>
            </p:nvSpPr>
            <p:spPr>
              <a:xfrm>
                <a:off x="9524782" y="3266015"/>
                <a:ext cx="2438400" cy="94230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B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𝑓</m:t>
                          </m:r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𝑢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𝜕</m:t>
                          </m:r>
                          <m:acc>
                            <m:accPr>
                              <m:chr m:val="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𝑢</m:t>
                              </m:r>
                            </m:e>
                          </m:acc>
                        </m:den>
                      </m:f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8ABAFE72-EACF-B94B-D129-0F04C8682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4782" y="3266015"/>
                <a:ext cx="2438400" cy="942309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BBD7D219-1180-FB30-2267-FA5FC33AD043}"/>
              </a:ext>
            </a:extLst>
          </p:cNvPr>
          <p:cNvSpPr txBox="1"/>
          <p:nvPr/>
        </p:nvSpPr>
        <p:spPr>
          <a:xfrm>
            <a:off x="3200400" y="2131200"/>
            <a:ext cx="2819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Given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16DC0C-592A-E7B0-A403-CB6FA49506A4}"/>
                  </a:ext>
                </a:extLst>
              </p:cNvPr>
              <p:cNvSpPr txBox="1"/>
              <p:nvPr/>
            </p:nvSpPr>
            <p:spPr>
              <a:xfrm>
                <a:off x="9906000" y="2109674"/>
                <a:ext cx="2057182" cy="5800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⃑"/>
                                  <m:ctrlP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</m:oMath>
                  </m:oMathPara>
                </a14:m>
                <a:endParaRPr lang="en-US" sz="280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D416DC0C-592A-E7B0-A403-CB6FA49506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0" y="2109674"/>
                <a:ext cx="2057182" cy="58009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A40BDD-857B-6660-8306-25C50B5AD3FF}"/>
                  </a:ext>
                </a:extLst>
              </p:cNvPr>
              <p:cNvSpPr txBox="1"/>
              <p:nvPr/>
            </p:nvSpPr>
            <p:spPr>
              <a:xfrm>
                <a:off x="6672978" y="4773897"/>
                <a:ext cx="5111015" cy="487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sz="2800" i="1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 </m:t>
                      </m:r>
                      <m:r>
                        <a:rPr lang="en-US" sz="2800" b="0" i="0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⃑"/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d>
                        <m:dPr>
                          <m:ctrlP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acc>
                            <m:accPr>
                              <m:chr m:val="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acc>
                          <m:r>
                            <a:rPr lang="en-US" sz="28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⃑"/>
                                  <m:ctrlP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</m:ctrlPr>
                                </m:accPr>
                                <m:e>
                                  <m:r>
                                    <a:rPr lang="en-US" sz="2800" i="1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  <a:sym typeface="Wingdings" panose="05000000000000000000" pitchFamily="2" charset="2"/>
                                    </a:rPr>
                                    <m:t>𝑥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acc>
                        <m:accPr>
                          <m:chr m:val="⃑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sym typeface="Wingdings" panose="05000000000000000000" pitchFamily="2" charset="2"/>
                        </a:rPr>
                        <m:t>−</m:t>
                      </m:r>
                      <m:sSub>
                        <m:sSubPr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𝑢</m:t>
                              </m:r>
                            </m:e>
                          </m:acc>
                        </m:e>
                        <m:sub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BFA40BDD-857B-6660-8306-25C50B5AD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2978" y="4773897"/>
                <a:ext cx="5111015" cy="48776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0D8D6F-4358-B50D-6202-2FC09FBBEA82}"/>
                  </a:ext>
                </a:extLst>
              </p:cNvPr>
              <p:cNvSpPr txBox="1"/>
              <p:nvPr/>
            </p:nvSpPr>
            <p:spPr>
              <a:xfrm>
                <a:off x="6667072" y="6091019"/>
                <a:ext cx="2698303" cy="48776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l-GR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Δ</m:t>
                      </m:r>
                      <m:acc>
                        <m:accPr>
                          <m:chr m:val="̇"/>
                          <m:ctrlPr>
                            <a:rPr lang="en-US" sz="280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acc>
                            <m:accPr>
                              <m:chr m:val="⃑"/>
                              <m:ctrlP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</m:ctrlPr>
                            </m:accPr>
                            <m:e>
                              <m:r>
                                <a:rPr lang="en-US" sz="2800" i="1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  <a:sym typeface="Wingdings" panose="05000000000000000000" pitchFamily="2" charset="2"/>
                                </a:rPr>
                                <m:t>𝑥</m:t>
                              </m:r>
                            </m:e>
                          </m:acc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𝑥</m:t>
                          </m:r>
                        </m:e>
                      </m:acc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m:rPr>
                          <m:sty m:val="p"/>
                        </m:rPr>
                        <a:rPr lang="el-GR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Δ</m:t>
                      </m:r>
                      <m:acc>
                        <m:accPr>
                          <m:chr m:val="⃑"/>
                          <m:ctrlP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</m:ctrlPr>
                        </m:accPr>
                        <m:e>
                          <m:r>
                            <a:rPr lang="en-US" sz="2800" i="1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  <a:sym typeface="Wingdings" panose="05000000000000000000" pitchFamily="2" charset="2"/>
                            </a:rPr>
                            <m:t>𝑢</m:t>
                          </m:r>
                        </m:e>
                      </m:acc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D10D8D6F-4358-B50D-6202-2FC09FBBEA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072" y="6091019"/>
                <a:ext cx="2698303" cy="48776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1">
            <a:extLst>
              <a:ext uri="{FF2B5EF4-FFF2-40B4-BE49-F238E27FC236}">
                <a16:creationId xmlns:a16="http://schemas.microsoft.com/office/drawing/2014/main" id="{AE328E77-95A4-1FD7-6E7D-21D27860955F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3" name="Freeform 14">
              <a:extLst>
                <a:ext uri="{FF2B5EF4-FFF2-40B4-BE49-F238E27FC236}">
                  <a16:creationId xmlns:a16="http://schemas.microsoft.com/office/drawing/2014/main" id="{85BFB982-B5B6-78D7-713F-6CAD9A1343EB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9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90EEFF4E-2C30-35CC-2339-F18603952D1F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87E5026F-0B8F-C7FD-F755-6B13B2E473F4}"/>
              </a:ext>
            </a:extLst>
          </p:cNvPr>
          <p:cNvSpPr txBox="1"/>
          <p:nvPr/>
        </p:nvSpPr>
        <p:spPr>
          <a:xfrm>
            <a:off x="1766207" y="3444784"/>
            <a:ext cx="425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Calculate Jacobian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403AC49-177D-27EE-F70E-D8BD64722287}"/>
              </a:ext>
            </a:extLst>
          </p:cNvPr>
          <p:cNvSpPr txBox="1"/>
          <p:nvPr/>
        </p:nvSpPr>
        <p:spPr>
          <a:xfrm>
            <a:off x="-89808" y="4773897"/>
            <a:ext cx="6096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Dynamics around Trim Point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1F3FD3E-48AB-739F-F851-610A02E5277D}"/>
              </a:ext>
            </a:extLst>
          </p:cNvPr>
          <p:cNvSpPr txBox="1"/>
          <p:nvPr/>
        </p:nvSpPr>
        <p:spPr>
          <a:xfrm>
            <a:off x="1752599" y="6091019"/>
            <a:ext cx="425359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Simplified equation </a:t>
            </a:r>
          </a:p>
        </p:txBody>
      </p:sp>
      <p:sp>
        <p:nvSpPr>
          <p:cNvPr id="14" name="TextBox 4">
            <a:extLst>
              <a:ext uri="{FF2B5EF4-FFF2-40B4-BE49-F238E27FC236}">
                <a16:creationId xmlns:a16="http://schemas.microsoft.com/office/drawing/2014/main" id="{1F14B633-9D03-90B8-5C65-8A61F0E00ED7}"/>
              </a:ext>
            </a:extLst>
          </p:cNvPr>
          <p:cNvSpPr txBox="1"/>
          <p:nvPr/>
        </p:nvSpPr>
        <p:spPr>
          <a:xfrm>
            <a:off x="799386" y="495300"/>
            <a:ext cx="109820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Trim Point Formulation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E21ABBD-E8E0-4602-BE94-D43CC53FF7B8}"/>
              </a:ext>
            </a:extLst>
          </p:cNvPr>
          <p:cNvSpPr txBox="1"/>
          <p:nvPr/>
        </p:nvSpPr>
        <p:spPr>
          <a:xfrm>
            <a:off x="3133617" y="7449237"/>
            <a:ext cx="28571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Gain Matrix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E1C79A-AD99-3BB6-56E8-58AC88B490E5}"/>
                  </a:ext>
                </a:extLst>
              </p:cNvPr>
              <p:cNvSpPr txBox="1"/>
              <p:nvPr/>
            </p:nvSpPr>
            <p:spPr>
              <a:xfrm>
                <a:off x="6667072" y="7497075"/>
                <a:ext cx="2929776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80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sym typeface="Wingdings" panose="05000000000000000000" pitchFamily="2" charset="2"/>
                        </a:rPr>
                        <m:t>K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𝑙𝑞𝑟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𝐴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𝐵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𝑄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𝑅</m:t>
                      </m:r>
                      <m:r>
                        <a:rPr lang="en-US" sz="28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8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4E1C79A-AD99-3BB6-56E8-58AC88B490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67072" y="7497075"/>
                <a:ext cx="2929776" cy="430887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>
            <a:extLst>
              <a:ext uri="{FF2B5EF4-FFF2-40B4-BE49-F238E27FC236}">
                <a16:creationId xmlns:a16="http://schemas.microsoft.com/office/drawing/2014/main" id="{08D5EF71-499E-8052-4CD2-2BA0F2CDD34D}"/>
              </a:ext>
            </a:extLst>
          </p:cNvPr>
          <p:cNvSpPr txBox="1"/>
          <p:nvPr/>
        </p:nvSpPr>
        <p:spPr>
          <a:xfrm>
            <a:off x="6912001" y="1342456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Dynamics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9275A28-94B2-C89D-C366-E9D070443C5D}"/>
              </a:ext>
            </a:extLst>
          </p:cNvPr>
          <p:cNvSpPr txBox="1"/>
          <p:nvPr/>
        </p:nvSpPr>
        <p:spPr>
          <a:xfrm>
            <a:off x="9905782" y="1347243"/>
            <a:ext cx="205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Trim Point</a:t>
            </a:r>
          </a:p>
        </p:txBody>
      </p:sp>
      <p:pic>
        <p:nvPicPr>
          <p:cNvPr id="29" name="Picture 28" descr="A red and blue line graph&#10;&#10;AI-generated content may be incorrect.">
            <a:extLst>
              <a:ext uri="{FF2B5EF4-FFF2-40B4-BE49-F238E27FC236}">
                <a16:creationId xmlns:a16="http://schemas.microsoft.com/office/drawing/2014/main" id="{44E26787-289C-216A-640F-51B0FE1BE5AE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03303" y="3165183"/>
            <a:ext cx="5483722" cy="4386978"/>
          </a:xfrm>
          <a:prstGeom prst="rect">
            <a:avLst/>
          </a:prstGeom>
          <a:ln w="57150">
            <a:solidFill>
              <a:schemeClr val="accent6">
                <a:lumMod val="75000"/>
              </a:schemeClr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712609" y="4376998"/>
            <a:ext cx="5057571" cy="4881302"/>
          </a:xfrm>
          <a:custGeom>
            <a:avLst/>
            <a:gdLst/>
            <a:ahLst/>
            <a:cxnLst/>
            <a:rect l="l" t="t" r="r" b="b"/>
            <a:pathLst>
              <a:path w="5057571" h="4881302">
                <a:moveTo>
                  <a:pt x="0" y="0"/>
                </a:moveTo>
                <a:lnTo>
                  <a:pt x="5057570" y="0"/>
                </a:lnTo>
                <a:lnTo>
                  <a:pt x="5057570" y="4881302"/>
                </a:lnTo>
                <a:lnTo>
                  <a:pt x="0" y="4881302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  <a:ln w="38100" cap="sq">
            <a:solidFill>
              <a:srgbClr val="F271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9712609" y="983248"/>
            <a:ext cx="5057571" cy="3066926"/>
          </a:xfrm>
          <a:custGeom>
            <a:avLst/>
            <a:gdLst/>
            <a:ahLst/>
            <a:cxnLst/>
            <a:rect l="l" t="t" r="r" b="b"/>
            <a:pathLst>
              <a:path w="5057571" h="3066926">
                <a:moveTo>
                  <a:pt x="0" y="0"/>
                </a:moveTo>
                <a:lnTo>
                  <a:pt x="5057570" y="0"/>
                </a:lnTo>
                <a:lnTo>
                  <a:pt x="5057570" y="3066926"/>
                </a:lnTo>
                <a:lnTo>
                  <a:pt x="0" y="306692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38100" cap="sq">
            <a:solidFill>
              <a:srgbClr val="F271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 rot="5400000">
            <a:off x="12217660" y="4262112"/>
            <a:ext cx="8320504" cy="1762775"/>
          </a:xfrm>
          <a:custGeom>
            <a:avLst/>
            <a:gdLst/>
            <a:ahLst/>
            <a:cxnLst/>
            <a:rect l="l" t="t" r="r" b="b"/>
            <a:pathLst>
              <a:path w="8320504" h="1762775">
                <a:moveTo>
                  <a:pt x="0" y="0"/>
                </a:moveTo>
                <a:lnTo>
                  <a:pt x="8320505" y="0"/>
                </a:lnTo>
                <a:lnTo>
                  <a:pt x="8320505" y="1762776"/>
                </a:lnTo>
                <a:lnTo>
                  <a:pt x="0" y="1762776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F27100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Box 5"/>
          <p:cNvSpPr txBox="1"/>
          <p:nvPr/>
        </p:nvSpPr>
        <p:spPr>
          <a:xfrm>
            <a:off x="642776" y="660400"/>
            <a:ext cx="4517132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Jet Vanes Rocket 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740208" y="2016743"/>
            <a:ext cx="7363115" cy="69611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03420" lvl="1" indent="-301710" algn="l">
              <a:lnSpc>
                <a:spcPts val="3912"/>
              </a:lnSpc>
              <a:buFont typeface="Arial"/>
              <a:buChar char="•"/>
            </a:pPr>
            <a:r>
              <a:rPr lang="en-US" sz="2794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Current focus of the Guidance, Navigation, and Control (GNC) project within Ramblin’ Rocket Club</a:t>
            </a:r>
          </a:p>
          <a:p>
            <a:pPr algn="l">
              <a:lnSpc>
                <a:spcPts val="3912"/>
              </a:lnSpc>
            </a:pPr>
            <a:endParaRPr lang="en-US" sz="2794">
              <a:solidFill>
                <a:srgbClr val="FFFFFF"/>
              </a:solidFill>
              <a:latin typeface="Inter" panose="020B0604020202020204" charset="0"/>
              <a:ea typeface="Inter" panose="020B0604020202020204" charset="0"/>
              <a:cs typeface="Tahoma"/>
              <a:sym typeface="Tahoma"/>
            </a:endParaRPr>
          </a:p>
          <a:p>
            <a:pPr marL="603420" lvl="1" indent="-301710" algn="l">
              <a:lnSpc>
                <a:spcPts val="3912"/>
              </a:lnSpc>
              <a:buFont typeface="Arial"/>
              <a:buChar char="•"/>
            </a:pPr>
            <a:r>
              <a:rPr lang="en-US" sz="2794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Active rocket control via jet vanes placed at exit of rocket motor nozzle</a:t>
            </a:r>
          </a:p>
          <a:p>
            <a:pPr algn="l">
              <a:lnSpc>
                <a:spcPts val="3912"/>
              </a:lnSpc>
            </a:pPr>
            <a:endParaRPr lang="en-US" sz="2794">
              <a:solidFill>
                <a:srgbClr val="FFFFFF"/>
              </a:solidFill>
              <a:latin typeface="Inter" panose="020B0604020202020204" charset="0"/>
              <a:ea typeface="Inter" panose="020B0604020202020204" charset="0"/>
              <a:cs typeface="Tahoma"/>
              <a:sym typeface="Tahoma"/>
            </a:endParaRPr>
          </a:p>
          <a:p>
            <a:pPr marL="603420" lvl="1" indent="-301710" algn="l">
              <a:lnSpc>
                <a:spcPts val="3912"/>
              </a:lnSpc>
              <a:buFont typeface="Arial"/>
              <a:buChar char="•"/>
            </a:pPr>
            <a:r>
              <a:rPr lang="en-US" sz="2794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Besides motor itself, rocket is 100% designed and built by Georgia Tech undergraduates</a:t>
            </a:r>
          </a:p>
          <a:p>
            <a:pPr marL="1206840" lvl="2" indent="-402280" algn="l">
              <a:lnSpc>
                <a:spcPts val="3912"/>
              </a:lnSpc>
              <a:buFont typeface="Arial"/>
              <a:buChar char="⚬"/>
            </a:pPr>
            <a:r>
              <a:rPr lang="en-US" sz="2794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Structure</a:t>
            </a:r>
          </a:p>
          <a:p>
            <a:pPr marL="1206840" lvl="2" indent="-402280" algn="l">
              <a:lnSpc>
                <a:spcPts val="3912"/>
              </a:lnSpc>
              <a:buFont typeface="Arial"/>
              <a:buChar char="⚬"/>
            </a:pPr>
            <a:r>
              <a:rPr lang="en-US" sz="2794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Avionics</a:t>
            </a:r>
          </a:p>
          <a:p>
            <a:pPr marL="1206840" lvl="2" indent="-402280" algn="l">
              <a:lnSpc>
                <a:spcPts val="3912"/>
              </a:lnSpc>
              <a:buFont typeface="Arial"/>
              <a:buChar char="⚬"/>
            </a:pPr>
            <a:r>
              <a:rPr lang="en-US" sz="2794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Software/Algorithms</a:t>
            </a:r>
          </a:p>
          <a:p>
            <a:pPr marL="1206840" lvl="2" indent="-402280" algn="l">
              <a:lnSpc>
                <a:spcPts val="3912"/>
              </a:lnSpc>
              <a:buFont typeface="Arial"/>
              <a:buChar char="⚬"/>
            </a:pPr>
            <a:r>
              <a:rPr lang="en-US" sz="2794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CFD Simulations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BB61B9EC-7F93-D14F-AB2C-322603A27DCB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73A37E2-5DDF-BE2C-1488-CF8CF0C75B4B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4F3D8D94-C5C8-304E-FF9D-71C2ED03BF2A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11214349" y="2001775"/>
            <a:ext cx="6329332" cy="4746999"/>
          </a:xfrm>
          <a:custGeom>
            <a:avLst/>
            <a:gdLst/>
            <a:ahLst/>
            <a:cxnLst/>
            <a:rect l="l" t="t" r="r" b="b"/>
            <a:pathLst>
              <a:path w="6329332" h="4746999">
                <a:moveTo>
                  <a:pt x="0" y="0"/>
                </a:moveTo>
                <a:lnTo>
                  <a:pt x="6329332" y="0"/>
                </a:lnTo>
                <a:lnTo>
                  <a:pt x="6329332" y="4746998"/>
                </a:lnTo>
                <a:lnTo>
                  <a:pt x="0" y="4746998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799386" y="495300"/>
            <a:ext cx="109820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Trim Point Formulation</a:t>
            </a:r>
          </a:p>
        </p:txBody>
      </p:sp>
      <p:sp>
        <p:nvSpPr>
          <p:cNvPr id="5" name="TextBox 5"/>
          <p:cNvSpPr txBox="1"/>
          <p:nvPr/>
        </p:nvSpPr>
        <p:spPr>
          <a:xfrm>
            <a:off x="595778" y="1704277"/>
            <a:ext cx="9987681" cy="3414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Trim points were chosen based on the simulated open loop trajectory with no control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A set of variations were added based on vertical speed and turn angle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The current model has 429 trim points (11 vertical speed, 3 turn, 13 time)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4A9BC0A-470B-A0E2-E03B-9399A73AE46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29" y="9349903"/>
            <a:ext cx="4593504" cy="89899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954C171D-0167-3B94-4ED4-205D6BF656E4}"/>
              </a:ext>
            </a:extLst>
          </p:cNvPr>
          <p:cNvSpPr/>
          <p:nvPr/>
        </p:nvSpPr>
        <p:spPr>
          <a:xfrm>
            <a:off x="11214349" y="2001775"/>
            <a:ext cx="6329332" cy="4746999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317293A3-7DC1-901D-5AD9-445B471CED6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3768436"/>
              </p:ext>
            </p:extLst>
          </p:nvPr>
        </p:nvGraphicFramePr>
        <p:xfrm>
          <a:off x="606664" y="5745088"/>
          <a:ext cx="9310221" cy="21945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103407">
                  <a:extLst>
                    <a:ext uri="{9D8B030D-6E8A-4147-A177-3AD203B41FA5}">
                      <a16:colId xmlns:a16="http://schemas.microsoft.com/office/drawing/2014/main" val="1848517745"/>
                    </a:ext>
                  </a:extLst>
                </a:gridCol>
                <a:gridCol w="3103407">
                  <a:extLst>
                    <a:ext uri="{9D8B030D-6E8A-4147-A177-3AD203B41FA5}">
                      <a16:colId xmlns:a16="http://schemas.microsoft.com/office/drawing/2014/main" val="383209657"/>
                    </a:ext>
                  </a:extLst>
                </a:gridCol>
                <a:gridCol w="3103407">
                  <a:extLst>
                    <a:ext uri="{9D8B030D-6E8A-4147-A177-3AD203B41FA5}">
                      <a16:colId xmlns:a16="http://schemas.microsoft.com/office/drawing/2014/main" val="42792126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b="1"/>
                        <a:t>Variation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Number of Trim Points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b="1"/>
                        <a:t>Definition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566031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Vertial Speed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11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8% of moment aero moment change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9122328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Turn Angle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0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2400"/>
                        <a:t>, 2.5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r>
                        <a:rPr lang="en-US" sz="2400"/>
                        <a:t>, 5</a:t>
                      </a:r>
                      <a:r>
                        <a:rPr lang="en-US" sz="2400" b="0" i="0" kern="120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°</a:t>
                      </a:r>
                      <a:endParaRPr lang="en-US" sz="240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2109902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2400"/>
                        <a:t>Time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13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/>
                        <a:t>1 every second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543309587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0141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108C9EE-DC03-B073-BBA1-F35E0E7EE9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6293F5E8-1CC8-1698-70D8-FD1F20008D7E}"/>
              </a:ext>
            </a:extLst>
          </p:cNvPr>
          <p:cNvSpPr/>
          <p:nvPr/>
        </p:nvSpPr>
        <p:spPr>
          <a:xfrm>
            <a:off x="11577816" y="2011469"/>
            <a:ext cx="10922132" cy="723591"/>
          </a:xfrm>
          <a:custGeom>
            <a:avLst/>
            <a:gdLst/>
            <a:ahLst/>
            <a:cxnLst/>
            <a:rect l="l" t="t" r="r" b="b"/>
            <a:pathLst>
              <a:path w="10922132" h="723591">
                <a:moveTo>
                  <a:pt x="0" y="0"/>
                </a:moveTo>
                <a:lnTo>
                  <a:pt x="10922132" y="0"/>
                </a:lnTo>
                <a:lnTo>
                  <a:pt x="10922132" y="723591"/>
                </a:lnTo>
                <a:lnTo>
                  <a:pt x="0" y="723591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46BEBF09-9643-40E5-FB6F-C5B6E6075681}"/>
              </a:ext>
            </a:extLst>
          </p:cNvPr>
          <p:cNvSpPr/>
          <p:nvPr/>
        </p:nvSpPr>
        <p:spPr>
          <a:xfrm>
            <a:off x="7246139" y="3602645"/>
            <a:ext cx="11301259" cy="988860"/>
          </a:xfrm>
          <a:custGeom>
            <a:avLst/>
            <a:gdLst/>
            <a:ahLst/>
            <a:cxnLst/>
            <a:rect l="l" t="t" r="r" b="b"/>
            <a:pathLst>
              <a:path w="11301259" h="988860">
                <a:moveTo>
                  <a:pt x="0" y="0"/>
                </a:moveTo>
                <a:lnTo>
                  <a:pt x="11301259" y="0"/>
                </a:lnTo>
                <a:lnTo>
                  <a:pt x="11301259" y="988860"/>
                </a:lnTo>
                <a:lnTo>
                  <a:pt x="0" y="98886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6FB56594-D0C3-E0F2-C833-982A52B8E471}"/>
              </a:ext>
            </a:extLst>
          </p:cNvPr>
          <p:cNvSpPr/>
          <p:nvPr/>
        </p:nvSpPr>
        <p:spPr>
          <a:xfrm>
            <a:off x="6319619" y="4719511"/>
            <a:ext cx="13867984" cy="1038290"/>
          </a:xfrm>
          <a:custGeom>
            <a:avLst/>
            <a:gdLst/>
            <a:ahLst/>
            <a:cxnLst/>
            <a:rect l="l" t="t" r="r" b="b"/>
            <a:pathLst>
              <a:path w="13867984" h="1038290">
                <a:moveTo>
                  <a:pt x="0" y="0"/>
                </a:moveTo>
                <a:lnTo>
                  <a:pt x="13867984" y="0"/>
                </a:lnTo>
                <a:lnTo>
                  <a:pt x="13867984" y="1038290"/>
                </a:lnTo>
                <a:lnTo>
                  <a:pt x="0" y="103829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518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F693B416-311A-56D2-A171-02947F12C1F9}"/>
              </a:ext>
            </a:extLst>
          </p:cNvPr>
          <p:cNvSpPr/>
          <p:nvPr/>
        </p:nvSpPr>
        <p:spPr>
          <a:xfrm>
            <a:off x="6981935" y="5885807"/>
            <a:ext cx="11301259" cy="593316"/>
          </a:xfrm>
          <a:custGeom>
            <a:avLst/>
            <a:gdLst/>
            <a:ahLst/>
            <a:cxnLst/>
            <a:rect l="l" t="t" r="r" b="b"/>
            <a:pathLst>
              <a:path w="11301259" h="593316">
                <a:moveTo>
                  <a:pt x="0" y="0"/>
                </a:moveTo>
                <a:lnTo>
                  <a:pt x="11301259" y="0"/>
                </a:lnTo>
                <a:lnTo>
                  <a:pt x="11301259" y="593316"/>
                </a:lnTo>
                <a:lnTo>
                  <a:pt x="0" y="59331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FFED5390-0E21-3F0B-5F76-C8F2DF83B561}"/>
              </a:ext>
            </a:extLst>
          </p:cNvPr>
          <p:cNvSpPr/>
          <p:nvPr/>
        </p:nvSpPr>
        <p:spPr>
          <a:xfrm>
            <a:off x="6981935" y="6691306"/>
            <a:ext cx="11301259" cy="593316"/>
          </a:xfrm>
          <a:custGeom>
            <a:avLst/>
            <a:gdLst/>
            <a:ahLst/>
            <a:cxnLst/>
            <a:rect l="l" t="t" r="r" b="b"/>
            <a:pathLst>
              <a:path w="11301259" h="593316">
                <a:moveTo>
                  <a:pt x="0" y="0"/>
                </a:moveTo>
                <a:lnTo>
                  <a:pt x="11301259" y="0"/>
                </a:lnTo>
                <a:lnTo>
                  <a:pt x="11301259" y="593316"/>
                </a:lnTo>
                <a:lnTo>
                  <a:pt x="0" y="59331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id="{F52AB34E-F47F-10A6-BA7F-CB6E5665D157}"/>
              </a:ext>
            </a:extLst>
          </p:cNvPr>
          <p:cNvSpPr/>
          <p:nvPr/>
        </p:nvSpPr>
        <p:spPr>
          <a:xfrm>
            <a:off x="7105941" y="7494172"/>
            <a:ext cx="11301259" cy="593316"/>
          </a:xfrm>
          <a:custGeom>
            <a:avLst/>
            <a:gdLst/>
            <a:ahLst/>
            <a:cxnLst/>
            <a:rect l="l" t="t" r="r" b="b"/>
            <a:pathLst>
              <a:path w="11301259" h="593316">
                <a:moveTo>
                  <a:pt x="0" y="0"/>
                </a:moveTo>
                <a:lnTo>
                  <a:pt x="11301259" y="0"/>
                </a:lnTo>
                <a:lnTo>
                  <a:pt x="11301259" y="593316"/>
                </a:lnTo>
                <a:lnTo>
                  <a:pt x="0" y="593316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8" name="Freeform 8">
            <a:extLst>
              <a:ext uri="{FF2B5EF4-FFF2-40B4-BE49-F238E27FC236}">
                <a16:creationId xmlns:a16="http://schemas.microsoft.com/office/drawing/2014/main" id="{E9F03ED3-D0B5-1357-A030-1DD3F8922A85}"/>
              </a:ext>
            </a:extLst>
          </p:cNvPr>
          <p:cNvSpPr/>
          <p:nvPr/>
        </p:nvSpPr>
        <p:spPr>
          <a:xfrm>
            <a:off x="10322878" y="2864179"/>
            <a:ext cx="5600032" cy="738466"/>
          </a:xfrm>
          <a:custGeom>
            <a:avLst/>
            <a:gdLst/>
            <a:ahLst/>
            <a:cxnLst/>
            <a:rect l="l" t="t" r="r" b="b"/>
            <a:pathLst>
              <a:path w="5600032" h="738466">
                <a:moveTo>
                  <a:pt x="0" y="0"/>
                </a:moveTo>
                <a:lnTo>
                  <a:pt x="5600032" y="0"/>
                </a:lnTo>
                <a:lnTo>
                  <a:pt x="5600032" y="738466"/>
                </a:lnTo>
                <a:lnTo>
                  <a:pt x="0" y="738466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CFF7A5CB-1643-77F7-A2D2-558AD0DB06BB}"/>
              </a:ext>
            </a:extLst>
          </p:cNvPr>
          <p:cNvSpPr txBox="1"/>
          <p:nvPr/>
        </p:nvSpPr>
        <p:spPr>
          <a:xfrm>
            <a:off x="595778" y="515483"/>
            <a:ext cx="10982038" cy="6924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599"/>
              </a:lnSpc>
              <a:spcBef>
                <a:spcPct val="0"/>
              </a:spcBef>
            </a:pPr>
            <a:r>
              <a:rPr lang="en-US" sz="3999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Linearization for A and B Matrices</a:t>
            </a:r>
          </a:p>
        </p:txBody>
      </p:sp>
      <p:sp>
        <p:nvSpPr>
          <p:cNvPr id="10" name="TextBox 10">
            <a:extLst>
              <a:ext uri="{FF2B5EF4-FFF2-40B4-BE49-F238E27FC236}">
                <a16:creationId xmlns:a16="http://schemas.microsoft.com/office/drawing/2014/main" id="{CFED7234-F73E-3C09-6840-CEF013D1CF5C}"/>
              </a:ext>
            </a:extLst>
          </p:cNvPr>
          <p:cNvSpPr txBox="1"/>
          <p:nvPr/>
        </p:nvSpPr>
        <p:spPr>
          <a:xfrm>
            <a:off x="304800" y="1815177"/>
            <a:ext cx="8229600" cy="63001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To run linear control, linear dynamics are needed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The system is dynamically feasible if the function F is equal to zero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The Taylor expansion is taken around the trim point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The result is the linear equation where the delta is the deviation from the trim point</a:t>
            </a:r>
          </a:p>
          <a:p>
            <a:pPr marL="690881" lvl="1" indent="-345440" algn="l">
              <a:lnSpc>
                <a:spcPts val="4480"/>
              </a:lnSpc>
              <a:buFont typeface="Arial"/>
              <a:buChar char="•"/>
            </a:pPr>
            <a:r>
              <a:rPr lang="en-US" sz="3200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This process is done for every trim point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97B6FC4-101F-B0A1-3680-FADF3C4D3C0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7929" y="9349903"/>
            <a:ext cx="4593504" cy="898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977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/>
              <p:cNvSpPr txBox="1"/>
              <p:nvPr/>
            </p:nvSpPr>
            <p:spPr>
              <a:xfrm>
                <a:off x="990600" y="1485900"/>
                <a:ext cx="16490139" cy="7563674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647697" lvl="1" indent="-323848" algn="l">
                  <a:lnSpc>
                    <a:spcPts val="3749"/>
                  </a:lnSpc>
                  <a:buFont typeface="Arial"/>
                  <a:buChar char="•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Controllability: the ability to bring the system from any initial state to any final state via the control inputs to the system over any given amount of time</a:t>
                </a:r>
              </a:p>
              <a:p>
                <a:pPr marL="1295394" lvl="2" indent="-431798" algn="l">
                  <a:lnSpc>
                    <a:spcPts val="3749"/>
                  </a:lnSpc>
                  <a:buFont typeface="Arial"/>
                  <a:buChar char="⚬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can check the rank of a “controllability matrix;” more intuitive to examine the state and control vectors</a:t>
                </a:r>
              </a:p>
              <a:p>
                <a:pPr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1295394" lvl="2" indent="-431798" algn="l">
                  <a:lnSpc>
                    <a:spcPts val="3749"/>
                  </a:lnSpc>
                  <a:buFont typeface="Arial"/>
                  <a:buChar char="⚬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Not every aspect of the nominal rocket state vector is able to be controlled (q₀) - so it is removed to generate gain matrices</a:t>
                </a:r>
              </a:p>
              <a:p>
                <a:pPr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647697" lvl="1" indent="-323848">
                  <a:lnSpc>
                    <a:spcPts val="3749"/>
                  </a:lnSpc>
                  <a:buFont typeface="Arial"/>
                  <a:buChar char="•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A given gain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𝐾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 can be derived from </a:t>
                </a:r>
                <a14:m>
                  <m:oMath xmlns:m="http://schemas.openxmlformats.org/officeDocument/2006/math"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𝐴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𝐵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𝑄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𝑅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.</a:t>
                </a:r>
              </a:p>
              <a:p>
                <a:pPr marL="647697" lvl="1" indent="-323848">
                  <a:lnSpc>
                    <a:spcPts val="3749"/>
                  </a:lnSpc>
                  <a:buFont typeface="Arial"/>
                  <a:buChar char="•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Priority given to feasibly controlled states (roll and yaw components of state vector) and truly controlled control inputs (roll and yaw moments)</a:t>
                </a:r>
              </a:p>
              <a:p>
                <a:pPr marL="1295394" lvl="2" indent="-431798" algn="l">
                  <a:lnSpc>
                    <a:spcPts val="3749"/>
                  </a:lnSpc>
                  <a:buFont typeface="Arial"/>
                  <a:buChar char="⚬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Can derive K from Algebraic </a:t>
                </a:r>
                <a:r>
                  <a:rPr lang="en-US" sz="2999" spc="83" err="1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Riccati</a:t>
                </a: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 Equation, which is abstracted away in MATLAB</a:t>
                </a:r>
              </a:p>
              <a:p>
                <a:pPr marL="647697" lvl="1" indent="-323848" algn="l">
                  <a:lnSpc>
                    <a:spcPts val="3749"/>
                  </a:lnSpc>
                  <a:buFont typeface="Arial"/>
                  <a:buChar char="•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Gain matrix found for every trim point</a:t>
                </a:r>
              </a:p>
            </p:txBody>
          </p:sp>
        </mc:Choice>
        <mc:Fallback xmlns="">
          <p:sp>
            <p:nvSpPr>
              <p:cNvPr id="2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485900"/>
                <a:ext cx="16490139" cy="7563674"/>
              </a:xfrm>
              <a:prstGeom prst="rect">
                <a:avLst/>
              </a:prstGeom>
              <a:blipFill>
                <a:blip r:embed="rId2"/>
                <a:stretch>
                  <a:fillRect t="-1612" r="-1922" b="-20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3"/>
          <p:cNvSpPr/>
          <p:nvPr/>
        </p:nvSpPr>
        <p:spPr>
          <a:xfrm>
            <a:off x="2532825" y="3714493"/>
            <a:ext cx="5885737" cy="714504"/>
          </a:xfrm>
          <a:custGeom>
            <a:avLst/>
            <a:gdLst/>
            <a:ahLst/>
            <a:cxnLst/>
            <a:rect l="l" t="t" r="r" b="b"/>
            <a:pathLst>
              <a:path w="5885737" h="714504">
                <a:moveTo>
                  <a:pt x="0" y="0"/>
                </a:moveTo>
                <a:lnTo>
                  <a:pt x="5885737" y="0"/>
                </a:lnTo>
                <a:lnTo>
                  <a:pt x="5885737" y="714503"/>
                </a:lnTo>
                <a:lnTo>
                  <a:pt x="0" y="714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/>
          <p:cNvSpPr/>
          <p:nvPr/>
        </p:nvSpPr>
        <p:spPr>
          <a:xfrm>
            <a:off x="10891364" y="8767678"/>
            <a:ext cx="5570410" cy="769992"/>
          </a:xfrm>
          <a:custGeom>
            <a:avLst/>
            <a:gdLst/>
            <a:ahLst/>
            <a:cxnLst/>
            <a:rect l="l" t="t" r="r" b="b"/>
            <a:pathLst>
              <a:path w="5570410" h="769992">
                <a:moveTo>
                  <a:pt x="0" y="0"/>
                </a:moveTo>
                <a:lnTo>
                  <a:pt x="5570410" y="0"/>
                </a:lnTo>
                <a:lnTo>
                  <a:pt x="5570410" y="769992"/>
                </a:lnTo>
                <a:lnTo>
                  <a:pt x="0" y="769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9519548" y="3714493"/>
            <a:ext cx="6182838" cy="714504"/>
          </a:xfrm>
          <a:custGeom>
            <a:avLst/>
            <a:gdLst/>
            <a:ahLst/>
            <a:cxnLst/>
            <a:rect l="l" t="t" r="r" b="b"/>
            <a:pathLst>
              <a:path w="6182838" h="714504">
                <a:moveTo>
                  <a:pt x="0" y="0"/>
                </a:moveTo>
                <a:lnTo>
                  <a:pt x="6182839" y="0"/>
                </a:lnTo>
                <a:lnTo>
                  <a:pt x="6182839" y="714503"/>
                </a:lnTo>
                <a:lnTo>
                  <a:pt x="0" y="714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838200" y="576854"/>
            <a:ext cx="12311031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Controllability and Gain Matrix Generation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AEB1A36-2578-67AA-B49A-B0FF61EF6C6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7929" y="9349903"/>
            <a:ext cx="4593504" cy="898997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76627CA-B35D-1D9D-50EF-2B7617FAD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E31AC879-6F75-2072-1206-CACAD76E1536}"/>
                  </a:ext>
                </a:extLst>
              </p:cNvPr>
              <p:cNvSpPr txBox="1"/>
              <p:nvPr/>
            </p:nvSpPr>
            <p:spPr>
              <a:xfrm>
                <a:off x="990600" y="1485900"/>
                <a:ext cx="16490139" cy="6140207"/>
              </a:xfrm>
              <a:prstGeom prst="rect">
                <a:avLst/>
              </a:prstGeom>
            </p:spPr>
            <p:txBody>
              <a:bodyPr lIns="0" tIns="0" rIns="0" bIns="0" rtlCol="0" anchor="t">
                <a:spAutoFit/>
              </a:bodyPr>
              <a:lstStyle/>
              <a:p>
                <a:pPr marL="647697" lvl="1" indent="-323848" algn="l">
                  <a:lnSpc>
                    <a:spcPts val="3749"/>
                  </a:lnSpc>
                  <a:buFont typeface="Arial"/>
                  <a:buChar char="•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Controllability: a necessary condition for using LQR</a:t>
                </a:r>
              </a:p>
              <a:p>
                <a:pPr marL="1295394" lvl="2" indent="-431798" algn="l">
                  <a:lnSpc>
                    <a:spcPts val="3749"/>
                  </a:lnSpc>
                  <a:buFont typeface="Arial"/>
                  <a:buChar char="⚬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rank of a “controllability matrix;” can also examine the state and control vectors</a:t>
                </a:r>
              </a:p>
              <a:p>
                <a:pPr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1295394" lvl="2" indent="-431798" algn="l">
                  <a:lnSpc>
                    <a:spcPts val="3749"/>
                  </a:lnSpc>
                  <a:buFont typeface="Arial"/>
                  <a:buChar char="⚬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Remove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99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</m:ctrlPr>
                      </m:sSubPr>
                      <m:e>
                        <m:r>
                          <a:rPr lang="en-US" sz="2999" b="0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  <m:t>𝑞</m:t>
                        </m:r>
                      </m:e>
                      <m:sub>
                        <m:r>
                          <a:rPr lang="en-US" sz="2999" b="0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 from state vector for controllability</a:t>
                </a:r>
              </a:p>
              <a:p>
                <a:pPr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647697" lvl="1" indent="-323848">
                  <a:lnSpc>
                    <a:spcPts val="3749"/>
                  </a:lnSpc>
                  <a:buFont typeface="Arial"/>
                  <a:buChar char="•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A gain matrix </a:t>
                </a:r>
                <a14:m>
                  <m:oMath xmlns:m="http://schemas.openxmlformats.org/officeDocument/2006/math">
                    <m:r>
                      <a:rPr lang="en-US" sz="2800" b="0" i="1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𝐾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 can be derived from </a:t>
                </a:r>
                <a14:m>
                  <m:oMath xmlns:m="http://schemas.openxmlformats.org/officeDocument/2006/math"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𝐴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𝐵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𝑄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𝑅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.</a:t>
                </a:r>
              </a:p>
              <a:p>
                <a:pPr marL="647697" lvl="1" indent="-323848">
                  <a:lnSpc>
                    <a:spcPts val="3749"/>
                  </a:lnSpc>
                  <a:buFont typeface="Arial"/>
                  <a:buChar char="•"/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647697" lvl="1" indent="-323848">
                  <a:lnSpc>
                    <a:spcPts val="3749"/>
                  </a:lnSpc>
                  <a:buFont typeface="Arial"/>
                  <a:buChar char="•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Priority given to feasibly controlled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99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</m:ctrlPr>
                      </m:sSubPr>
                      <m:e>
                        <m:r>
                          <a:rPr lang="en-US" sz="2999" b="0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  <m:t>𝑥</m:t>
                        </m:r>
                      </m:e>
                      <m:sub>
                        <m:r>
                          <a:rPr lang="en-US" sz="2999" b="0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  <m:t>𝑖</m:t>
                        </m:r>
                      </m:sub>
                    </m:sSub>
                    <m:r>
                      <a:rPr lang="en-US" sz="2999" b="0" i="0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Inter" panose="020B0604020202020204" charset="0"/>
                        <a:cs typeface="Tahoma"/>
                        <a:sym typeface="Tahoma"/>
                      </a:rPr>
                      <m:t> 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(roll and yaw components of state vector) and truly controlled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999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</m:ctrlPr>
                      </m:sSubPr>
                      <m:e>
                        <m:r>
                          <a:rPr lang="en-US" sz="2999" b="0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  <m:t>𝑢</m:t>
                        </m:r>
                      </m:e>
                      <m:sub>
                        <m:r>
                          <a:rPr lang="en-US" sz="2999" b="0" i="1" spc="83" smtClean="0">
                            <a:solidFill>
                              <a:srgbClr val="FFFFFF"/>
                            </a:solidFill>
                            <a:latin typeface="Cambria Math" panose="02040503050406030204" pitchFamily="18" charset="0"/>
                            <a:ea typeface="Inter" panose="020B0604020202020204" charset="0"/>
                            <a:cs typeface="Tahoma"/>
                            <a:sym typeface="Tahoma"/>
                          </a:rPr>
                          <m:t>𝑖</m:t>
                        </m:r>
                      </m:sub>
                    </m:sSub>
                    <m:r>
                      <a:rPr lang="en-US" sz="2999" b="0" i="1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Inter" panose="020B0604020202020204" charset="0"/>
                        <a:cs typeface="Tahoma"/>
                        <a:sym typeface="Tahoma"/>
                      </a:rPr>
                      <m:t> 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(roll and yaw moments) in </a:t>
                </a:r>
                <a14:m>
                  <m:oMath xmlns:m="http://schemas.openxmlformats.org/officeDocument/2006/math">
                    <m:r>
                      <a:rPr lang="en-US" sz="2999" i="1" spc="83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𝑄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999" i="1" spc="83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𝑅</m:t>
                    </m:r>
                    <m:r>
                      <a:rPr lang="en-US" sz="2999" b="0" i="0" spc="83" smtClean="0">
                        <a:solidFill>
                          <a:srgbClr val="FFFFFF"/>
                        </a:solidFill>
                        <a:latin typeface="Cambria Math" panose="02040503050406030204" pitchFamily="18" charset="0"/>
                        <a:ea typeface="Tahoma"/>
                        <a:cs typeface="Tahoma"/>
                        <a:sym typeface="Tahoma"/>
                      </a:rPr>
                      <m:t> </m:t>
                    </m:r>
                  </m:oMath>
                </a14:m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matrices.</a:t>
                </a:r>
              </a:p>
              <a:p>
                <a:pPr marL="323849" lvl="1" algn="l">
                  <a:lnSpc>
                    <a:spcPts val="3749"/>
                  </a:lnSpc>
                </a:pPr>
                <a:endParaRPr lang="en-US" sz="2999" spc="83">
                  <a:solidFill>
                    <a:srgbClr val="FFFFFF"/>
                  </a:solidFill>
                  <a:latin typeface="Inter" panose="020B0604020202020204" charset="0"/>
                  <a:ea typeface="Inter" panose="020B0604020202020204" charset="0"/>
                  <a:cs typeface="Tahoma"/>
                  <a:sym typeface="Tahoma"/>
                </a:endParaRPr>
              </a:p>
              <a:p>
                <a:pPr marL="647697" lvl="1" indent="-323848" algn="l">
                  <a:lnSpc>
                    <a:spcPts val="3749"/>
                  </a:lnSpc>
                  <a:buFont typeface="Arial"/>
                  <a:buChar char="•"/>
                </a:pPr>
                <a:r>
                  <a:rPr lang="en-US" sz="2999" spc="83">
                    <a:solidFill>
                      <a:srgbClr val="FFFFFF"/>
                    </a:solidFill>
                    <a:latin typeface="Inter" panose="020B0604020202020204" charset="0"/>
                    <a:ea typeface="Inter" panose="020B0604020202020204" charset="0"/>
                    <a:cs typeface="Tahoma"/>
                    <a:sym typeface="Tahoma"/>
                  </a:rPr>
                  <a:t>Gain matrix found for every trim point</a:t>
                </a:r>
              </a:p>
            </p:txBody>
          </p:sp>
        </mc:Choice>
        <mc:Fallback xmlns="">
          <p:sp>
            <p:nvSpPr>
              <p:cNvPr id="2" name="TextBox 2">
                <a:extLst>
                  <a:ext uri="{FF2B5EF4-FFF2-40B4-BE49-F238E27FC236}">
                    <a16:creationId xmlns:a16="http://schemas.microsoft.com/office/drawing/2014/main" id="{E31AC879-6F75-2072-1206-CACAD76E15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0600" y="1485900"/>
                <a:ext cx="16490139" cy="6140207"/>
              </a:xfrm>
              <a:prstGeom prst="rect">
                <a:avLst/>
              </a:prstGeom>
              <a:blipFill>
                <a:blip r:embed="rId2"/>
                <a:stretch>
                  <a:fillRect t="-1986" r="-1109" b="-27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Freeform 3">
            <a:extLst>
              <a:ext uri="{FF2B5EF4-FFF2-40B4-BE49-F238E27FC236}">
                <a16:creationId xmlns:a16="http://schemas.microsoft.com/office/drawing/2014/main" id="{63C7FD15-EDB0-C23E-FB14-303FA43879C8}"/>
              </a:ext>
            </a:extLst>
          </p:cNvPr>
          <p:cNvSpPr/>
          <p:nvPr/>
        </p:nvSpPr>
        <p:spPr>
          <a:xfrm>
            <a:off x="1968048" y="2826987"/>
            <a:ext cx="5885737" cy="714504"/>
          </a:xfrm>
          <a:custGeom>
            <a:avLst/>
            <a:gdLst/>
            <a:ahLst/>
            <a:cxnLst/>
            <a:rect l="l" t="t" r="r" b="b"/>
            <a:pathLst>
              <a:path w="5885737" h="714504">
                <a:moveTo>
                  <a:pt x="0" y="0"/>
                </a:moveTo>
                <a:lnTo>
                  <a:pt x="5885737" y="0"/>
                </a:lnTo>
                <a:lnTo>
                  <a:pt x="5885737" y="714503"/>
                </a:lnTo>
                <a:lnTo>
                  <a:pt x="0" y="714503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r="-120"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4" name="Freeform 4">
            <a:extLst>
              <a:ext uri="{FF2B5EF4-FFF2-40B4-BE49-F238E27FC236}">
                <a16:creationId xmlns:a16="http://schemas.microsoft.com/office/drawing/2014/main" id="{B005CF77-7BD7-0B59-6DA7-465CF65F7311}"/>
              </a:ext>
            </a:extLst>
          </p:cNvPr>
          <p:cNvSpPr/>
          <p:nvPr/>
        </p:nvSpPr>
        <p:spPr>
          <a:xfrm>
            <a:off x="10703105" y="7900364"/>
            <a:ext cx="5570410" cy="769992"/>
          </a:xfrm>
          <a:custGeom>
            <a:avLst/>
            <a:gdLst/>
            <a:ahLst/>
            <a:cxnLst/>
            <a:rect l="l" t="t" r="r" b="b"/>
            <a:pathLst>
              <a:path w="5570410" h="769992">
                <a:moveTo>
                  <a:pt x="0" y="0"/>
                </a:moveTo>
                <a:lnTo>
                  <a:pt x="5570410" y="0"/>
                </a:lnTo>
                <a:lnTo>
                  <a:pt x="5570410" y="769992"/>
                </a:lnTo>
                <a:lnTo>
                  <a:pt x="0" y="76999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5F9DA990-DAA5-F183-4584-4FED0E7C2A32}"/>
              </a:ext>
            </a:extLst>
          </p:cNvPr>
          <p:cNvSpPr/>
          <p:nvPr/>
        </p:nvSpPr>
        <p:spPr>
          <a:xfrm>
            <a:off x="9358183" y="2826987"/>
            <a:ext cx="6182838" cy="714504"/>
          </a:xfrm>
          <a:custGeom>
            <a:avLst/>
            <a:gdLst/>
            <a:ahLst/>
            <a:cxnLst/>
            <a:rect l="l" t="t" r="r" b="b"/>
            <a:pathLst>
              <a:path w="6182838" h="714504">
                <a:moveTo>
                  <a:pt x="0" y="0"/>
                </a:moveTo>
                <a:lnTo>
                  <a:pt x="6182839" y="0"/>
                </a:lnTo>
                <a:lnTo>
                  <a:pt x="6182839" y="714503"/>
                </a:lnTo>
                <a:lnTo>
                  <a:pt x="0" y="71450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 w="38100" cap="sq">
            <a:solidFill>
              <a:srgbClr val="FFFFFF"/>
            </a:solidFill>
            <a:prstDash val="solid"/>
            <a:miter/>
          </a:ln>
        </p:spPr>
        <p:txBody>
          <a:bodyPr/>
          <a:lstStyle/>
          <a:p>
            <a:endParaRPr lang="en-US"/>
          </a:p>
        </p:txBody>
      </p:sp>
      <p:sp>
        <p:nvSpPr>
          <p:cNvPr id="6" name="TextBox 6">
            <a:extLst>
              <a:ext uri="{FF2B5EF4-FFF2-40B4-BE49-F238E27FC236}">
                <a16:creationId xmlns:a16="http://schemas.microsoft.com/office/drawing/2014/main" id="{7C4700AE-D22E-BC6F-781E-5F098255C128}"/>
              </a:ext>
            </a:extLst>
          </p:cNvPr>
          <p:cNvSpPr txBox="1"/>
          <p:nvPr/>
        </p:nvSpPr>
        <p:spPr>
          <a:xfrm>
            <a:off x="838200" y="576854"/>
            <a:ext cx="12311031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Controllability and Gain Matrix Generation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D109FF6F-4E94-CFEC-6D82-9B85684B468B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905E69E2-0C0D-3E47-8814-9B62EDA8676C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6862E7B-2379-7392-FBF4-73A9C9B99370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9490687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AutoShape 30"/>
          <p:cNvSpPr/>
          <p:nvPr/>
        </p:nvSpPr>
        <p:spPr>
          <a:xfrm flipV="1">
            <a:off x="12804371" y="6455095"/>
            <a:ext cx="245332" cy="915591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1" name="AutoShape 31"/>
          <p:cNvSpPr/>
          <p:nvPr/>
        </p:nvSpPr>
        <p:spPr>
          <a:xfrm flipH="1">
            <a:off x="13084060" y="5815787"/>
            <a:ext cx="286432" cy="680196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5" name="AutoShape 35"/>
          <p:cNvSpPr/>
          <p:nvPr/>
        </p:nvSpPr>
        <p:spPr>
          <a:xfrm flipV="1">
            <a:off x="15130376" y="2899159"/>
            <a:ext cx="493395" cy="453694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3" name="AutoShape 33"/>
          <p:cNvSpPr/>
          <p:nvPr/>
        </p:nvSpPr>
        <p:spPr>
          <a:xfrm flipV="1">
            <a:off x="14063081" y="4298529"/>
            <a:ext cx="248177" cy="695823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2" name="AutoShape 32"/>
          <p:cNvSpPr/>
          <p:nvPr/>
        </p:nvSpPr>
        <p:spPr>
          <a:xfrm flipV="1">
            <a:off x="13411210" y="5117590"/>
            <a:ext cx="567838" cy="563955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36" name="AutoShape 36"/>
          <p:cNvSpPr/>
          <p:nvPr/>
        </p:nvSpPr>
        <p:spPr>
          <a:xfrm>
            <a:off x="14392926" y="4172480"/>
            <a:ext cx="424367" cy="39170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2" name="AutoShape 2"/>
          <p:cNvSpPr/>
          <p:nvPr/>
        </p:nvSpPr>
        <p:spPr>
          <a:xfrm>
            <a:off x="11801437" y="7503175"/>
            <a:ext cx="5767680" cy="43413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 flipV="1">
            <a:off x="11820487" y="1761119"/>
            <a:ext cx="0" cy="5767844"/>
          </a:xfrm>
          <a:prstGeom prst="line">
            <a:avLst/>
          </a:prstGeom>
          <a:ln w="38100" cap="flat">
            <a:solidFill>
              <a:srgbClr val="FFFFFF"/>
            </a:solidFill>
            <a:prstDash val="solid"/>
            <a:headEnd type="none" w="sm" len="sm"/>
            <a:tailEnd type="arrow" w="med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13279243" y="5529147"/>
            <a:ext cx="298295" cy="29829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4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7" name="TextBox 7"/>
          <p:cNvSpPr txBox="1"/>
          <p:nvPr/>
        </p:nvSpPr>
        <p:spPr>
          <a:xfrm>
            <a:off x="1326287" y="1606250"/>
            <a:ext cx="9210427" cy="50978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 algn="l">
              <a:lnSpc>
                <a:spcPts val="3999"/>
              </a:lnSpc>
              <a:buFont typeface="Arial"/>
              <a:buChar char="•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Gain matrix is “optimal” only at trim point</a:t>
            </a:r>
          </a:p>
          <a:p>
            <a:pPr marL="690876" lvl="1" indent="-345438" algn="l">
              <a:lnSpc>
                <a:spcPts val="3999"/>
              </a:lnSpc>
              <a:buFont typeface="Arial"/>
              <a:buChar char="•"/>
            </a:pPr>
            <a:endParaRPr lang="en-US" sz="3199" spc="89">
              <a:solidFill>
                <a:srgbClr val="FFFFFF"/>
              </a:solidFill>
              <a:latin typeface="Inter" panose="020B0604020202020204" charset="0"/>
              <a:ea typeface="Inter" panose="020B0604020202020204" charset="0"/>
              <a:cs typeface="Tahoma"/>
              <a:sym typeface="Tahoma"/>
            </a:endParaRPr>
          </a:p>
          <a:p>
            <a:pPr algn="l">
              <a:lnSpc>
                <a:spcPts val="3999"/>
              </a:lnSpc>
            </a:pPr>
            <a:endParaRPr lang="en-US" sz="3199" spc="89">
              <a:solidFill>
                <a:srgbClr val="FFFFFF"/>
              </a:solidFill>
              <a:latin typeface="Inter" panose="020B0604020202020204" charset="0"/>
              <a:ea typeface="Inter" panose="020B0604020202020204" charset="0"/>
              <a:cs typeface="Tahoma"/>
              <a:sym typeface="Tahoma"/>
            </a:endParaRPr>
          </a:p>
          <a:p>
            <a:pPr marL="690876" lvl="1" indent="-345438" algn="l">
              <a:lnSpc>
                <a:spcPts val="3999"/>
              </a:lnSpc>
              <a:buFont typeface="Arial"/>
              <a:buChar char="•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 “LQR Gain Selector” algorithm written to ameliorate difference in rocket state from trim point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Computes Euclidean distance from trim point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Finds “closest” trim point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Returns appropriate gain matrix</a:t>
            </a:r>
          </a:p>
        </p:txBody>
      </p:sp>
      <p:grpSp>
        <p:nvGrpSpPr>
          <p:cNvPr id="8" name="Group 8"/>
          <p:cNvGrpSpPr/>
          <p:nvPr/>
        </p:nvGrpSpPr>
        <p:grpSpPr>
          <a:xfrm>
            <a:off x="14212229" y="4008864"/>
            <a:ext cx="298295" cy="298295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4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15479751" y="2711605"/>
            <a:ext cx="298295" cy="298295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4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4" name="Group 14"/>
          <p:cNvGrpSpPr/>
          <p:nvPr/>
        </p:nvGrpSpPr>
        <p:grpSpPr>
          <a:xfrm>
            <a:off x="13913934" y="4845205"/>
            <a:ext cx="298295" cy="298295"/>
            <a:chOff x="0" y="0"/>
            <a:chExt cx="812800" cy="812800"/>
          </a:xfrm>
        </p:grpSpPr>
        <p:sp>
          <p:nvSpPr>
            <p:cNvPr id="15" name="Freeform 1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4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TextBox 16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17" name="Group 17"/>
          <p:cNvGrpSpPr/>
          <p:nvPr/>
        </p:nvGrpSpPr>
        <p:grpSpPr>
          <a:xfrm>
            <a:off x="12934912" y="6281853"/>
            <a:ext cx="298295" cy="298295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4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TextBox 1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0" name="Group 20"/>
          <p:cNvGrpSpPr/>
          <p:nvPr/>
        </p:nvGrpSpPr>
        <p:grpSpPr>
          <a:xfrm>
            <a:off x="12636617" y="7185830"/>
            <a:ext cx="298295" cy="298295"/>
            <a:chOff x="0" y="0"/>
            <a:chExt cx="812800" cy="81280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4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TextBox 2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14894312" y="3324922"/>
            <a:ext cx="298295" cy="298295"/>
            <a:chOff x="0" y="0"/>
            <a:chExt cx="812800" cy="812800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4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TextBox 25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838200" y="571500"/>
            <a:ext cx="5067300" cy="63478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Gain Scheduling</a:t>
            </a:r>
          </a:p>
        </p:txBody>
      </p:sp>
      <p:grpSp>
        <p:nvGrpSpPr>
          <p:cNvPr id="27" name="Group 27"/>
          <p:cNvGrpSpPr/>
          <p:nvPr/>
        </p:nvGrpSpPr>
        <p:grpSpPr>
          <a:xfrm>
            <a:off x="14745164" y="4495893"/>
            <a:ext cx="298295" cy="298295"/>
            <a:chOff x="0" y="0"/>
            <a:chExt cx="812800" cy="8128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TextBox 2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34" name="AutoShape 34"/>
          <p:cNvSpPr/>
          <p:nvPr/>
        </p:nvSpPr>
        <p:spPr>
          <a:xfrm flipV="1">
            <a:off x="14463147" y="3538388"/>
            <a:ext cx="476593" cy="510592"/>
          </a:xfrm>
          <a:prstGeom prst="line">
            <a:avLst/>
          </a:prstGeom>
          <a:ln w="38100" cap="flat">
            <a:solidFill>
              <a:srgbClr val="FFFFFF"/>
            </a:solidFill>
            <a:prstDash val="sysDash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grpSp>
        <p:nvGrpSpPr>
          <p:cNvPr id="37" name="Group 37"/>
          <p:cNvGrpSpPr/>
          <p:nvPr/>
        </p:nvGrpSpPr>
        <p:grpSpPr>
          <a:xfrm>
            <a:off x="12269113" y="8328195"/>
            <a:ext cx="535259" cy="535259"/>
            <a:chOff x="0" y="0"/>
            <a:chExt cx="812800" cy="812800"/>
          </a:xfrm>
        </p:grpSpPr>
        <p:sp>
          <p:nvSpPr>
            <p:cNvPr id="38" name="Freeform 3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930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9" name="TextBox 39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grpSp>
        <p:nvGrpSpPr>
          <p:cNvPr id="40" name="Group 40"/>
          <p:cNvGrpSpPr/>
          <p:nvPr/>
        </p:nvGrpSpPr>
        <p:grpSpPr>
          <a:xfrm>
            <a:off x="12269113" y="9258300"/>
            <a:ext cx="535259" cy="535259"/>
            <a:chOff x="0" y="0"/>
            <a:chExt cx="812800" cy="812800"/>
          </a:xfrm>
        </p:grpSpPr>
        <p:sp>
          <p:nvSpPr>
            <p:cNvPr id="41" name="Freeform 4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BCD4E6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Box 42"/>
            <p:cNvSpPr txBox="1"/>
            <p:nvPr/>
          </p:nvSpPr>
          <p:spPr>
            <a:xfrm>
              <a:off x="76200" y="38100"/>
              <a:ext cx="660400" cy="69850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43" name="TextBox 43"/>
          <p:cNvSpPr txBox="1"/>
          <p:nvPr/>
        </p:nvSpPr>
        <p:spPr>
          <a:xfrm>
            <a:off x="13124943" y="8360874"/>
            <a:ext cx="1918515" cy="4101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Rocket</a:t>
            </a:r>
            <a:r>
              <a:rPr lang="en-US" sz="2499">
                <a:solidFill>
                  <a:srgbClr val="FFFFFF"/>
                </a:solidFill>
                <a:latin typeface="Tahoma"/>
                <a:ea typeface="Tahoma"/>
                <a:cs typeface="Tahoma"/>
                <a:sym typeface="Tahoma"/>
              </a:rPr>
              <a:t> State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3124944" y="9268925"/>
            <a:ext cx="1890550" cy="4119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499"/>
              </a:lnSpc>
              <a:spcBef>
                <a:spcPct val="0"/>
              </a:spcBef>
            </a:pPr>
            <a:r>
              <a:rPr lang="en-US" sz="249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Trim Points</a:t>
            </a:r>
          </a:p>
        </p:txBody>
      </p:sp>
      <p:grpSp>
        <p:nvGrpSpPr>
          <p:cNvPr id="46" name="Group 45">
            <a:extLst>
              <a:ext uri="{FF2B5EF4-FFF2-40B4-BE49-F238E27FC236}">
                <a16:creationId xmlns:a16="http://schemas.microsoft.com/office/drawing/2014/main" id="{9D162134-8B9B-6C3C-DA81-E41B5BFFD728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47" name="Freeform 14">
              <a:extLst>
                <a:ext uri="{FF2B5EF4-FFF2-40B4-BE49-F238E27FC236}">
                  <a16:creationId xmlns:a16="http://schemas.microsoft.com/office/drawing/2014/main" id="{D7454CF5-D4EF-FEBC-D925-5342C899D0E3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4104BFB-6D97-5670-4C66-5BF821B79183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729907" y="723900"/>
            <a:ext cx="10652402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Closed Loop Simulation Dashboard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8B41C59-3074-6409-B9B7-A5A88DFD4030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3C3B799-0B54-6173-F816-7893ADA0B441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AFB2193D-E038-5EC0-90DD-E0061C2B3655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90850AD4-D8B7-5E12-93D0-900C85467809}"/>
              </a:ext>
            </a:extLst>
          </p:cNvPr>
          <p:cNvGrpSpPr/>
          <p:nvPr/>
        </p:nvGrpSpPr>
        <p:grpSpPr>
          <a:xfrm>
            <a:off x="729906" y="1658193"/>
            <a:ext cx="8984276" cy="7221647"/>
            <a:chOff x="729906" y="1658193"/>
            <a:chExt cx="8984276" cy="7221647"/>
          </a:xfrm>
        </p:grpSpPr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47B70248-3AB8-C058-FD80-106912018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907" y="1658194"/>
              <a:ext cx="8984275" cy="7221646"/>
            </a:xfrm>
            <a:prstGeom prst="rect">
              <a:avLst/>
            </a:prstGeom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FD1BC7AC-BC4A-6786-1639-34E8A5E3BA96}"/>
                </a:ext>
              </a:extLst>
            </p:cNvPr>
            <p:cNvSpPr/>
            <p:nvPr/>
          </p:nvSpPr>
          <p:spPr>
            <a:xfrm>
              <a:off x="729906" y="1658193"/>
              <a:ext cx="8984275" cy="7221645"/>
            </a:xfrm>
            <a:prstGeom prst="rect">
              <a:avLst/>
            </a:prstGeom>
            <a:noFill/>
            <a:ln w="57150">
              <a:solidFill>
                <a:srgbClr val="E46C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:a16="http://schemas.microsoft.com/office/drawing/2014/main" id="{435129B6-2BBC-21F5-3589-1425AB58EE37}"/>
              </a:ext>
            </a:extLst>
          </p:cNvPr>
          <p:cNvGrpSpPr/>
          <p:nvPr/>
        </p:nvGrpSpPr>
        <p:grpSpPr>
          <a:xfrm>
            <a:off x="10318825" y="924663"/>
            <a:ext cx="7425900" cy="8638437"/>
            <a:chOff x="10318825" y="924663"/>
            <a:chExt cx="7425900" cy="8638437"/>
          </a:xfrm>
        </p:grpSpPr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2ED44BD4-F0EE-E72E-2493-AB167C83175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0318826" y="924663"/>
              <a:ext cx="7425899" cy="8638437"/>
            </a:xfrm>
            <a:prstGeom prst="rect">
              <a:avLst/>
            </a:prstGeom>
          </p:spPr>
        </p:pic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FA06ABAA-11C6-9B53-636B-F3D24E199584}"/>
                </a:ext>
              </a:extLst>
            </p:cNvPr>
            <p:cNvSpPr/>
            <p:nvPr/>
          </p:nvSpPr>
          <p:spPr>
            <a:xfrm>
              <a:off x="10318825" y="924663"/>
              <a:ext cx="7425899" cy="8638437"/>
            </a:xfrm>
            <a:prstGeom prst="rect">
              <a:avLst/>
            </a:prstGeom>
            <a:noFill/>
            <a:ln w="57150">
              <a:solidFill>
                <a:srgbClr val="E46C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8E0BC62-723B-8652-E2B5-C7499D27F86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>
            <a:extLst>
              <a:ext uri="{FF2B5EF4-FFF2-40B4-BE49-F238E27FC236}">
                <a16:creationId xmlns:a16="http://schemas.microsoft.com/office/drawing/2014/main" id="{23807F66-04F0-8B87-7289-508C856F15D6}"/>
              </a:ext>
            </a:extLst>
          </p:cNvPr>
          <p:cNvSpPr txBox="1"/>
          <p:nvPr/>
        </p:nvSpPr>
        <p:spPr>
          <a:xfrm>
            <a:off x="729907" y="723900"/>
            <a:ext cx="10652402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Closed Loop Simulation Dashboard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C57CFE8D-22F8-107A-ADD6-C287EBF8CA70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3CE93B3-7D61-79BD-4081-414160538C64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  <p:sp>
          <p:nvSpPr>
            <p:cNvPr id="8" name="Freeform 14">
              <a:extLst>
                <a:ext uri="{FF2B5EF4-FFF2-40B4-BE49-F238E27FC236}">
                  <a16:creationId xmlns:a16="http://schemas.microsoft.com/office/drawing/2014/main" id="{B0638435-5868-3F07-CF17-56E17CD8F2FD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F7D9AC7-6FDD-4167-4C87-EE61CA895010}"/>
              </a:ext>
            </a:extLst>
          </p:cNvPr>
          <p:cNvGrpSpPr/>
          <p:nvPr/>
        </p:nvGrpSpPr>
        <p:grpSpPr>
          <a:xfrm>
            <a:off x="991402" y="2560320"/>
            <a:ext cx="7487221" cy="5756297"/>
            <a:chOff x="1625130" y="3068320"/>
            <a:chExt cx="6853493" cy="524829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61E00DE-B69E-2220-F0C9-CF85F5DFFF8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25130" y="3068320"/>
              <a:ext cx="6853492" cy="5248296"/>
            </a:xfrm>
            <a:prstGeom prst="rect">
              <a:avLst/>
            </a:prstGeom>
          </p:spPr>
        </p:pic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5E8FE31D-4C28-2560-BA67-C9F06F3CD05B}"/>
                </a:ext>
              </a:extLst>
            </p:cNvPr>
            <p:cNvSpPr/>
            <p:nvPr/>
          </p:nvSpPr>
          <p:spPr>
            <a:xfrm>
              <a:off x="1625131" y="3068321"/>
              <a:ext cx="6853492" cy="5248296"/>
            </a:xfrm>
            <a:prstGeom prst="rect">
              <a:avLst/>
            </a:prstGeom>
            <a:noFill/>
            <a:ln w="57150">
              <a:solidFill>
                <a:srgbClr val="E46C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69C9F50D-63A2-451E-E32F-685536D8BDE0}"/>
              </a:ext>
            </a:extLst>
          </p:cNvPr>
          <p:cNvGrpSpPr/>
          <p:nvPr/>
        </p:nvGrpSpPr>
        <p:grpSpPr>
          <a:xfrm>
            <a:off x="9144000" y="2560320"/>
            <a:ext cx="7722604" cy="5756296"/>
            <a:chOff x="9144000" y="2560320"/>
            <a:chExt cx="7722604" cy="5756296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1F050EA-703A-D122-C63D-8E65693B7A5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 b="2127"/>
            <a:stretch/>
          </p:blipFill>
          <p:spPr>
            <a:xfrm>
              <a:off x="9152337" y="2560321"/>
              <a:ext cx="7714267" cy="5756295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98098601-8997-C63A-6700-1B73A88C2CE4}"/>
                </a:ext>
              </a:extLst>
            </p:cNvPr>
            <p:cNvSpPr/>
            <p:nvPr/>
          </p:nvSpPr>
          <p:spPr>
            <a:xfrm>
              <a:off x="9144000" y="2560320"/>
              <a:ext cx="7722604" cy="5756295"/>
            </a:xfrm>
            <a:prstGeom prst="rect">
              <a:avLst/>
            </a:prstGeom>
            <a:noFill/>
            <a:ln w="57150">
              <a:solidFill>
                <a:srgbClr val="E46C0A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475563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9C547A6-8056-A058-43E1-3914AE9360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0F632530-94D0-71F4-8546-C3EC94E87A8E}"/>
              </a:ext>
            </a:extLst>
          </p:cNvPr>
          <p:cNvSpPr/>
          <p:nvPr/>
        </p:nvSpPr>
        <p:spPr>
          <a:xfrm>
            <a:off x="0" y="0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90F9FE-BD23-BCC2-50B3-EEA6184F40DF}"/>
              </a:ext>
            </a:extLst>
          </p:cNvPr>
          <p:cNvSpPr txBox="1"/>
          <p:nvPr/>
        </p:nvSpPr>
        <p:spPr>
          <a:xfrm>
            <a:off x="1752600" y="4174004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Dynamics &amp;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8976541-56B5-B1C6-1503-6AEB4B169A75}"/>
              </a:ext>
            </a:extLst>
          </p:cNvPr>
          <p:cNvSpPr txBox="1"/>
          <p:nvPr/>
        </p:nvSpPr>
        <p:spPr>
          <a:xfrm>
            <a:off x="7429500" y="4174004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LQR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Controller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CDFC51-B12D-EB6B-63EF-4311D0345A12}"/>
              </a:ext>
            </a:extLst>
          </p:cNvPr>
          <p:cNvSpPr txBox="1"/>
          <p:nvPr/>
        </p:nvSpPr>
        <p:spPr>
          <a:xfrm>
            <a:off x="13335000" y="3866227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6"/>
                </a:solidFill>
                <a:latin typeface="Inter" panose="020B0604020202020204" charset="0"/>
                <a:ea typeface="Inter" panose="020B0604020202020204" charset="0"/>
              </a:rPr>
              <a:t>Controller Validation: Monte Carlo Analysis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8869FC42-2133-5C43-D23F-F1B636752A56}"/>
              </a:ext>
            </a:extLst>
          </p:cNvPr>
          <p:cNvSpPr/>
          <p:nvPr/>
        </p:nvSpPr>
        <p:spPr>
          <a:xfrm>
            <a:off x="5162550" y="4838699"/>
            <a:ext cx="1600200" cy="609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A0F015E9-C4DB-FC11-7BD2-C1D75D9517C3}"/>
              </a:ext>
            </a:extLst>
          </p:cNvPr>
          <p:cNvSpPr/>
          <p:nvPr/>
        </p:nvSpPr>
        <p:spPr>
          <a:xfrm>
            <a:off x="11296650" y="4827493"/>
            <a:ext cx="1600200" cy="609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34F5289-38D3-4F00-495B-E98674307EFE}"/>
              </a:ext>
            </a:extLst>
          </p:cNvPr>
          <p:cNvSpPr/>
          <p:nvPr/>
        </p:nvSpPr>
        <p:spPr>
          <a:xfrm>
            <a:off x="1752600" y="3998259"/>
            <a:ext cx="2743200" cy="2259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1586B4C-DB66-8BDB-B3B2-87E15C8E2A54}"/>
              </a:ext>
            </a:extLst>
          </p:cNvPr>
          <p:cNvSpPr/>
          <p:nvPr/>
        </p:nvSpPr>
        <p:spPr>
          <a:xfrm>
            <a:off x="7315200" y="4013946"/>
            <a:ext cx="3543300" cy="2259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7A4B3D0C-2692-1728-0027-411731CCBD92}"/>
              </a:ext>
            </a:extLst>
          </p:cNvPr>
          <p:cNvSpPr/>
          <p:nvPr/>
        </p:nvSpPr>
        <p:spPr>
          <a:xfrm>
            <a:off x="13180338" y="3878565"/>
            <a:ext cx="35433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BED2749-3886-657E-6DC0-54A06340372F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B83DA88B-EF48-D728-4EF7-5F310D34C256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E89EA8D3-FADE-EBAB-A116-A6079F8BAED8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761083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2157" y="717550"/>
            <a:ext cx="706963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Monte Carlo Analysis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1028700" y="1817659"/>
            <a:ext cx="10062114" cy="6636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90876" lvl="1" indent="-345438" algn="l">
              <a:lnSpc>
                <a:spcPts val="3999"/>
              </a:lnSpc>
              <a:buFont typeface="Arial"/>
              <a:buChar char="•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Evaluate controller stability and performance under a wide range of flight conditions</a:t>
            </a:r>
          </a:p>
          <a:p>
            <a:pPr marL="345438" lvl="1" algn="l">
              <a:lnSpc>
                <a:spcPts val="3999"/>
              </a:lnSpc>
            </a:pPr>
            <a:endParaRPr lang="en-US" sz="3199" spc="89">
              <a:solidFill>
                <a:srgbClr val="FFFFFF"/>
              </a:solidFill>
              <a:latin typeface="Inter" panose="020B0604020202020204" charset="0"/>
              <a:ea typeface="Inter" panose="020B0604020202020204" charset="0"/>
              <a:cs typeface="Tahoma"/>
              <a:sym typeface="Tahoma"/>
            </a:endParaRPr>
          </a:p>
          <a:p>
            <a:pPr marL="690876" lvl="1" indent="-345438" algn="l">
              <a:lnSpc>
                <a:spcPts val="3999"/>
              </a:lnSpc>
              <a:buFont typeface="Arial"/>
              <a:buChar char="•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The varied parameters include: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Rocket mass 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Inertia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CG location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Thrust curve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Burn time</a:t>
            </a:r>
          </a:p>
          <a:p>
            <a:pPr marL="1381751" lvl="2" indent="-460584" algn="l">
              <a:lnSpc>
                <a:spcPts val="3999"/>
              </a:lnSpc>
              <a:buFont typeface="Arial"/>
              <a:buChar char="⚬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Wind</a:t>
            </a:r>
          </a:p>
          <a:p>
            <a:pPr marL="921167" lvl="2" algn="l">
              <a:lnSpc>
                <a:spcPts val="3999"/>
              </a:lnSpc>
            </a:pPr>
            <a:endParaRPr lang="en-US" sz="3199" spc="89">
              <a:solidFill>
                <a:srgbClr val="FFFFFF"/>
              </a:solidFill>
              <a:latin typeface="Inter" panose="020B0604020202020204" charset="0"/>
              <a:ea typeface="Inter" panose="020B0604020202020204" charset="0"/>
              <a:cs typeface="Tahoma"/>
              <a:sym typeface="Tahoma"/>
            </a:endParaRPr>
          </a:p>
          <a:p>
            <a:pPr marL="690876" lvl="1" indent="-345438" algn="l">
              <a:lnSpc>
                <a:spcPts val="3999"/>
              </a:lnSpc>
              <a:buFont typeface="Arial"/>
              <a:buChar char="•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3σ (99.7% of all values) of each parameter =±10% of its mean.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003AF972-CCAA-944C-2658-D6E4DF1D791B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8FEBF18D-074D-D369-6548-8763484C4630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1AEF392A-928D-98C4-1E95-3E5B385EA60C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EAE6F3C-E323-80A6-8405-7508EC6EFE62}"/>
              </a:ext>
            </a:extLst>
          </p:cNvPr>
          <p:cNvGrpSpPr/>
          <p:nvPr/>
        </p:nvGrpSpPr>
        <p:grpSpPr>
          <a:xfrm>
            <a:off x="10270155" y="2521819"/>
            <a:ext cx="7623210" cy="5091764"/>
            <a:chOff x="11446510" y="3387245"/>
            <a:chExt cx="5246370" cy="3497580"/>
          </a:xfrm>
        </p:grpSpPr>
        <p:pic>
          <p:nvPicPr>
            <p:cNvPr id="10" name="Picture 9" descr="A diagram of a curve&#10;&#10;AI-generated content may be incorrect.">
              <a:extLst>
                <a:ext uri="{FF2B5EF4-FFF2-40B4-BE49-F238E27FC236}">
                  <a16:creationId xmlns:a16="http://schemas.microsoft.com/office/drawing/2014/main" id="{13ADDF5B-3CBA-C4A3-4B07-3E5ACC82F572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11446510" y="3387245"/>
              <a:ext cx="5246370" cy="3497580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30436BB-3A04-335F-D23D-51158B7DD72D}"/>
                </a:ext>
              </a:extLst>
            </p:cNvPr>
            <p:cNvSpPr/>
            <p:nvPr/>
          </p:nvSpPr>
          <p:spPr>
            <a:xfrm>
              <a:off x="12830476" y="5871411"/>
              <a:ext cx="442762" cy="310770"/>
            </a:xfrm>
            <a:prstGeom prst="rect">
              <a:avLst/>
            </a:prstGeom>
            <a:solidFill>
              <a:srgbClr val="1014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BC83A6C9-AD2B-4A17-6F1A-96CF08562489}"/>
                </a:ext>
              </a:extLst>
            </p:cNvPr>
            <p:cNvSpPr/>
            <p:nvPr/>
          </p:nvSpPr>
          <p:spPr>
            <a:xfrm>
              <a:off x="14657204" y="5871411"/>
              <a:ext cx="442762" cy="310770"/>
            </a:xfrm>
            <a:prstGeom prst="rect">
              <a:avLst/>
            </a:prstGeom>
            <a:solidFill>
              <a:srgbClr val="101418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5026B342-A45D-858C-258A-C9A63A08662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900312" y="7010400"/>
            <a:ext cx="265043" cy="8964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292157" y="717550"/>
            <a:ext cx="706963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Monte Carlo Analysis 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292157" y="1485900"/>
            <a:ext cx="8231694" cy="45725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999"/>
              </a:lnSpc>
            </a:pPr>
            <a:endParaRPr/>
          </a:p>
          <a:p>
            <a:pPr marL="690876" lvl="1" indent="-345438" algn="l">
              <a:lnSpc>
                <a:spcPts val="3999"/>
              </a:lnSpc>
              <a:buFont typeface="Arial"/>
              <a:buChar char="•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1000 closed-loop control simulations with random parameters</a:t>
            </a:r>
          </a:p>
          <a:p>
            <a:pPr marL="345438" lvl="1" algn="l">
              <a:lnSpc>
                <a:spcPts val="3999"/>
              </a:lnSpc>
            </a:pPr>
            <a:endParaRPr lang="en-US" sz="3199" spc="89">
              <a:solidFill>
                <a:srgbClr val="FFFFFF"/>
              </a:solidFill>
              <a:latin typeface="Inter" panose="020B0604020202020204" charset="0"/>
              <a:ea typeface="Inter" panose="020B0604020202020204" charset="0"/>
              <a:cs typeface="Tahoma"/>
              <a:sym typeface="Tahoma"/>
            </a:endParaRPr>
          </a:p>
          <a:p>
            <a:pPr marL="690876" lvl="1" indent="-345438" algn="l">
              <a:lnSpc>
                <a:spcPts val="3999"/>
              </a:lnSpc>
              <a:buFont typeface="Arial"/>
              <a:buChar char="•"/>
            </a:pPr>
            <a:r>
              <a:rPr lang="en-US" sz="3199" spc="89">
                <a:solidFill>
                  <a:srgbClr val="FFFFFF"/>
                </a:solidFill>
                <a:latin typeface="Inter" panose="020B0604020202020204" charset="0"/>
                <a:ea typeface="Inter" panose="020B0604020202020204" charset="0"/>
                <a:cs typeface="Tahoma"/>
                <a:sym typeface="Tahoma"/>
              </a:rPr>
              <a:t>Using Latin Hypercube Sampling (LHS) to ensure a good spread of simulated values</a:t>
            </a:r>
          </a:p>
          <a:p>
            <a:pPr algn="l">
              <a:lnSpc>
                <a:spcPts val="3999"/>
              </a:lnSpc>
            </a:pPr>
            <a:endParaRPr lang="en-US" sz="3199" spc="89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  <a:p>
            <a:pPr algn="l">
              <a:lnSpc>
                <a:spcPts val="3999"/>
              </a:lnSpc>
            </a:pPr>
            <a:endParaRPr lang="en-US" sz="3199" spc="89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EBA66467-1B18-DCE0-D769-D1735B6ACAE6}"/>
              </a:ext>
            </a:extLst>
          </p:cNvPr>
          <p:cNvGrpSpPr/>
          <p:nvPr/>
        </p:nvGrpSpPr>
        <p:grpSpPr>
          <a:xfrm>
            <a:off x="10050530" y="444717"/>
            <a:ext cx="7486699" cy="9397566"/>
            <a:chOff x="10137158" y="477954"/>
            <a:chExt cx="6450003" cy="8576027"/>
          </a:xfrm>
        </p:grpSpPr>
        <p:sp>
          <p:nvSpPr>
            <p:cNvPr id="2" name="Freeform 2"/>
            <p:cNvSpPr/>
            <p:nvPr/>
          </p:nvSpPr>
          <p:spPr>
            <a:xfrm>
              <a:off x="10137158" y="477954"/>
              <a:ext cx="6450003" cy="8576027"/>
            </a:xfrm>
            <a:custGeom>
              <a:avLst/>
              <a:gdLst/>
              <a:ahLst/>
              <a:cxnLst/>
              <a:rect l="l" t="t" r="r" b="b"/>
              <a:pathLst>
                <a:path w="6450003" h="8576027">
                  <a:moveTo>
                    <a:pt x="0" y="0"/>
                  </a:moveTo>
                  <a:lnTo>
                    <a:pt x="6450003" y="0"/>
                  </a:lnTo>
                  <a:lnTo>
                    <a:pt x="6450003" y="8576027"/>
                  </a:lnTo>
                  <a:lnTo>
                    <a:pt x="0" y="857602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BCD11615-284A-1014-CDC6-481037C05FD6}"/>
                </a:ext>
              </a:extLst>
            </p:cNvPr>
            <p:cNvSpPr/>
            <p:nvPr/>
          </p:nvSpPr>
          <p:spPr>
            <a:xfrm>
              <a:off x="10137158" y="477954"/>
              <a:ext cx="6450002" cy="8576027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5E15023B-79DC-A562-7E98-678311BFB1A9}"/>
              </a:ext>
            </a:extLst>
          </p:cNvPr>
          <p:cNvGrpSpPr/>
          <p:nvPr/>
        </p:nvGrpSpPr>
        <p:grpSpPr>
          <a:xfrm>
            <a:off x="1034413" y="5447899"/>
            <a:ext cx="7333247" cy="3642122"/>
            <a:chOff x="1510616" y="6210301"/>
            <a:chExt cx="6337984" cy="3139602"/>
          </a:xfrm>
        </p:grpSpPr>
        <p:sp>
          <p:nvSpPr>
            <p:cNvPr id="5" name="Freeform 5"/>
            <p:cNvSpPr/>
            <p:nvPr/>
          </p:nvSpPr>
          <p:spPr>
            <a:xfrm>
              <a:off x="1524000" y="6210301"/>
              <a:ext cx="6324600" cy="3119432"/>
            </a:xfrm>
            <a:custGeom>
              <a:avLst/>
              <a:gdLst/>
              <a:ahLst/>
              <a:cxnLst/>
              <a:rect l="l" t="t" r="r" b="b"/>
              <a:pathLst>
                <a:path w="5938928" h="2890182">
                  <a:moveTo>
                    <a:pt x="0" y="0"/>
                  </a:moveTo>
                  <a:lnTo>
                    <a:pt x="5938928" y="0"/>
                  </a:lnTo>
                  <a:lnTo>
                    <a:pt x="5938928" y="2890182"/>
                  </a:lnTo>
                  <a:lnTo>
                    <a:pt x="0" y="2890182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DFA570CC-68AA-E235-821C-181778FB2B67}"/>
                </a:ext>
              </a:extLst>
            </p:cNvPr>
            <p:cNvSpPr/>
            <p:nvPr/>
          </p:nvSpPr>
          <p:spPr>
            <a:xfrm>
              <a:off x="1510616" y="6210301"/>
              <a:ext cx="6324600" cy="3139602"/>
            </a:xfrm>
            <a:prstGeom prst="rect">
              <a:avLst/>
            </a:prstGeom>
            <a:noFill/>
            <a:ln w="57150"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F1A0B5E-D243-BFC3-9E7F-7D873AECFF59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168CEB0C-A68D-E564-0D88-963ADFFB56E5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5E67838-60D5-2EF0-17B3-4FC863DD5812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6090F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D5451CD-7382-F940-D1E4-5D0EAEDEF8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3">
            <a:extLst>
              <a:ext uri="{FF2B5EF4-FFF2-40B4-BE49-F238E27FC236}">
                <a16:creationId xmlns:a16="http://schemas.microsoft.com/office/drawing/2014/main" id="{C2D172C7-6F2E-5E81-5E82-43F9B01940B6}"/>
              </a:ext>
            </a:extLst>
          </p:cNvPr>
          <p:cNvSpPr/>
          <p:nvPr/>
        </p:nvSpPr>
        <p:spPr>
          <a:xfrm>
            <a:off x="0" y="0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E50CE83-5DD2-3154-B5EC-3C4E989D1CF8}"/>
              </a:ext>
            </a:extLst>
          </p:cNvPr>
          <p:cNvSpPr txBox="1"/>
          <p:nvPr/>
        </p:nvSpPr>
        <p:spPr>
          <a:xfrm>
            <a:off x="1752600" y="4174004"/>
            <a:ext cx="2743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accent6"/>
                </a:solidFill>
                <a:latin typeface="Inter" panose="020B0604020202020204" charset="0"/>
                <a:ea typeface="Inter" panose="020B0604020202020204" charset="0"/>
              </a:rPr>
              <a:t>Dynamics &amp; Modeling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9EFFAB9-F93C-0671-7442-4E3813CEEE65}"/>
              </a:ext>
            </a:extLst>
          </p:cNvPr>
          <p:cNvSpPr txBox="1"/>
          <p:nvPr/>
        </p:nvSpPr>
        <p:spPr>
          <a:xfrm>
            <a:off x="7429500" y="4174004"/>
            <a:ext cx="3429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LQR</a:t>
            </a:r>
          </a:p>
          <a:p>
            <a:pPr algn="ctr"/>
            <a:r>
              <a:rPr lang="en-US" sz="40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Controller Development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A57FFE-576D-296D-6566-91CE503059A7}"/>
              </a:ext>
            </a:extLst>
          </p:cNvPr>
          <p:cNvSpPr txBox="1"/>
          <p:nvPr/>
        </p:nvSpPr>
        <p:spPr>
          <a:xfrm>
            <a:off x="13335000" y="3866227"/>
            <a:ext cx="342900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Controller Validation: Monte Carlo Analysis</a:t>
            </a:r>
          </a:p>
        </p:txBody>
      </p:sp>
      <p:sp>
        <p:nvSpPr>
          <p:cNvPr id="9" name="Arrow: Right 8">
            <a:extLst>
              <a:ext uri="{FF2B5EF4-FFF2-40B4-BE49-F238E27FC236}">
                <a16:creationId xmlns:a16="http://schemas.microsoft.com/office/drawing/2014/main" id="{FB088A28-5F93-D0FA-18F1-C26852DDD202}"/>
              </a:ext>
            </a:extLst>
          </p:cNvPr>
          <p:cNvSpPr/>
          <p:nvPr/>
        </p:nvSpPr>
        <p:spPr>
          <a:xfrm>
            <a:off x="5162550" y="4838699"/>
            <a:ext cx="1600200" cy="609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Arrow: Right 9">
            <a:extLst>
              <a:ext uri="{FF2B5EF4-FFF2-40B4-BE49-F238E27FC236}">
                <a16:creationId xmlns:a16="http://schemas.microsoft.com/office/drawing/2014/main" id="{FF9FECE1-5F46-4F32-378F-3CC7F63A700E}"/>
              </a:ext>
            </a:extLst>
          </p:cNvPr>
          <p:cNvSpPr/>
          <p:nvPr/>
        </p:nvSpPr>
        <p:spPr>
          <a:xfrm>
            <a:off x="11296650" y="4827493"/>
            <a:ext cx="1600200" cy="609600"/>
          </a:xfrm>
          <a:prstGeom prst="rightArrow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8241D2C3-1046-5601-E3D7-0733CEB3BB58}"/>
              </a:ext>
            </a:extLst>
          </p:cNvPr>
          <p:cNvSpPr/>
          <p:nvPr/>
        </p:nvSpPr>
        <p:spPr>
          <a:xfrm>
            <a:off x="1752600" y="3998259"/>
            <a:ext cx="2743200" cy="2259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7429CD6-2E87-1A79-0EAA-7EF59885FE49}"/>
              </a:ext>
            </a:extLst>
          </p:cNvPr>
          <p:cNvSpPr/>
          <p:nvPr/>
        </p:nvSpPr>
        <p:spPr>
          <a:xfrm>
            <a:off x="7315200" y="4013946"/>
            <a:ext cx="3543300" cy="225910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5C84B43-AC8C-DFC3-2757-BD4BBC410492}"/>
              </a:ext>
            </a:extLst>
          </p:cNvPr>
          <p:cNvSpPr/>
          <p:nvPr/>
        </p:nvSpPr>
        <p:spPr>
          <a:xfrm>
            <a:off x="13180338" y="3878565"/>
            <a:ext cx="3543300" cy="2554545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05B09BFD-D8B2-49B7-482F-98DAEC13C8EE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1E49C32-3C28-FDF9-317D-3E4B297A3A79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2150084A-0E0E-85B8-FB4F-3466E1026F74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59199179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9157447" y="2008094"/>
            <a:ext cx="7835153" cy="6607290"/>
          </a:xfrm>
          <a:custGeom>
            <a:avLst/>
            <a:gdLst/>
            <a:ahLst/>
            <a:cxnLst/>
            <a:rect l="l" t="t" r="r" b="b"/>
            <a:pathLst>
              <a:path w="7415619" h="5989538">
                <a:moveTo>
                  <a:pt x="0" y="0"/>
                </a:moveTo>
                <a:lnTo>
                  <a:pt x="7415619" y="0"/>
                </a:lnTo>
                <a:lnTo>
                  <a:pt x="7415619" y="5989539"/>
                </a:lnTo>
                <a:lnTo>
                  <a:pt x="0" y="5989539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685800" y="2019300"/>
            <a:ext cx="7987119" cy="6596084"/>
          </a:xfrm>
          <a:custGeom>
            <a:avLst/>
            <a:gdLst/>
            <a:ahLst/>
            <a:cxnLst/>
            <a:rect l="l" t="t" r="r" b="b"/>
            <a:pathLst>
              <a:path w="7415619" h="5989538">
                <a:moveTo>
                  <a:pt x="0" y="0"/>
                </a:moveTo>
                <a:lnTo>
                  <a:pt x="7415619" y="0"/>
                </a:lnTo>
                <a:lnTo>
                  <a:pt x="7415619" y="5989539"/>
                </a:lnTo>
                <a:lnTo>
                  <a:pt x="0" y="598953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/>
          <p:cNvSpPr txBox="1"/>
          <p:nvPr/>
        </p:nvSpPr>
        <p:spPr>
          <a:xfrm>
            <a:off x="292157" y="717550"/>
            <a:ext cx="10746673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Monte Carlo: Validating the Controller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A31E76A4-6C1A-0373-F6C2-C23A2FB717D2}"/>
              </a:ext>
            </a:extLst>
          </p:cNvPr>
          <p:cNvSpPr/>
          <p:nvPr/>
        </p:nvSpPr>
        <p:spPr>
          <a:xfrm>
            <a:off x="685800" y="2008094"/>
            <a:ext cx="7987118" cy="660729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CF75608-7564-AE56-A43C-8C0172990DE9}"/>
              </a:ext>
            </a:extLst>
          </p:cNvPr>
          <p:cNvSpPr/>
          <p:nvPr/>
        </p:nvSpPr>
        <p:spPr>
          <a:xfrm>
            <a:off x="9130554" y="2008094"/>
            <a:ext cx="7862046" cy="6607290"/>
          </a:xfrm>
          <a:prstGeom prst="rect">
            <a:avLst/>
          </a:prstGeom>
          <a:noFill/>
          <a:ln w="5715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6F6BC915-821C-D2F4-3EF7-EFC7839419BF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9" name="Freeform 14">
              <a:extLst>
                <a:ext uri="{FF2B5EF4-FFF2-40B4-BE49-F238E27FC236}">
                  <a16:creationId xmlns:a16="http://schemas.microsoft.com/office/drawing/2014/main" id="{5A5078AA-2CF2-5A3F-7099-682B81F2370C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83F00A8-4F7D-CA3D-4677-F7B26897C780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EAD2F7C-1F26-F9F2-99B0-BA5F92D079D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7ABAB3A-2FBA-8DA3-94C9-4C83B9A5C2EE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</p:spPr>
        <p:txBody>
          <a:bodyPr/>
          <a:lstStyle/>
          <a:p>
            <a:endParaRPr lang="en-US"/>
          </a:p>
        </p:txBody>
      </p:sp>
      <p:pic>
        <p:nvPicPr>
          <p:cNvPr id="3" name="Picture 2" descr="A group of logos with text&#10;&#10;AI-generated content may be incorrect.">
            <a:extLst>
              <a:ext uri="{FF2B5EF4-FFF2-40B4-BE49-F238E27FC236}">
                <a16:creationId xmlns:a16="http://schemas.microsoft.com/office/drawing/2014/main" id="{E68C2F43-6989-9E8C-6AC0-5F01F77024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98718" y="0"/>
            <a:ext cx="11911367" cy="5617770"/>
          </a:xfrm>
          <a:prstGeom prst="rect">
            <a:avLst/>
          </a:prstGeom>
        </p:spPr>
      </p:pic>
      <p:pic>
        <p:nvPicPr>
          <p:cNvPr id="5" name="Picture 4" descr="A group of logos on a white background&#10;&#10;AI-generated content may be incorrect.">
            <a:extLst>
              <a:ext uri="{FF2B5EF4-FFF2-40B4-BE49-F238E27FC236}">
                <a16:creationId xmlns:a16="http://schemas.microsoft.com/office/drawing/2014/main" id="{5D2E634E-C5AF-C875-F31C-223683D740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2787" y="5617770"/>
            <a:ext cx="11737298" cy="45787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4880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0141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3230868" cy="10287000"/>
          </a:xfrm>
          <a:custGeom>
            <a:avLst/>
            <a:gdLst/>
            <a:ahLst/>
            <a:cxnLst/>
            <a:rect l="l" t="t" r="r" b="b"/>
            <a:pathLst>
              <a:path w="13230868" h="10287000">
                <a:moveTo>
                  <a:pt x="0" y="0"/>
                </a:moveTo>
                <a:lnTo>
                  <a:pt x="13230868" y="0"/>
                </a:lnTo>
                <a:lnTo>
                  <a:pt x="1323086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AutoShape 3"/>
          <p:cNvSpPr/>
          <p:nvPr/>
        </p:nvSpPr>
        <p:spPr>
          <a:xfrm>
            <a:off x="4515505" y="5754549"/>
            <a:ext cx="925699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4" name="AutoShape 4"/>
          <p:cNvSpPr/>
          <p:nvPr/>
        </p:nvSpPr>
        <p:spPr>
          <a:xfrm>
            <a:off x="4515505" y="7943340"/>
            <a:ext cx="9256990" cy="0"/>
          </a:xfrm>
          <a:prstGeom prst="line">
            <a:avLst/>
          </a:prstGeom>
          <a:ln w="2857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US"/>
          </a:p>
        </p:txBody>
      </p:sp>
      <p:sp>
        <p:nvSpPr>
          <p:cNvPr id="5" name="Freeform 5"/>
          <p:cNvSpPr/>
          <p:nvPr/>
        </p:nvSpPr>
        <p:spPr>
          <a:xfrm>
            <a:off x="7215695" y="1028700"/>
            <a:ext cx="3856609" cy="3902796"/>
          </a:xfrm>
          <a:custGeom>
            <a:avLst/>
            <a:gdLst/>
            <a:ahLst/>
            <a:cxnLst/>
            <a:rect l="l" t="t" r="r" b="b"/>
            <a:pathLst>
              <a:path w="3856609" h="3902796">
                <a:moveTo>
                  <a:pt x="0" y="0"/>
                </a:moveTo>
                <a:lnTo>
                  <a:pt x="3856610" y="0"/>
                </a:lnTo>
                <a:lnTo>
                  <a:pt x="3856610" y="3902796"/>
                </a:lnTo>
                <a:lnTo>
                  <a:pt x="0" y="390279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2695943" y="5759312"/>
            <a:ext cx="12896114" cy="19543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820"/>
              </a:lnSpc>
            </a:pPr>
            <a:r>
              <a:rPr lang="en-US" sz="11300" b="1" spc="406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THANK YOU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66FC252-6CDC-FFD7-8298-137CBC14173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580501C1-E860-8C34-5CEF-32E1BCD45375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0AA1B9E-C696-67AE-C936-367D066293D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10B7AE97-B635-E12C-8DA3-6C4249672EB9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08108604-C8C6-741F-F38E-1A7E8842B2EC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410ABE-3D46-CE3C-483C-4F20A888AC62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883D79-4860-5548-A119-8336B1CA1B13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94883D79-4860-5548-A119-8336B1CA1B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20DB03-40A5-B3BD-FD02-A78FAF5E4C2B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6A20DB03-40A5-B3BD-FD02-A78FAF5E4C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F2495A-931D-4136-07C1-2803A57DFCF2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4F2495A-931D-4136-07C1-2803A57DFC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1C75352-A99E-9A1C-AC22-7BDA9E1D7002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1C75352-A99E-9A1C-AC22-7BDA9E1D700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418BFE-1BA9-D1EE-510A-80F4EED6FB7D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C3418BFE-1BA9-D1EE-510A-80F4EED6F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92A7DC-8777-4640-22C6-80CF3F7FC745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A492A7DC-8777-4640-22C6-80CF3F7FC7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A79B12-48FD-0688-911B-5C9E4D633751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D0A79B12-48FD-0688-911B-5C9E4D633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12C306-ED2F-0B57-F3DA-1B479654759C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812C306-ED2F-0B57-F3DA-1B479654759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9EF04E1-C5CD-737B-4307-B1DD5328A7DD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9EF04E1-C5CD-737B-4307-B1DD5328A7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E9B7DC-AE1F-022A-0605-97FAA55BB82B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CE9B7DC-AE1F-022A-0605-97FAA55BB8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D85B4D-282B-9CCE-67AA-E3DED529E683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D5D85B4D-282B-9CCE-67AA-E3DED529E6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B8D6B050-7704-9A89-362C-01D04D6ADEA6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18E5D90F-8D58-3FB4-7153-479093AE195F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F6F072FE-29A7-8391-1900-9E0B70E18011}"/>
              </a:ext>
            </a:extLst>
          </p:cNvPr>
          <p:cNvSpPr txBox="1"/>
          <p:nvPr/>
        </p:nvSpPr>
        <p:spPr>
          <a:xfrm>
            <a:off x="4735329" y="379241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93DB5F-9A83-67A2-FAB2-F218DF086172}"/>
              </a:ext>
            </a:extLst>
          </p:cNvPr>
          <p:cNvSpPr txBox="1"/>
          <p:nvPr/>
        </p:nvSpPr>
        <p:spPr>
          <a:xfrm>
            <a:off x="854314" y="1390603"/>
            <a:ext cx="773570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Motivation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Basis for controller linearization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Validate controller performance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Open source simulations are open-loop</a:t>
            </a: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65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112E0DF3-E172-3DB3-F163-936A794197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E6CB4233-564C-9077-4AAA-9F90BAB3CF26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4C356BE-7755-B8EA-8962-0DD84D8E8C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345CE076-6488-2F46-FE05-ECCEB9C5F646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C3D8C3D2-B609-14F7-AA6D-8C59841FC12F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3DCFFA1-8EDA-46C0-10DA-7ACADEC060C7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8DD1B6-7F0A-1D19-D190-3BF3A1319DAD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08DD1B6-7F0A-1D19-D190-3BF3A1319D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9C6C1F-8A5B-D219-3F5B-2608EB6CCEFF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F9C6C1F-8A5B-D219-3F5B-2608EB6CCE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0CF71E-0FD1-C61A-BED1-642BD3F47B5D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E90CF71E-0FD1-C61A-BED1-642BD3F47B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FE5643-9BFE-4BA6-ADA7-064CF262B2F7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EBFE5643-9BFE-4BA6-ADA7-064CF262B2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9A66C6-4EF2-4BE6-0B61-A4BC4BD2F535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519A66C6-4EF2-4BE6-0B61-A4BC4BD2F5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99E004-19A3-4E84-6FC8-2F9BB2A8C277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D599E004-19A3-4E84-6FC8-2F9BB2A8C2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845D83-0ADB-BA08-9209-76B2E6B78574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36845D83-0ADB-BA08-9209-76B2E6B785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D69482-0C02-DA28-97E1-A39D6A4D23FF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34D69482-0C02-DA28-97E1-A39D6A4D23F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3E7D34-3D80-352D-7A82-208928D6CB8A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83E7D34-3D80-352D-7A82-208928D6CB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CD56FA-F9AD-7F9D-D52C-82AD9A6C0655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3CD56FA-F9AD-7F9D-D52C-82AD9A6C0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336FA3-0473-29D3-DDE3-FE895CFD77F7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3336FA3-0473-29D3-DDE3-FE895CFD77F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E4E74E85-14C4-F54D-FBF8-2D8960C80D5F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A5F792D0-6492-41F6-2F70-1BC738C635FD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92E6E52C-F2D2-BAA9-C830-602F614F95E9}"/>
              </a:ext>
            </a:extLst>
          </p:cNvPr>
          <p:cNvSpPr txBox="1"/>
          <p:nvPr/>
        </p:nvSpPr>
        <p:spPr>
          <a:xfrm>
            <a:off x="4735329" y="379241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7893D75-FD58-416B-B29A-06D46ABEEDA4}"/>
              </a:ext>
            </a:extLst>
          </p:cNvPr>
          <p:cNvSpPr txBox="1"/>
          <p:nvPr/>
        </p:nvSpPr>
        <p:spPr>
          <a:xfrm>
            <a:off x="854314" y="1390603"/>
            <a:ext cx="7735707" cy="76636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Motivation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Basis for controller linearization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Validate controller performance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Open source simulations are open-loop</a:t>
            </a:r>
          </a:p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b="1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Assumptions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>
                <a:solidFill>
                  <a:schemeClr val="bg1"/>
                </a:solidFill>
                <a:latin typeface="Inter" panose="020B0604020202020204" charset="0"/>
                <a:ea typeface="Inter" panose="020B0604020202020204" charset="0"/>
              </a:rPr>
              <a:t>Flat Earth</a:t>
            </a:r>
          </a:p>
          <a:p>
            <a:pPr marL="1028700" lvl="1" indent="-571500"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b="1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1028700" lvl="1" indent="-571500">
              <a:buFont typeface="Wingdings" panose="05000000000000000000" pitchFamily="2" charset="2"/>
              <a:buChar char="Ø"/>
            </a:pPr>
            <a:endParaRPr lang="en-US" sz="360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1028700" lvl="1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endParaRPr lang="en-US" sz="3600">
              <a:solidFill>
                <a:schemeClr val="bg1"/>
              </a:solidFill>
              <a:latin typeface="Inter" panose="020B0604020202020204" charset="0"/>
              <a:ea typeface="Inter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3708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12315B2-DCB8-EDE6-9D34-8D0395CAD11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4A57FF8E-A0FB-AF36-04C3-77DCB0EFB0E7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206861A-DBA5-D1A4-CE25-F684DD3DEF9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grpSp>
        <p:nvGrpSpPr>
          <p:cNvPr id="11" name="Group 10">
            <a:extLst>
              <a:ext uri="{FF2B5EF4-FFF2-40B4-BE49-F238E27FC236}">
                <a16:creationId xmlns:a16="http://schemas.microsoft.com/office/drawing/2014/main" id="{52F55B39-D083-9F41-C09F-D2C987431DCB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2688BE04-08D4-E5B6-630B-945FBBE2D430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2C565AB-2AEE-A2CC-94B1-4FF0F875D749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373754-CEFA-E7D3-A944-DA137CBD7544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55373754-CEFA-E7D3-A944-DA137CBD754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CB02EA-48D6-4C93-5720-04B06DA3A8F9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CB02EA-48D6-4C93-5720-04B06DA3A8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625440-7813-AA71-C5D8-4EF1EDC11B8C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58625440-7813-AA71-C5D8-4EF1EDC11B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CA10B4-4B29-AFCD-CDD4-82DDFC9B8D24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61CA10B4-4B29-AFCD-CDD4-82DDFC9B8D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3E0112-2AC5-E8DE-A390-B82D812D52A0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8B3E0112-2AC5-E8DE-A390-B82D812D5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63A2DE-3735-48D5-34D8-D9AF8FECB361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5A63A2DE-3735-48D5-34D8-D9AF8FECB3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6E5B33-E244-7BEA-C0F7-7950503B84C6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C6E5B33-E244-7BEA-C0F7-7950503B84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6F9BC29-8D01-1939-D581-622618BE142F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6F9BC29-8D01-1939-D581-622618BE14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EE17FB-6382-9985-8642-02540FA3687F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5EEE17FB-6382-9985-8642-02540FA368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2DC39E-1D31-499E-5BCF-D930850F687C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CD2DC39E-1D31-499E-5BCF-D930850F68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A0FA54-035C-4561-CC66-3C0304FA6845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EA0FA54-035C-4561-CC66-3C0304FA68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BACFF2D7-87D8-3C4A-C6EF-E91C76285B07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B4D3D150-554D-A0D9-82F7-DCBDBAD30752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7">
            <a:extLst>
              <a:ext uri="{FF2B5EF4-FFF2-40B4-BE49-F238E27FC236}">
                <a16:creationId xmlns:a16="http://schemas.microsoft.com/office/drawing/2014/main" id="{CB5750E2-0BC3-A20F-AA8D-91BCE1DB810B}"/>
              </a:ext>
            </a:extLst>
          </p:cNvPr>
          <p:cNvSpPr txBox="1"/>
          <p:nvPr/>
        </p:nvSpPr>
        <p:spPr>
          <a:xfrm>
            <a:off x="4735329" y="379241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F2BCD9-B70F-D08B-DBB2-85B6D8895F50}"/>
                  </a:ext>
                </a:extLst>
              </p:cNvPr>
              <p:cNvSpPr txBox="1"/>
              <p:nvPr/>
            </p:nvSpPr>
            <p:spPr>
              <a:xfrm>
                <a:off x="854314" y="1390603"/>
                <a:ext cx="7735707" cy="106182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1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Motivation</a:t>
                </a:r>
              </a:p>
              <a:p>
                <a:pPr marL="1028700" lvl="1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Basis for controller linearization</a:t>
                </a:r>
              </a:p>
              <a:p>
                <a:pPr marL="1028700" lvl="1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Validate controller performance</a:t>
                </a:r>
              </a:p>
              <a:p>
                <a:pPr marL="1028700" lvl="1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Open-source simulations are open-loop</a:t>
                </a: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1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Assumptions</a:t>
                </a:r>
              </a:p>
              <a:p>
                <a:pPr marL="1028700" lvl="1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Flat Earth</a:t>
                </a:r>
              </a:p>
              <a:p>
                <a:pPr marL="571500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 b="1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Frames</a:t>
                </a:r>
              </a:p>
              <a:p>
                <a:pPr marL="1028700" lvl="1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Flat Earth frame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Inter" panose="020B0604020202020204" charset="0"/>
                      </a:rPr>
                      <m:t>𝑖</m:t>
                    </m:r>
                  </m:oMath>
                </a14:m>
                <a:endParaRPr lang="en-US" sz="320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</a:endParaRPr>
              </a:p>
              <a:p>
                <a:pPr marL="1028700" lvl="1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r>
                  <a:rPr lang="en-US" sz="3200">
                    <a:solidFill>
                      <a:schemeClr val="bg1"/>
                    </a:solidFill>
                    <a:latin typeface="Inter" panose="020B0604020202020204" charset="0"/>
                    <a:ea typeface="Inter" panose="020B0604020202020204" charset="0"/>
                  </a:rPr>
                  <a:t>Body frame </a:t>
                </a:r>
                <a14:m>
                  <m:oMath xmlns:m="http://schemas.openxmlformats.org/officeDocument/2006/math">
                    <m:r>
                      <a:rPr lang="en-US" sz="3200" b="0" i="1" smtClean="0">
                        <a:solidFill>
                          <a:schemeClr val="bg1"/>
                        </a:solidFill>
                        <a:latin typeface="Cambria Math" panose="02040503050406030204" pitchFamily="18" charset="0"/>
                        <a:ea typeface="Inter" panose="020B0604020202020204" charset="0"/>
                      </a:rPr>
                      <m:t>𝑏</m:t>
                    </m:r>
                  </m:oMath>
                </a14:m>
                <a:endParaRPr lang="en-US" sz="320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</a:endParaRPr>
              </a:p>
              <a:p>
                <a:pPr marL="1028700" lvl="1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sz="320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</a:endParaRPr>
              </a:p>
              <a:p>
                <a:pPr marL="1028700" lvl="1" indent="-571500">
                  <a:lnSpc>
                    <a:spcPct val="150000"/>
                  </a:lnSpc>
                  <a:buFont typeface="Wingdings" panose="05000000000000000000" pitchFamily="2" charset="2"/>
                  <a:buChar char="Ø"/>
                </a:pPr>
                <a:endParaRPr lang="en-US" sz="3200" b="1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</a:endParaRPr>
              </a:p>
              <a:p>
                <a:pPr marL="1028700" lvl="1" indent="-571500">
                  <a:buFont typeface="Wingdings" panose="05000000000000000000" pitchFamily="2" charset="2"/>
                  <a:buChar char="Ø"/>
                </a:pPr>
                <a:endParaRPr lang="en-US" sz="360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</a:endParaRPr>
              </a:p>
              <a:p>
                <a:pPr marL="1028700" lvl="1" indent="-571500">
                  <a:buFont typeface="Arial" panose="020B0604020202020204" pitchFamily="34" charset="0"/>
                  <a:buChar char="•"/>
                </a:pPr>
                <a:endParaRPr lang="en-US" sz="360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</a:endParaRPr>
              </a:p>
              <a:p>
                <a:pPr marL="571500" indent="-571500">
                  <a:buFont typeface="Arial" panose="020B0604020202020204" pitchFamily="34" charset="0"/>
                  <a:buChar char="•"/>
                </a:pPr>
                <a:endParaRPr lang="en-US" sz="3600">
                  <a:solidFill>
                    <a:schemeClr val="bg1"/>
                  </a:solidFill>
                  <a:latin typeface="Inter" panose="020B0604020202020204" charset="0"/>
                  <a:ea typeface="Inter" panose="020B0604020202020204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F2BCD9-B70F-D08B-DBB2-85B6D8895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4314" y="1390603"/>
                <a:ext cx="7735707" cy="10618291"/>
              </a:xfrm>
              <a:prstGeom prst="rect">
                <a:avLst/>
              </a:prstGeom>
              <a:blipFill>
                <a:blip r:embed="rId16"/>
                <a:stretch>
                  <a:fillRect l="-173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756806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5F101A07-1843-9597-492E-768561368A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6AEB9205-88B8-CA34-3ED9-23694D252C51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988F4BD8-32F9-E471-6610-A8F646104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9A4930A6-A319-660D-43A6-BC367C99A2D9}"/>
              </a:ext>
            </a:extLst>
          </p:cNvPr>
          <p:cNvSpPr txBox="1"/>
          <p:nvPr/>
        </p:nvSpPr>
        <p:spPr>
          <a:xfrm>
            <a:off x="-423847" y="1406246"/>
            <a:ext cx="9072265" cy="6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600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Find 6-DOF Equations of Motion: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809A94CA-6D8D-4D10-35CE-42BF43AFF791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311F6C44-5E8D-8299-D2DF-DA7C452A2DAD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2099C5B-F3F7-1ED6-6658-F1476BA2E2A0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62529D-68F3-DE4D-4331-2B0986AF53B2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6C62529D-68F3-DE4D-4331-2B0986AF53B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E3B0C5-2245-CF53-ED72-B87C2A0D15D9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EE3B0C5-2245-CF53-ED72-B87C2A0D15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791DE3-FE81-547A-4F8A-A080D9B85DF3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F7791DE3-FE81-547A-4F8A-A080D9B85D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0D218F-8BCF-8B0D-8E8D-22964D62BD0E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80D218F-8BCF-8B0D-8E8D-22964D62B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2953B1-3909-7820-0560-DC43FF2B4EBD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FB2953B1-3909-7820-0560-DC43FF2B4E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3288DE-889D-D6C7-AB73-3F64542D9701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483288DE-889D-D6C7-AB73-3F64542D97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B1D989-8F16-8E3D-9A9B-785AD1EE584C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B9B1D989-8F16-8E3D-9A9B-785AD1EE58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CF4E81-83DF-AA20-12CD-2E08E797EA51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14CF4E81-83DF-AA20-12CD-2E08E797EA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28C082-C9F4-F048-D3E3-6C867C1EFF3F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8B28C082-C9F4-F048-D3E3-6C867C1EFF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371EDF-819C-9FDC-AC7B-151509337EA2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F371EDF-819C-9FDC-AC7B-151509337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827D80-D73A-B048-E25E-A8FFC0389EAF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A0827D80-D73A-B048-E25E-A8FFC0389E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62B4EFB9-F2BF-CE4E-1EEA-8764D395EC8F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83139176-78A0-3066-1078-DF7644B932CF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C270D6-3F10-5907-B747-7956E5DEA42B}"/>
                  </a:ext>
                </a:extLst>
              </p:cNvPr>
              <p:cNvSpPr txBox="1"/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90C270D6-3F10-5907-B747-7956E5DEA4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390350E3-36F4-87E5-40F3-FF8CF6611370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14536677" y="3111134"/>
            <a:ext cx="2332439" cy="244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:a16="http://schemas.microsoft.com/office/drawing/2014/main" id="{E9F8A68A-94B2-A19F-ECE3-8AF92589317C}"/>
              </a:ext>
            </a:extLst>
          </p:cNvPr>
          <p:cNvSpPr txBox="1"/>
          <p:nvPr/>
        </p:nvSpPr>
        <p:spPr>
          <a:xfrm>
            <a:off x="4735329" y="379241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776DAC-31F6-A590-0FA7-BC48611EEA4A}"/>
                  </a:ext>
                </a:extLst>
              </p:cNvPr>
              <p:cNvSpPr txBox="1"/>
              <p:nvPr/>
            </p:nvSpPr>
            <p:spPr>
              <a:xfrm>
                <a:off x="926054" y="2392356"/>
                <a:ext cx="6183242" cy="734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A2776DAC-31F6-A590-0FA7-BC48611EEA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" y="2392356"/>
                <a:ext cx="6183242" cy="734112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667029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77E20DE-5FA5-9E00-5FE5-1BC79C1C2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600EAB3D-5A28-AC1F-EF56-3DBC39B9133D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A53E0420-F111-CB72-24DC-B2B6B6DE03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EE69536B-A43C-8CB6-57BE-71D25495FA14}"/>
              </a:ext>
            </a:extLst>
          </p:cNvPr>
          <p:cNvSpPr txBox="1"/>
          <p:nvPr/>
        </p:nvSpPr>
        <p:spPr>
          <a:xfrm>
            <a:off x="-423847" y="1406246"/>
            <a:ext cx="9072265" cy="6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600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Find 6-DOF Equations of Motion: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A9E14D59-E5CD-650F-6601-1EF6920FF62C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B0E423B9-8DAC-93C6-A0FB-8CD27A1FDF73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E1B1D3E9-852D-E345-D0FF-2A83C10311FA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28FFD2-3883-80F8-1E6A-590E88D34816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2728FFD2-3883-80F8-1E6A-590E88D348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75ECDE-101F-8137-94C6-CA705D848A3D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F875ECDE-101F-8137-94C6-CA705D848A3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B4D8B8-3B3C-EFD9-DB02-11CAF02D3FA1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49B4D8B8-3B3C-EFD9-DB02-11CAF02D3F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294504-DB1C-5753-C7E2-EEFFB0D06279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85294504-DB1C-5753-C7E2-EEFFB0D0627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1848C6-ECD3-9495-9225-D63954A6B956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071848C6-ECD3-9495-9225-D63954A6B9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571A89-585D-8BAC-47F8-E6E352FCD8BD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29571A89-585D-8BAC-47F8-E6E352FCD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032DFB-7FB4-9A93-A177-BA632E67E9B6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F032DFB-7FB4-9A93-A177-BA632E67E9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949AEF3-81E1-9217-89AA-19A2E587EEE3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7949AEF3-81E1-9217-89AA-19A2E587EEE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7346AB-E792-3D82-46A6-608D2E004511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F87346AB-E792-3D82-46A6-608D2E0045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9F3637-87F8-B3BB-B977-46BF618ED48D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8B9F3637-87F8-B3BB-B977-46BF618ED4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6F4965-BE5B-6AB0-3CF1-E1FBA692BFF1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2D6F4965-BE5B-6AB0-3CF1-E1FBA692BF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615002AC-BC00-BE38-5B62-1069572C1404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5AFC2A71-3FD1-C18F-3DD1-B3676811DB18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088E8B-677B-5FBE-0C5A-42752F41F317}"/>
                  </a:ext>
                </a:extLst>
              </p:cNvPr>
              <p:cNvSpPr txBox="1"/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BF088E8B-677B-5FBE-0C5A-42752F41F3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210DC7FB-A80F-5BF1-EF72-5DB6A4EAF406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14536677" y="3111134"/>
            <a:ext cx="2332439" cy="244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:a16="http://schemas.microsoft.com/office/drawing/2014/main" id="{5A103766-56FD-5E66-300F-DFCC3D39F707}"/>
              </a:ext>
            </a:extLst>
          </p:cNvPr>
          <p:cNvSpPr txBox="1"/>
          <p:nvPr/>
        </p:nvSpPr>
        <p:spPr>
          <a:xfrm>
            <a:off x="4735329" y="379241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6B5887-5706-C2B9-676C-27951B7E9FA7}"/>
                  </a:ext>
                </a:extLst>
              </p:cNvPr>
              <p:cNvSpPr txBox="1"/>
              <p:nvPr/>
            </p:nvSpPr>
            <p:spPr>
              <a:xfrm>
                <a:off x="1264413" y="3261514"/>
                <a:ext cx="5105400" cy="12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acc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A16B5887-5706-C2B9-676C-27951B7E9F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13" y="3261514"/>
                <a:ext cx="5105400" cy="12728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B42711-55FE-0FA5-A73B-5CAA335332BE}"/>
                  </a:ext>
                </a:extLst>
              </p:cNvPr>
              <p:cNvSpPr txBox="1"/>
              <p:nvPr/>
            </p:nvSpPr>
            <p:spPr>
              <a:xfrm>
                <a:off x="926054" y="2392356"/>
                <a:ext cx="6183242" cy="734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0B42711-55FE-0FA5-A73B-5CAA335332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" y="2392356"/>
                <a:ext cx="6183242" cy="734112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526052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4C4B402-98E0-68EA-85D3-C3A65063E0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13">
            <a:extLst>
              <a:ext uri="{FF2B5EF4-FFF2-40B4-BE49-F238E27FC236}">
                <a16:creationId xmlns:a16="http://schemas.microsoft.com/office/drawing/2014/main" id="{AA5F92F3-40CC-AF8E-E129-EDB45835BB7D}"/>
              </a:ext>
            </a:extLst>
          </p:cNvPr>
          <p:cNvSpPr/>
          <p:nvPr/>
        </p:nvSpPr>
        <p:spPr>
          <a:xfrm>
            <a:off x="-41670" y="-12975"/>
            <a:ext cx="16285488" cy="10287000"/>
          </a:xfrm>
          <a:custGeom>
            <a:avLst/>
            <a:gdLst/>
            <a:ahLst/>
            <a:cxnLst/>
            <a:rect l="l" t="t" r="r" b="b"/>
            <a:pathLst>
              <a:path w="16285488" h="10287000">
                <a:moveTo>
                  <a:pt x="0" y="0"/>
                </a:moveTo>
                <a:lnTo>
                  <a:pt x="16285488" y="0"/>
                </a:lnTo>
                <a:lnTo>
                  <a:pt x="16285488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32" b="-32"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5F8C7FDA-C05B-81FA-2945-21B68FC3B2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503" y="1440486"/>
            <a:ext cx="9340663" cy="7857935"/>
          </a:xfrm>
          <a:prstGeom prst="rect">
            <a:avLst/>
          </a:prstGeom>
        </p:spPr>
      </p:pic>
      <p:sp>
        <p:nvSpPr>
          <p:cNvPr id="7" name="TextBox 7">
            <a:extLst>
              <a:ext uri="{FF2B5EF4-FFF2-40B4-BE49-F238E27FC236}">
                <a16:creationId xmlns:a16="http://schemas.microsoft.com/office/drawing/2014/main" id="{F78555EC-6C0A-7DB3-2A6D-16D01A85CF81}"/>
              </a:ext>
            </a:extLst>
          </p:cNvPr>
          <p:cNvSpPr txBox="1"/>
          <p:nvPr/>
        </p:nvSpPr>
        <p:spPr>
          <a:xfrm>
            <a:off x="-423847" y="1406246"/>
            <a:ext cx="9072265" cy="619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600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Find 6-DOF Equations of Motion: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006E1B2D-8EA9-07B7-49CE-AE62825A8105}"/>
              </a:ext>
            </a:extLst>
          </p:cNvPr>
          <p:cNvGrpSpPr/>
          <p:nvPr/>
        </p:nvGrpSpPr>
        <p:grpSpPr>
          <a:xfrm>
            <a:off x="172332" y="9276440"/>
            <a:ext cx="4642211" cy="877917"/>
            <a:chOff x="4932174" y="10679674"/>
            <a:chExt cx="4642211" cy="877917"/>
          </a:xfrm>
        </p:grpSpPr>
        <p:sp>
          <p:nvSpPr>
            <p:cNvPr id="12" name="Freeform 14">
              <a:extLst>
                <a:ext uri="{FF2B5EF4-FFF2-40B4-BE49-F238E27FC236}">
                  <a16:creationId xmlns:a16="http://schemas.microsoft.com/office/drawing/2014/main" id="{979A63CF-F2BB-5757-BE8B-26591E95297A}"/>
                </a:ext>
              </a:extLst>
            </p:cNvPr>
            <p:cNvSpPr/>
            <p:nvPr/>
          </p:nvSpPr>
          <p:spPr>
            <a:xfrm>
              <a:off x="4932174" y="10679674"/>
              <a:ext cx="939083" cy="877917"/>
            </a:xfrm>
            <a:custGeom>
              <a:avLst/>
              <a:gdLst/>
              <a:ahLst/>
              <a:cxnLst/>
              <a:rect l="l" t="t" r="r" b="b"/>
              <a:pathLst>
                <a:path w="2675484" h="2707525">
                  <a:moveTo>
                    <a:pt x="0" y="0"/>
                  </a:moveTo>
                  <a:lnTo>
                    <a:pt x="2675483" y="0"/>
                  </a:lnTo>
                  <a:lnTo>
                    <a:pt x="2675483" y="2707526"/>
                  </a:lnTo>
                  <a:lnTo>
                    <a:pt x="0" y="270752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23C7A4F-32AA-F819-D696-47EB53EBC12E}"/>
                </a:ext>
              </a:extLst>
            </p:cNvPr>
            <p:cNvSpPr txBox="1"/>
            <p:nvPr/>
          </p:nvSpPr>
          <p:spPr>
            <a:xfrm>
              <a:off x="5964864" y="10795466"/>
              <a:ext cx="360952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>
                  <a:solidFill>
                    <a:schemeClr val="bg1"/>
                  </a:solidFill>
                </a:rPr>
                <a:t>Guidance, Navigation, and Control</a:t>
              </a:r>
            </a:p>
            <a:p>
              <a:r>
                <a:rPr lang="en-US">
                  <a:solidFill>
                    <a:schemeClr val="bg1"/>
                  </a:solidFill>
                </a:rPr>
                <a:t>Georgia Institute of Technology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A3501C-B8FC-43F9-6C20-0260D7DCBBD2}"/>
                  </a:ext>
                </a:extLst>
              </p:cNvPr>
              <p:cNvSpPr txBox="1"/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14A3501C-B8FC-43F9-6C20-0260D7DCBB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81680" y="1479614"/>
                <a:ext cx="580869" cy="69198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4B3ED2-4113-06AD-891C-F8ECDAC6DE6C}"/>
                  </a:ext>
                </a:extLst>
              </p:cNvPr>
              <p:cNvSpPr txBox="1"/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D84B3ED2-4113-06AD-891C-F8ECDAC6DE6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3565" y="8344623"/>
                <a:ext cx="580869" cy="69198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225DD3-C1E4-3216-8757-F8137EEFCBD1}"/>
                  </a:ext>
                </a:extLst>
              </p:cNvPr>
              <p:cNvSpPr txBox="1"/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𝒊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5" name="TextBox 34">
                <a:extLst>
                  <a:ext uri="{FF2B5EF4-FFF2-40B4-BE49-F238E27FC236}">
                    <a16:creationId xmlns:a16="http://schemas.microsoft.com/office/drawing/2014/main" id="{98225DD3-C1E4-3216-8757-F8137EEFC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864861" y="7761076"/>
                <a:ext cx="580869" cy="69198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04B2A2-53D1-84D0-5DC2-C492A1C1DE93}"/>
                  </a:ext>
                </a:extLst>
              </p:cNvPr>
              <p:cNvSpPr txBox="1"/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𝒍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7304B2A2-53D1-84D0-5DC2-C492A1C1DE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8533" y="3261514"/>
                <a:ext cx="580869" cy="84407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AD61A5-D326-6634-7042-633DA1215234}"/>
                  </a:ext>
                </a:extLst>
              </p:cNvPr>
              <p:cNvSpPr txBox="1"/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𝒓</m:t>
                          </m:r>
                        </m:e>
                        <m:sub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𝑪𝑮</m:t>
                          </m:r>
                        </m:sub>
                      </m:sSub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AFAD61A5-D326-6634-7042-633DA12152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168622" y="3006444"/>
                <a:ext cx="580869" cy="677108"/>
              </a:xfrm>
              <a:prstGeom prst="rect">
                <a:avLst/>
              </a:prstGeom>
              <a:blipFill>
                <a:blip r:embed="rId9"/>
                <a:stretch>
                  <a:fillRect r="-368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6BB32B-1ABB-DA5F-FD8F-BC7F27C1637E}"/>
                  </a:ext>
                </a:extLst>
              </p:cNvPr>
              <p:cNvSpPr txBox="1"/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𝒒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8" name="TextBox 37">
                <a:extLst>
                  <a:ext uri="{FF2B5EF4-FFF2-40B4-BE49-F238E27FC236}">
                    <a16:creationId xmlns:a16="http://schemas.microsoft.com/office/drawing/2014/main" id="{9C6BB32B-1ABB-DA5F-FD8F-BC7F27C163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459056" y="4185399"/>
                <a:ext cx="580869" cy="844077"/>
              </a:xfrm>
              <a:prstGeom prst="rect">
                <a:avLst/>
              </a:prstGeom>
              <a:blipFill>
                <a:blip r:embed="rId10"/>
                <a:stretch>
                  <a:fillRect b="-57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808E58-C62D-F8A3-674E-480F9F89FE2A}"/>
                  </a:ext>
                </a:extLst>
              </p:cNvPr>
              <p:cNvSpPr txBox="1"/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𝒑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C5808E58-C62D-F8A3-674E-480F9F89FE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486846" y="2500921"/>
                <a:ext cx="580869" cy="844077"/>
              </a:xfrm>
              <a:prstGeom prst="rect">
                <a:avLst/>
              </a:prstGeom>
              <a:blipFill>
                <a:blip r:embed="rId11"/>
                <a:stretch>
                  <a:fillRect b="-57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95EFAE5-630E-8403-95D0-2767A2594C3C}"/>
                  </a:ext>
                </a:extLst>
              </p:cNvPr>
              <p:cNvSpPr txBox="1"/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5000" b="1" i="1" baseline="-25000" smtClean="0">
                          <a:latin typeface="Cambria Math" panose="02040503050406030204" pitchFamily="18" charset="0"/>
                        </a:rPr>
                        <m:t>𝒓</m:t>
                      </m:r>
                    </m:oMath>
                  </m:oMathPara>
                </a14:m>
                <a:endParaRPr lang="en-US" sz="5000" b="1" baseline="-25000"/>
              </a:p>
            </p:txBody>
          </p:sp>
        </mc:Choice>
        <mc:Fallback xmlns="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E95EFAE5-630E-8403-95D0-2767A2594C3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36804" y="5578513"/>
                <a:ext cx="580869" cy="84407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DE616E-986D-9963-E81D-CA44B3D93367}"/>
                  </a:ext>
                </a:extLst>
              </p:cNvPr>
              <p:cNvSpPr txBox="1"/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𝒚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17DE616E-986D-9963-E81D-CA44B3D933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758266" y="5228962"/>
                <a:ext cx="580869" cy="699102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854E99-09D7-89AB-701C-777C99B32BC5}"/>
                  </a:ext>
                </a:extLst>
              </p:cNvPr>
              <p:cNvSpPr txBox="1"/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𝒛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E8854E99-09D7-89AB-701C-777C99B32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416911" y="6216614"/>
                <a:ext cx="580869" cy="69910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585A1F-50C0-0A21-F4FC-305A1AA35BB7}"/>
                  </a:ext>
                </a:extLst>
              </p:cNvPr>
              <p:cNvSpPr txBox="1"/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3800" b="1" i="1" smtClean="0"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FB585A1F-50C0-0A21-F4FC-305A1AA35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43663" y="1822047"/>
                <a:ext cx="580869" cy="69910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" name="Oval 44">
            <a:extLst>
              <a:ext uri="{FF2B5EF4-FFF2-40B4-BE49-F238E27FC236}">
                <a16:creationId xmlns:a16="http://schemas.microsoft.com/office/drawing/2014/main" id="{0DB0EA07-084E-05AF-24AD-3723B622E9D6}"/>
              </a:ext>
            </a:extLst>
          </p:cNvPr>
          <p:cNvSpPr/>
          <p:nvPr/>
        </p:nvSpPr>
        <p:spPr>
          <a:xfrm>
            <a:off x="14407821" y="5530714"/>
            <a:ext cx="150964" cy="150964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>
            <a:extLst>
              <a:ext uri="{FF2B5EF4-FFF2-40B4-BE49-F238E27FC236}">
                <a16:creationId xmlns:a16="http://schemas.microsoft.com/office/drawing/2014/main" id="{434518CB-57B7-C66A-7CCB-1015FE2CA150}"/>
              </a:ext>
            </a:extLst>
          </p:cNvPr>
          <p:cNvSpPr/>
          <p:nvPr/>
        </p:nvSpPr>
        <p:spPr>
          <a:xfrm>
            <a:off x="8634334" y="1440487"/>
            <a:ext cx="9372375" cy="7857936"/>
          </a:xfrm>
          <a:prstGeom prst="rect">
            <a:avLst/>
          </a:prstGeom>
          <a:noFill/>
          <a:ln w="57150">
            <a:solidFill>
              <a:schemeClr val="accent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F1D4E6-9373-8FFF-298C-6705F66390C0}"/>
                  </a:ext>
                </a:extLst>
              </p:cNvPr>
              <p:cNvSpPr txBox="1"/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𝒗</m:t>
                          </m:r>
                        </m:e>
                        <m:sup>
                          <m:r>
                            <a:rPr lang="en-US" sz="3800" b="1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</a:rPr>
                            <m:t>𝒃</m:t>
                          </m:r>
                        </m:sup>
                      </m:sSup>
                    </m:oMath>
                  </m:oMathPara>
                </a14:m>
                <a:endParaRPr lang="en-US" sz="3800" b="1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0AF1D4E6-9373-8FFF-298C-6705F66390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96002" y="2460847"/>
                <a:ext cx="580869" cy="699102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E5F745D0-4533-1226-2BC4-577B03451B5B}"/>
              </a:ext>
            </a:extLst>
          </p:cNvPr>
          <p:cNvCxnSpPr>
            <a:cxnSpLocks/>
            <a:stCxn id="45" idx="7"/>
          </p:cNvCxnSpPr>
          <p:nvPr/>
        </p:nvCxnSpPr>
        <p:spPr>
          <a:xfrm flipV="1">
            <a:off x="14536677" y="3111134"/>
            <a:ext cx="2332439" cy="2441688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7">
            <a:extLst>
              <a:ext uri="{FF2B5EF4-FFF2-40B4-BE49-F238E27FC236}">
                <a16:creationId xmlns:a16="http://schemas.microsoft.com/office/drawing/2014/main" id="{AFDD40F7-80CF-AE9E-1F4E-44EC59340232}"/>
              </a:ext>
            </a:extLst>
          </p:cNvPr>
          <p:cNvSpPr txBox="1"/>
          <p:nvPr/>
        </p:nvSpPr>
        <p:spPr>
          <a:xfrm>
            <a:off x="4735329" y="379241"/>
            <a:ext cx="9072265" cy="6347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999"/>
              </a:lnSpc>
              <a:spcBef>
                <a:spcPct val="0"/>
              </a:spcBef>
            </a:pPr>
            <a:r>
              <a:rPr lang="en-US" sz="3999" b="1" spc="111">
                <a:solidFill>
                  <a:srgbClr val="FFFFFF"/>
                </a:solidFill>
                <a:latin typeface="Nunito Sans" pitchFamily="2" charset="0"/>
                <a:ea typeface="Tahoma Bold"/>
                <a:cs typeface="Tahoma Bold"/>
                <a:sym typeface="Tahoma Bold"/>
              </a:rPr>
              <a:t>Dynamics and Modeling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9B1A3-DDCA-2CDC-0D50-F1CC3B161D5E}"/>
                  </a:ext>
                </a:extLst>
              </p:cNvPr>
              <p:cNvSpPr txBox="1"/>
              <p:nvPr/>
            </p:nvSpPr>
            <p:spPr>
              <a:xfrm>
                <a:off x="1264413" y="3261514"/>
                <a:ext cx="5105400" cy="12728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sSup>
                            <m:sSup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𝑣</m:t>
                                  </m:r>
                                </m:e>
                              </m:acc>
                            </m:e>
                            <m:sup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p>
                          </m:sSup>
                        </m:e>
                      </m:acc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den>
                      </m:f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899B1A3-DDCA-2CDC-0D50-F1CC3B161D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4413" y="3261514"/>
                <a:ext cx="5105400" cy="1272849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37155-A2B7-2A6D-7EBD-89CF5649FD72}"/>
                  </a:ext>
                </a:extLst>
              </p:cNvPr>
              <p:cNvSpPr txBox="1"/>
              <p:nvPr/>
            </p:nvSpPr>
            <p:spPr>
              <a:xfrm>
                <a:off x="871089" y="4669845"/>
                <a:ext cx="5860130" cy="22458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</m:sSub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begChr m:val="["/>
                          <m:endChr m:val="]"/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𝑧</m:t>
                                  </m:r>
                                </m:sub>
                              </m:sSub>
                            </m:e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𝑟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𝑤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𝑞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sub>
                              </m:sSub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𝑝</m:t>
                              </m:r>
                              <m:sSub>
                                <m:sSubPr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𝑞</m:t>
                                  </m:r>
                                </m:e>
                                <m:sub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</m:e>
                          </m:eqArr>
                        </m:e>
                      </m:d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937155-A2B7-2A6D-7EBD-89CF5649FD7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1089" y="4669845"/>
                <a:ext cx="5860130" cy="2245871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EF8864-0894-4EB5-8108-511C102702B9}"/>
                  </a:ext>
                </a:extLst>
              </p:cNvPr>
              <p:cNvSpPr txBox="1"/>
              <p:nvPr/>
            </p:nvSpPr>
            <p:spPr>
              <a:xfrm>
                <a:off x="926054" y="2392356"/>
                <a:ext cx="6183242" cy="73411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̇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acc>
                                <m:accPr>
                                  <m:chr m:val="⃗"/>
                                  <m:ctrlP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3600" b="0" i="1" smtClean="0">
                                      <a:solidFill>
                                        <a:schemeClr val="bg1"/>
                                      </a:solidFill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</m:acc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−1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𝑀</m:t>
                              </m:r>
                            </m:e>
                          </m:acc>
                        </m:e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sSub>
                        <m:sSub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  <m:sSubSup>
                        <m:sSubSupPr>
                          <m:ctrlP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acc>
                            <m:accPr>
                              <m:chr m:val="⃗"/>
                              <m:ctrlP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3600" b="0" i="1" smtClean="0">
                                  <a:solidFill>
                                    <a:schemeClr val="bg1"/>
                                  </a:solidFill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</m:acc>
                        </m:e>
                        <m:sub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𝑏𝑖</m:t>
                          </m:r>
                        </m:sub>
                        <m:sup>
                          <m:r>
                            <a:rPr lang="en-US" sz="3600" b="0" i="1" smtClean="0">
                              <a:solidFill>
                                <a:schemeClr val="bg1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sup>
                      </m:sSubSup>
                      <m:r>
                        <a:rPr lang="en-US" sz="3600" b="0" i="1" smtClean="0">
                          <a:solidFill>
                            <a:schemeClr val="bg1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3600">
                  <a:solidFill>
                    <a:schemeClr val="bg1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5EF8864-0894-4EB5-8108-511C102702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6054" y="2392356"/>
                <a:ext cx="6183242" cy="734112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53367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528f72a-a5a7-4ac9-856a-c69d498d69c8">
      <Terms xmlns="http://schemas.microsoft.com/office/infopath/2007/PartnerControls"/>
    </lcf76f155ced4ddcb4097134ff3c332f>
    <TaxCatchAll xmlns="b7e036dd-8d27-41ca-9fa2-4b436fbd790f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DDAB9CC859D1C4CB179348CE403E879" ma:contentTypeVersion="14" ma:contentTypeDescription="Create a new document." ma:contentTypeScope="" ma:versionID="cfd6ae72aa88551aed5038cedbfc4c1a">
  <xsd:schema xmlns:xsd="http://www.w3.org/2001/XMLSchema" xmlns:xs="http://www.w3.org/2001/XMLSchema" xmlns:p="http://schemas.microsoft.com/office/2006/metadata/properties" xmlns:ns2="e528f72a-a5a7-4ac9-856a-c69d498d69c8" xmlns:ns3="b7e036dd-8d27-41ca-9fa2-4b436fbd790f" targetNamespace="http://schemas.microsoft.com/office/2006/metadata/properties" ma:root="true" ma:fieldsID="5dacd101c489e3b84791573f54973885" ns2:_="" ns3:_="">
    <xsd:import namespace="e528f72a-a5a7-4ac9-856a-c69d498d69c8"/>
    <xsd:import namespace="b7e036dd-8d27-41ca-9fa2-4b436fbd790f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DateTaken" minOccurs="0"/>
                <xsd:element ref="ns2:MediaServiceSearchPropertie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28f72a-a5a7-4ac9-856a-c69d498d69c8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ec2506c3-735d-4e70-aa79-204d06275b9f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SearchProperties" ma:index="19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7e036dd-8d27-41ca-9fa2-4b436fbd790f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7a4d18a9-8c28-4201-991d-e4d0f686bd82}" ma:internalName="TaxCatchAll" ma:showField="CatchAllData" ma:web="b7e036dd-8d27-41ca-9fa2-4b436fbd790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0F9C7DF-6A1B-43CD-98C8-7DE3B49846C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91AAFBB2-8BE9-46FB-B459-A455A897D1C1}">
  <ds:schemaRefs>
    <ds:schemaRef ds:uri="http://schemas.microsoft.com/office/2006/metadata/properties"/>
    <ds:schemaRef ds:uri="http://purl.org/dc/elements/1.1/"/>
    <ds:schemaRef ds:uri="b7e036dd-8d27-41ca-9fa2-4b436fbd790f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e528f72a-a5a7-4ac9-856a-c69d498d69c8"/>
    <ds:schemaRef ds:uri="http://purl.org/dc/dcmitype/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1665DA07-462C-4CD0-8819-F48D08F1F95A}">
  <ds:schemaRefs>
    <ds:schemaRef ds:uri="b7e036dd-8d27-41ca-9fa2-4b436fbd790f"/>
    <ds:schemaRef ds:uri="e528f72a-a5a7-4ac9-856a-c69d498d69c8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1869</Words>
  <Application>Microsoft Office PowerPoint</Application>
  <PresentationFormat>Custom</PresentationFormat>
  <Paragraphs>469</Paragraphs>
  <Slides>32</Slides>
  <Notes>4</Notes>
  <HiddenSlides>3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42" baseType="lpstr">
      <vt:lpstr>Aptos</vt:lpstr>
      <vt:lpstr>Inter Bold</vt:lpstr>
      <vt:lpstr>Nunito Sans</vt:lpstr>
      <vt:lpstr>Calibri</vt:lpstr>
      <vt:lpstr>Tahoma</vt:lpstr>
      <vt:lpstr>Arial</vt:lpstr>
      <vt:lpstr>Inter</vt:lpstr>
      <vt:lpstr>Wingdings</vt:lpstr>
      <vt:lpstr>Cambria Math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Development of an LQR Controller for a Jet Vanes Thrust-Vectored Rocket</dc:title>
  <cp:lastModifiedBy>Zheng, Albert</cp:lastModifiedBy>
  <cp:revision>1</cp:revision>
  <dcterms:created xsi:type="dcterms:W3CDTF">2006-08-16T00:00:00Z</dcterms:created>
  <dcterms:modified xsi:type="dcterms:W3CDTF">2025-04-03T00:45:38Z</dcterms:modified>
  <dc:identifier>DAGhQ2I43D8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0x010100EDDAB9CC859D1C4CB179348CE403E879</vt:lpwstr>
  </property>
  <property fmtid="{D5CDD505-2E9C-101B-9397-08002B2CF9AE}" pid="3" name="MediaServiceImageTags">
    <vt:lpwstr/>
  </property>
</Properties>
</file>