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4"/>
  </p:sldMasterIdLst>
  <p:notesMasterIdLst>
    <p:notesMasterId r:id="rId27"/>
  </p:notesMasterIdLst>
  <p:sldIdLst>
    <p:sldId id="256" r:id="rId5"/>
    <p:sldId id="267" r:id="rId6"/>
    <p:sldId id="268" r:id="rId7"/>
    <p:sldId id="275" r:id="rId8"/>
    <p:sldId id="276" r:id="rId9"/>
    <p:sldId id="269" r:id="rId10"/>
    <p:sldId id="277" r:id="rId11"/>
    <p:sldId id="287" r:id="rId12"/>
    <p:sldId id="270" r:id="rId13"/>
    <p:sldId id="279" r:id="rId14"/>
    <p:sldId id="271" r:id="rId15"/>
    <p:sldId id="281" r:id="rId16"/>
    <p:sldId id="272" r:id="rId17"/>
    <p:sldId id="282" r:id="rId18"/>
    <p:sldId id="283" r:id="rId19"/>
    <p:sldId id="273" r:id="rId20"/>
    <p:sldId id="285" r:id="rId21"/>
    <p:sldId id="286" r:id="rId22"/>
    <p:sldId id="284" r:id="rId23"/>
    <p:sldId id="263" r:id="rId24"/>
    <p:sldId id="264" r:id="rId25"/>
    <p:sldId id="28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172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3A6F81-7972-5021-F83D-6A07D68EE99F}" v="26" dt="2025-04-02T04:20:43.6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725" y="53"/>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F4A556-85A2-4C98-90A1-EE7B3DA9C3AB}" type="datetimeFigureOut">
              <a:t>4/2/2025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E67082-822B-44CE-B8BB-7874CBC2B9B8}" type="slidenum">
              <a:t>‹#›</a:t>
            </a:fld>
            <a:endParaRPr lang="en-US"/>
          </a:p>
        </p:txBody>
      </p:sp>
    </p:spTree>
    <p:extLst>
      <p:ext uri="{BB962C8B-B14F-4D97-AF65-F5344CB8AC3E}">
        <p14:creationId xmlns:p14="http://schemas.microsoft.com/office/powerpoint/2010/main" val="3635005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Stereotypical printing system - Carriage system -Nozzle – Extruder</a:t>
            </a:r>
          </a:p>
          <a:p>
            <a:r>
              <a:rPr lang="en-US"/>
              <a:t>Polyetherimide – WHY CAN WE PRINT THIS – THE APPLICATIONS OF THIS MATERIAL – WHY IS IT IMPORTANT FOR A COST EFFECTIVE VERSION OF THIS</a:t>
            </a:r>
            <a:endParaRPr lang="en-US">
              <a:ea typeface="Calibri"/>
              <a:cs typeface="Calibri"/>
            </a:endParaRP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A4E67082-822B-44CE-B8BB-7874CBC2B9B8}" type="slidenum">
              <a:t>4</a:t>
            </a:fld>
            <a:endParaRPr lang="en-US"/>
          </a:p>
        </p:txBody>
      </p:sp>
    </p:spTree>
    <p:extLst>
      <p:ext uri="{BB962C8B-B14F-4D97-AF65-F5344CB8AC3E}">
        <p14:creationId xmlns:p14="http://schemas.microsoft.com/office/powerpoint/2010/main" val="156661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Modularity – Control Mechanics and Software</a:t>
            </a:r>
          </a:p>
          <a:p>
            <a:r>
              <a:rPr lang="en-US">
                <a:ea typeface="Calibri"/>
                <a:cs typeface="Calibri"/>
              </a:rPr>
              <a:t>Affordable – Software/Hardware/specifications not hidden behind paywalls/[corporate veils of doom] [do not say corporate veils of doom]</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A4E67082-822B-44CE-B8BB-7874CBC2B9B8}" type="slidenum">
              <a:t>5</a:t>
            </a:fld>
            <a:endParaRPr lang="en-US"/>
          </a:p>
        </p:txBody>
      </p:sp>
    </p:spTree>
    <p:extLst>
      <p:ext uri="{BB962C8B-B14F-4D97-AF65-F5344CB8AC3E}">
        <p14:creationId xmlns:p14="http://schemas.microsoft.com/office/powerpoint/2010/main" val="1039015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Discuss the methods of adhesion from 0 - 4</a:t>
            </a:r>
          </a:p>
        </p:txBody>
      </p:sp>
      <p:sp>
        <p:nvSpPr>
          <p:cNvPr id="4" name="Slide Number Placeholder 3"/>
          <p:cNvSpPr>
            <a:spLocks noGrp="1"/>
          </p:cNvSpPr>
          <p:nvPr>
            <p:ph type="sldNum" sz="quarter" idx="5"/>
          </p:nvPr>
        </p:nvSpPr>
        <p:spPr/>
        <p:txBody>
          <a:bodyPr/>
          <a:lstStyle/>
          <a:p>
            <a:fld id="{A4E67082-822B-44CE-B8BB-7874CBC2B9B8}" type="slidenum">
              <a:t>8</a:t>
            </a:fld>
            <a:endParaRPr lang="en-US"/>
          </a:p>
        </p:txBody>
      </p:sp>
    </p:spTree>
    <p:extLst>
      <p:ext uri="{BB962C8B-B14F-4D97-AF65-F5344CB8AC3E}">
        <p14:creationId xmlns:p14="http://schemas.microsoft.com/office/powerpoint/2010/main" val="3774577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Talk about the problems we solved with the </a:t>
            </a:r>
          </a:p>
          <a:p>
            <a:pPr marL="171450" indent="-171450">
              <a:buFont typeface="Calibri"/>
              <a:buChar char="-"/>
            </a:pPr>
            <a:r>
              <a:rPr lang="en-US">
                <a:ea typeface="Calibri"/>
                <a:cs typeface="Calibri"/>
              </a:rPr>
              <a:t>Issues with the original design</a:t>
            </a:r>
          </a:p>
          <a:p>
            <a:pPr marL="171450" indent="-171450">
              <a:buFont typeface="Calibri"/>
              <a:buChar char="-"/>
            </a:pPr>
            <a:r>
              <a:rPr lang="en-US">
                <a:ea typeface="Calibri"/>
                <a:cs typeface="Calibri"/>
              </a:rPr>
              <a:t>Thought process of the original design (why bellows)</a:t>
            </a:r>
          </a:p>
          <a:p>
            <a:r>
              <a:rPr lang="en-US">
                <a:ea typeface="Calibri"/>
                <a:cs typeface="Calibri"/>
              </a:rPr>
              <a:t>We have reached much higher temperatures with the heater, however, the printer is not able to handle those </a:t>
            </a:r>
            <a:r>
              <a:rPr lang="en-US" err="1">
                <a:ea typeface="Calibri"/>
                <a:cs typeface="Calibri"/>
              </a:rPr>
              <a:t>tempertures</a:t>
            </a:r>
          </a:p>
          <a:p>
            <a:r>
              <a:rPr lang="en-US">
                <a:ea typeface="Calibri"/>
                <a:cs typeface="Calibri"/>
              </a:rPr>
              <a:t>Discuss the stabilization time of the heater and how much quicker it is now (1-2 hours vs 10 minutes)</a:t>
            </a:r>
          </a:p>
        </p:txBody>
      </p:sp>
      <p:sp>
        <p:nvSpPr>
          <p:cNvPr id="4" name="Slide Number Placeholder 3"/>
          <p:cNvSpPr>
            <a:spLocks noGrp="1"/>
          </p:cNvSpPr>
          <p:nvPr>
            <p:ph type="sldNum" sz="quarter" idx="5"/>
          </p:nvPr>
        </p:nvSpPr>
        <p:spPr/>
        <p:txBody>
          <a:bodyPr/>
          <a:lstStyle/>
          <a:p>
            <a:fld id="{A4E67082-822B-44CE-B8BB-7874CBC2B9B8}" type="slidenum">
              <a:t>10</a:t>
            </a:fld>
            <a:endParaRPr lang="en-US"/>
          </a:p>
        </p:txBody>
      </p:sp>
    </p:spTree>
    <p:extLst>
      <p:ext uri="{BB962C8B-B14F-4D97-AF65-F5344CB8AC3E}">
        <p14:creationId xmlns:p14="http://schemas.microsoft.com/office/powerpoint/2010/main" val="36970751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r>
              <a:rPr lang="en-US">
                <a:ea typeface="Calibri"/>
                <a:cs typeface="Calibri"/>
              </a:rPr>
              <a:t>Discuss the issues with the rigidity and how the position of the of the original carriage design hung down due to the weight of the extruder dragging down the carriage.</a:t>
            </a:r>
          </a:p>
          <a:p>
            <a:pPr marL="628650" lvl="1" indent="-171450">
              <a:buFont typeface="Courier New"/>
              <a:buChar char="o"/>
            </a:pPr>
            <a:r>
              <a:rPr lang="en-US">
                <a:ea typeface="Calibri"/>
                <a:cs typeface="Calibri"/>
              </a:rPr>
              <a:t>A second x-axis rod adds support </a:t>
            </a:r>
          </a:p>
          <a:p>
            <a:pPr indent="-171450">
              <a:buFont typeface="Calibri"/>
              <a:buChar char="-"/>
            </a:pPr>
            <a:r>
              <a:rPr lang="en-US">
                <a:ea typeface="Calibri"/>
                <a:cs typeface="Calibri"/>
              </a:rPr>
              <a:t>Engage with the pictures and explain to the audience the changes we made</a:t>
            </a:r>
          </a:p>
          <a:p>
            <a:pPr indent="-171450">
              <a:buFont typeface="Calibri"/>
              <a:buChar char="-"/>
            </a:pPr>
            <a:endParaRPr lang="en-US">
              <a:ea typeface="Calibri"/>
              <a:cs typeface="Calibri"/>
            </a:endParaRPr>
          </a:p>
        </p:txBody>
      </p:sp>
      <p:sp>
        <p:nvSpPr>
          <p:cNvPr id="4" name="Slide Number Placeholder 3"/>
          <p:cNvSpPr>
            <a:spLocks noGrp="1"/>
          </p:cNvSpPr>
          <p:nvPr>
            <p:ph type="sldNum" sz="quarter" idx="5"/>
          </p:nvPr>
        </p:nvSpPr>
        <p:spPr/>
        <p:txBody>
          <a:bodyPr/>
          <a:lstStyle/>
          <a:p>
            <a:fld id="{A4E67082-822B-44CE-B8BB-7874CBC2B9B8}" type="slidenum">
              <a:t>12</a:t>
            </a:fld>
            <a:endParaRPr lang="en-US"/>
          </a:p>
        </p:txBody>
      </p:sp>
    </p:spTree>
    <p:extLst>
      <p:ext uri="{BB962C8B-B14F-4D97-AF65-F5344CB8AC3E}">
        <p14:creationId xmlns:p14="http://schemas.microsoft.com/office/powerpoint/2010/main" val="5988119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Discuss what the graphs mean, what the adhesion levels mean, and what improvement looks like</a:t>
            </a:r>
          </a:p>
        </p:txBody>
      </p:sp>
      <p:sp>
        <p:nvSpPr>
          <p:cNvPr id="4" name="Slide Number Placeholder 3"/>
          <p:cNvSpPr>
            <a:spLocks noGrp="1"/>
          </p:cNvSpPr>
          <p:nvPr>
            <p:ph type="sldNum" sz="quarter" idx="5"/>
          </p:nvPr>
        </p:nvSpPr>
        <p:spPr/>
        <p:txBody>
          <a:bodyPr/>
          <a:lstStyle/>
          <a:p>
            <a:fld id="{A4E67082-822B-44CE-B8BB-7874CBC2B9B8}" type="slidenum">
              <a:t>14</a:t>
            </a:fld>
            <a:endParaRPr lang="en-US"/>
          </a:p>
        </p:txBody>
      </p:sp>
    </p:spTree>
    <p:extLst>
      <p:ext uri="{BB962C8B-B14F-4D97-AF65-F5344CB8AC3E}">
        <p14:creationId xmlns:p14="http://schemas.microsoft.com/office/powerpoint/2010/main" val="1638327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Discuss what the graphs mean, what the adhesion levels mean, and what improvement looks like</a:t>
            </a:r>
          </a:p>
          <a:p>
            <a:endParaRPr lang="en-US">
              <a:ea typeface="Calibri"/>
              <a:cs typeface="Calibri"/>
            </a:endParaRPr>
          </a:p>
          <a:p>
            <a:r>
              <a:rPr lang="en-US">
                <a:ea typeface="Calibri"/>
                <a:cs typeface="Calibri"/>
              </a:rPr>
              <a:t>Why is it not statistically significant?</a:t>
            </a:r>
          </a:p>
          <a:p>
            <a:endParaRPr lang="en-US">
              <a:ea typeface="Calibri"/>
              <a:cs typeface="Calibri"/>
            </a:endParaRPr>
          </a:p>
          <a:p>
            <a:r>
              <a:rPr lang="en-US">
                <a:ea typeface="Calibri"/>
                <a:cs typeface="Calibri"/>
              </a:rPr>
              <a:t>During the 21mm^3/s, there were known issues with the micro step/running the print</a:t>
            </a:r>
          </a:p>
          <a:p>
            <a:endParaRPr lang="en-US">
              <a:ea typeface="Calibri"/>
              <a:cs typeface="Calibri"/>
            </a:endParaRPr>
          </a:p>
          <a:p>
            <a:r>
              <a:rPr lang="en-US">
                <a:ea typeface="Calibri"/>
                <a:cs typeface="Calibri"/>
              </a:rPr>
              <a:t>Don't say "see its changing"</a:t>
            </a:r>
          </a:p>
        </p:txBody>
      </p:sp>
      <p:sp>
        <p:nvSpPr>
          <p:cNvPr id="4" name="Slide Number Placeholder 3"/>
          <p:cNvSpPr>
            <a:spLocks noGrp="1"/>
          </p:cNvSpPr>
          <p:nvPr>
            <p:ph type="sldNum" sz="quarter" idx="5"/>
          </p:nvPr>
        </p:nvSpPr>
        <p:spPr/>
        <p:txBody>
          <a:bodyPr/>
          <a:lstStyle/>
          <a:p>
            <a:fld id="{A4E67082-822B-44CE-B8BB-7874CBC2B9B8}" type="slidenum">
              <a:t>15</a:t>
            </a:fld>
            <a:endParaRPr lang="en-US"/>
          </a:p>
        </p:txBody>
      </p:sp>
    </p:spTree>
    <p:extLst>
      <p:ext uri="{BB962C8B-B14F-4D97-AF65-F5344CB8AC3E}">
        <p14:creationId xmlns:p14="http://schemas.microsoft.com/office/powerpoint/2010/main" val="27770926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042376" y="569314"/>
            <a:ext cx="7540024" cy="2040759"/>
          </a:xfrm>
        </p:spPr>
        <p:txBody>
          <a:bodyPr/>
          <a:lstStyle/>
          <a:p>
            <a:r>
              <a:rPr lang="en-US"/>
              <a:t>Click to edit Master </a:t>
            </a:r>
            <a:br>
              <a:rPr lang="en-US"/>
            </a:br>
            <a:r>
              <a:rPr lang="en-US"/>
              <a:t>title style</a:t>
            </a:r>
          </a:p>
        </p:txBody>
      </p:sp>
      <p:sp>
        <p:nvSpPr>
          <p:cNvPr id="3" name="Subtitle 2"/>
          <p:cNvSpPr>
            <a:spLocks noGrp="1"/>
          </p:cNvSpPr>
          <p:nvPr>
            <p:ph type="subTitle" idx="1"/>
          </p:nvPr>
        </p:nvSpPr>
        <p:spPr>
          <a:xfrm>
            <a:off x="4042378" y="2890349"/>
            <a:ext cx="7540023" cy="274845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8" name="Picture Placeholder 2"/>
          <p:cNvSpPr>
            <a:spLocks noGrp="1"/>
          </p:cNvSpPr>
          <p:nvPr>
            <p:ph type="pic" idx="14"/>
          </p:nvPr>
        </p:nvSpPr>
        <p:spPr>
          <a:xfrm>
            <a:off x="0" y="3"/>
            <a:ext cx="3678621" cy="5940101"/>
          </a:xfrm>
          <a:solidFill>
            <a:srgbClr val="54565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Tree>
    <p:extLst>
      <p:ext uri="{BB962C8B-B14F-4D97-AF65-F5344CB8AC3E}">
        <p14:creationId xmlns:p14="http://schemas.microsoft.com/office/powerpoint/2010/main" val="4222421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6" name="Picture 5" descr="bg.jpg"/>
          <p:cNvPicPr>
            <a:picLocks noChangeAspect="1"/>
          </p:cNvPicPr>
          <p:nvPr userDrawn="1"/>
        </p:nvPicPr>
        <p:blipFill>
          <a:blip r:embed="rId2" cstate="email">
            <a:alphaModFix amt="60000"/>
            <a:extLst>
              <a:ext uri="{28A0092B-C50C-407E-A947-70E740481C1C}">
                <a14:useLocalDpi xmlns:a14="http://schemas.microsoft.com/office/drawing/2010/main" val="0"/>
              </a:ext>
            </a:extLst>
          </a:blip>
          <a:stretch>
            <a:fillRect/>
          </a:stretch>
        </p:blipFill>
        <p:spPr>
          <a:xfrm>
            <a:off x="0" y="-19707"/>
            <a:ext cx="12192000" cy="6877707"/>
          </a:xfrm>
          <a:prstGeom prst="rect">
            <a:avLst/>
          </a:prstGeom>
        </p:spPr>
      </p:pic>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853219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7479464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5932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686884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6" name="Picture Placeholder 2"/>
          <p:cNvSpPr>
            <a:spLocks noGrp="1"/>
          </p:cNvSpPr>
          <p:nvPr>
            <p:ph type="pic" idx="13"/>
          </p:nvPr>
        </p:nvSpPr>
        <p:spPr>
          <a:xfrm>
            <a:off x="534784" y="430146"/>
            <a:ext cx="11196305" cy="5182226"/>
          </a:xfrm>
          <a:solidFill>
            <a:srgbClr val="54565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Tree>
    <p:extLst>
      <p:ext uri="{BB962C8B-B14F-4D97-AF65-F5344CB8AC3E}">
        <p14:creationId xmlns:p14="http://schemas.microsoft.com/office/powerpoint/2010/main" val="7116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1117" y="274639"/>
            <a:ext cx="10831283" cy="1143000"/>
          </a:xfrm>
        </p:spPr>
        <p:txBody>
          <a:bodyPr/>
          <a:lstStyle/>
          <a:p>
            <a:r>
              <a:rPr lang="en-US"/>
              <a:t>Click to edit Master title style</a:t>
            </a:r>
          </a:p>
        </p:txBody>
      </p:sp>
      <p:sp>
        <p:nvSpPr>
          <p:cNvPr id="3" name="Content Placeholder 2"/>
          <p:cNvSpPr>
            <a:spLocks noGrp="1"/>
          </p:cNvSpPr>
          <p:nvPr>
            <p:ph idx="1"/>
          </p:nvPr>
        </p:nvSpPr>
        <p:spPr>
          <a:xfrm>
            <a:off x="751117" y="1600201"/>
            <a:ext cx="10831283" cy="39507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2"/>
          <p:cNvSpPr>
            <a:spLocks noGrp="1"/>
          </p:cNvSpPr>
          <p:nvPr>
            <p:ph type="pic" idx="13"/>
          </p:nvPr>
        </p:nvSpPr>
        <p:spPr>
          <a:xfrm>
            <a:off x="8312516" y="1600204"/>
            <a:ext cx="3269885" cy="2988015"/>
          </a:xfrm>
          <a:solidFill>
            <a:srgbClr val="54565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Tree>
    <p:extLst>
      <p:ext uri="{BB962C8B-B14F-4D97-AF65-F5344CB8AC3E}">
        <p14:creationId xmlns:p14="http://schemas.microsoft.com/office/powerpoint/2010/main" val="23132284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92538" y="4501931"/>
            <a:ext cx="10233751" cy="1267044"/>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92536" y="3011380"/>
            <a:ext cx="10233752" cy="139552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Picture Placeholder 2"/>
          <p:cNvSpPr>
            <a:spLocks noGrp="1"/>
          </p:cNvSpPr>
          <p:nvPr>
            <p:ph type="pic" idx="13"/>
          </p:nvPr>
        </p:nvSpPr>
        <p:spPr>
          <a:xfrm>
            <a:off x="1092537" y="378940"/>
            <a:ext cx="10233751" cy="2417007"/>
          </a:xfrm>
          <a:solidFill>
            <a:srgbClr val="54565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Tree>
    <p:extLst>
      <p:ext uri="{BB962C8B-B14F-4D97-AF65-F5344CB8AC3E}">
        <p14:creationId xmlns:p14="http://schemas.microsoft.com/office/powerpoint/2010/main" val="4114273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32612" y="274639"/>
            <a:ext cx="11049789" cy="1143000"/>
          </a:xfrm>
        </p:spPr>
        <p:txBody>
          <a:bodyPr/>
          <a:lstStyle/>
          <a:p>
            <a:r>
              <a:rPr lang="en-US"/>
              <a:t>Click to edit Master title style</a:t>
            </a:r>
          </a:p>
        </p:txBody>
      </p:sp>
      <p:sp>
        <p:nvSpPr>
          <p:cNvPr id="3" name="Content Placeholder 2"/>
          <p:cNvSpPr>
            <a:spLocks noGrp="1"/>
          </p:cNvSpPr>
          <p:nvPr>
            <p:ph sz="half" idx="1"/>
          </p:nvPr>
        </p:nvSpPr>
        <p:spPr>
          <a:xfrm>
            <a:off x="532613" y="1600204"/>
            <a:ext cx="5462671" cy="408386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09388" y="1600204"/>
            <a:ext cx="5273017" cy="408386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6254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678621" y="274640"/>
            <a:ext cx="7903779" cy="741363"/>
          </a:xfrm>
        </p:spPr>
        <p:txBody>
          <a:bodyPr>
            <a:noAutofit/>
          </a:bodyPr>
          <a:lstStyle>
            <a:lvl1pPr>
              <a:defRPr sz="3800"/>
            </a:lvl1pPr>
          </a:lstStyle>
          <a:p>
            <a:r>
              <a:rPr lang="en-US"/>
              <a:t>Click to edit Master title style</a:t>
            </a:r>
          </a:p>
        </p:txBody>
      </p:sp>
      <p:sp>
        <p:nvSpPr>
          <p:cNvPr id="3" name="Text Placeholder 2"/>
          <p:cNvSpPr>
            <a:spLocks noGrp="1"/>
          </p:cNvSpPr>
          <p:nvPr>
            <p:ph type="body" idx="1"/>
          </p:nvPr>
        </p:nvSpPr>
        <p:spPr>
          <a:xfrm>
            <a:off x="3678621" y="1215235"/>
            <a:ext cx="3993931"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678621" y="1854994"/>
            <a:ext cx="3993931" cy="385979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906116" y="1215235"/>
            <a:ext cx="367628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906116" y="1854994"/>
            <a:ext cx="3676285" cy="385979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2"/>
          <p:cNvSpPr>
            <a:spLocks noGrp="1"/>
          </p:cNvSpPr>
          <p:nvPr>
            <p:ph type="pic" idx="13"/>
          </p:nvPr>
        </p:nvSpPr>
        <p:spPr>
          <a:xfrm>
            <a:off x="207024" y="274640"/>
            <a:ext cx="3269885" cy="2623723"/>
          </a:xfrm>
          <a:solidFill>
            <a:srgbClr val="54565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12" name="Picture Placeholder 2"/>
          <p:cNvSpPr>
            <a:spLocks noGrp="1"/>
          </p:cNvSpPr>
          <p:nvPr>
            <p:ph type="pic" idx="14"/>
          </p:nvPr>
        </p:nvSpPr>
        <p:spPr>
          <a:xfrm>
            <a:off x="207024" y="3116479"/>
            <a:ext cx="3269885" cy="2598308"/>
          </a:xfrm>
          <a:solidFill>
            <a:srgbClr val="54565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Tree>
    <p:extLst>
      <p:ext uri="{BB962C8B-B14F-4D97-AF65-F5344CB8AC3E}">
        <p14:creationId xmlns:p14="http://schemas.microsoft.com/office/powerpoint/2010/main" val="313644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61109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6" name="Picture Placeholder 2"/>
          <p:cNvSpPr>
            <a:spLocks noGrp="1"/>
          </p:cNvSpPr>
          <p:nvPr>
            <p:ph type="pic" idx="13"/>
          </p:nvPr>
        </p:nvSpPr>
        <p:spPr>
          <a:xfrm>
            <a:off x="288964" y="348214"/>
            <a:ext cx="5187365" cy="5233432"/>
          </a:xfrm>
          <a:solidFill>
            <a:srgbClr val="54565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7" name="Content Placeholder 2"/>
          <p:cNvSpPr>
            <a:spLocks noGrp="1"/>
          </p:cNvSpPr>
          <p:nvPr>
            <p:ph idx="1"/>
          </p:nvPr>
        </p:nvSpPr>
        <p:spPr>
          <a:xfrm>
            <a:off x="5817747" y="348217"/>
            <a:ext cx="5913340" cy="530512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163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4535" y="273052"/>
            <a:ext cx="6733740"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7952831" y="273055"/>
            <a:ext cx="3629572" cy="53802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4535" y="1435105"/>
            <a:ext cx="6733740" cy="421823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3858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6939" y="4800601"/>
            <a:ext cx="10585463"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996939" y="402901"/>
            <a:ext cx="10585463" cy="432467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996939" y="5367341"/>
            <a:ext cx="10585463" cy="43962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043402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bg.jpg"/>
          <p:cNvPicPr>
            <a:picLocks noChangeAspect="1"/>
          </p:cNvPicPr>
          <p:nvPr/>
        </p:nvPicPr>
        <p:blipFill>
          <a:blip r:embed="rId16" cstate="email">
            <a:alphaModFix amt="60000"/>
            <a:extLst>
              <a:ext uri="{28A0092B-C50C-407E-A947-70E740481C1C}">
                <a14:useLocalDpi xmlns:a14="http://schemas.microsoft.com/office/drawing/2010/main" val="0"/>
              </a:ext>
            </a:extLst>
          </a:blip>
          <a:stretch>
            <a:fillRect/>
          </a:stretch>
        </p:blipFill>
        <p:spPr>
          <a:xfrm>
            <a:off x="0" y="-19707"/>
            <a:ext cx="12192000" cy="6877707"/>
          </a:xfrm>
          <a:prstGeom prst="rect">
            <a:avLst/>
          </a:prstGeom>
        </p:spPr>
      </p:pic>
      <p:sp>
        <p:nvSpPr>
          <p:cNvPr id="2" name="Title Placeholder 1"/>
          <p:cNvSpPr>
            <a:spLocks noGrp="1"/>
          </p:cNvSpPr>
          <p:nvPr>
            <p:ph type="title"/>
          </p:nvPr>
        </p:nvSpPr>
        <p:spPr>
          <a:xfrm>
            <a:off x="914997" y="274639"/>
            <a:ext cx="10667403"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997" y="1600201"/>
            <a:ext cx="10667403" cy="395072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p:nvSpPr>
        <p:spPr>
          <a:xfrm>
            <a:off x="4" y="5940104"/>
            <a:ext cx="12191997" cy="917899"/>
          </a:xfrm>
          <a:prstGeom prst="rect">
            <a:avLst/>
          </a:prstGeom>
          <a:solidFill>
            <a:srgbClr val="5D17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6" name="Picture 5">
            <a:extLst>
              <a:ext uri="{FF2B5EF4-FFF2-40B4-BE49-F238E27FC236}">
                <a16:creationId xmlns:a16="http://schemas.microsoft.com/office/drawing/2014/main" id="{6C2A038B-E0E0-2A98-1FD8-8F82398201E1}"/>
              </a:ext>
            </a:extLst>
          </p:cNvPr>
          <p:cNvPicPr>
            <a:picLocks noChangeAspect="1"/>
          </p:cNvPicPr>
          <p:nvPr userDrawn="1"/>
        </p:nvPicPr>
        <p:blipFill>
          <a:blip r:embed="rId17" cstate="email">
            <a:extLst>
              <a:ext uri="{28A0092B-C50C-407E-A947-70E740481C1C}">
                <a14:useLocalDpi xmlns:a14="http://schemas.microsoft.com/office/drawing/2010/main" val="0"/>
              </a:ext>
            </a:extLst>
          </a:blip>
          <a:stretch>
            <a:fillRect/>
          </a:stretch>
        </p:blipFill>
        <p:spPr>
          <a:xfrm>
            <a:off x="204302" y="6048727"/>
            <a:ext cx="5024190" cy="700652"/>
          </a:xfrm>
          <a:prstGeom prst="rect">
            <a:avLst/>
          </a:prstGeom>
        </p:spPr>
      </p:pic>
    </p:spTree>
    <p:extLst>
      <p:ext uri="{BB962C8B-B14F-4D97-AF65-F5344CB8AC3E}">
        <p14:creationId xmlns:p14="http://schemas.microsoft.com/office/powerpoint/2010/main" val="307175219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4" r:id="rId8"/>
    <p:sldLayoutId id="2147483685" r:id="rId9"/>
    <p:sldLayoutId id="2147483686" r:id="rId10"/>
    <p:sldLayoutId id="2147483687" r:id="rId11"/>
    <p:sldLayoutId id="2147483688" r:id="rId12"/>
    <p:sldLayoutId id="2147483689" r:id="rId13"/>
    <p:sldLayoutId id="2147483673" r:id="rId14"/>
  </p:sldLayoutIdLst>
  <p:txStyles>
    <p:titleStyle>
      <a:lvl1pPr algn="ctr" defTabSz="457200" rtl="0" eaLnBrk="1" latinLnBrk="0" hangingPunct="1">
        <a:spcBef>
          <a:spcPct val="0"/>
        </a:spcBef>
        <a:buNone/>
        <a:defRPr sz="4400" kern="1200">
          <a:solidFill>
            <a:schemeClr val="tx2"/>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2D2E2B"/>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54565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54565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54565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19.jpeg"/><Relationship Id="rId5" Type="http://schemas.microsoft.com/office/2007/relationships/hdphoto" Target="../media/hdphoto1.wdp"/><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s://www.roboze.com/en/3d-printers/roboze-plus-pro.html"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208902" y="1713877"/>
            <a:ext cx="9753600" cy="1470025"/>
          </a:xfrm>
        </p:spPr>
        <p:txBody>
          <a:bodyPr>
            <a:noAutofit/>
          </a:bodyPr>
          <a:lstStyle/>
          <a:p>
            <a:r>
              <a:rPr lang="en-US" sz="3200" b="1"/>
              <a:t>Print Quality Optimization of an Open-Source High-Temperature FDM 3D Printer for Thermoplastic Materials</a:t>
            </a:r>
          </a:p>
        </p:txBody>
      </p:sp>
      <p:sp>
        <p:nvSpPr>
          <p:cNvPr id="6" name="Subtitle 5"/>
          <p:cNvSpPr>
            <a:spLocks noGrp="1"/>
          </p:cNvSpPr>
          <p:nvPr>
            <p:ph type="subTitle" idx="1"/>
          </p:nvPr>
        </p:nvSpPr>
        <p:spPr>
          <a:xfrm>
            <a:off x="1900920" y="3748292"/>
            <a:ext cx="8382000" cy="1039585"/>
          </a:xfrm>
        </p:spPr>
        <p:txBody>
          <a:bodyPr vert="horz" lIns="91440" tIns="45720" rIns="91440" bIns="45720" rtlCol="0" anchor="t">
            <a:normAutofit fontScale="92500" lnSpcReduction="10000"/>
          </a:bodyPr>
          <a:lstStyle/>
          <a:p>
            <a:r>
              <a:rPr lang="en-US" sz="2200" dirty="0">
                <a:solidFill>
                  <a:schemeClr val="tx1"/>
                </a:solidFill>
              </a:rPr>
              <a:t>Evan C. Garrison∗ and Luke C. Salisbury†</a:t>
            </a:r>
          </a:p>
          <a:p>
            <a:r>
              <a:rPr lang="en-US" sz="2200" dirty="0">
                <a:solidFill>
                  <a:schemeClr val="tx1"/>
                </a:solidFill>
              </a:rPr>
              <a:t>Mississippi State University, Mississippi State, MS, 39762</a:t>
            </a:r>
          </a:p>
          <a:p>
            <a:r>
              <a:rPr lang="en-US" sz="2000" dirty="0">
                <a:solidFill>
                  <a:schemeClr val="tx1"/>
                </a:solidFill>
              </a:rPr>
              <a:t>AIAA Region II Student Conference Region II AIAA April 3 - 4</a:t>
            </a:r>
            <a:r>
              <a:rPr lang="en-US" sz="1300" baseline="30000" dirty="0">
                <a:solidFill>
                  <a:schemeClr val="tx1"/>
                </a:solidFill>
              </a:rPr>
              <a:t>th</a:t>
            </a:r>
            <a:r>
              <a:rPr lang="en-US" sz="2000" dirty="0">
                <a:solidFill>
                  <a:schemeClr val="tx1"/>
                </a:solidFill>
              </a:rPr>
              <a:t>, 2025</a:t>
            </a:r>
          </a:p>
        </p:txBody>
      </p:sp>
      <p:sp>
        <p:nvSpPr>
          <p:cNvPr id="2" name="TextBox 1">
            <a:extLst>
              <a:ext uri="{FF2B5EF4-FFF2-40B4-BE49-F238E27FC236}">
                <a16:creationId xmlns:a16="http://schemas.microsoft.com/office/drawing/2014/main" id="{7386C0A7-EB3A-017A-83C8-EC1104FC8DFF}"/>
              </a:ext>
            </a:extLst>
          </p:cNvPr>
          <p:cNvSpPr txBox="1"/>
          <p:nvPr/>
        </p:nvSpPr>
        <p:spPr>
          <a:xfrm>
            <a:off x="824364" y="5439266"/>
            <a:ext cx="11024172" cy="400110"/>
          </a:xfrm>
          <a:prstGeom prst="rect">
            <a:avLst/>
          </a:prstGeom>
          <a:noFill/>
        </p:spPr>
        <p:txBody>
          <a:bodyPr wrap="none" lIns="91440" tIns="45720" rIns="91440" bIns="45720" rtlCol="0" anchor="t">
            <a:spAutoFit/>
          </a:bodyPr>
          <a:lstStyle/>
          <a:p>
            <a:r>
              <a:rPr lang="en-US" sz="1000"/>
              <a:t>∗Undergraduate Researcher, Department of Aerospace Engineering, 501 Hardy Road, 321 Walker Hall, Drawer A, Mississippi State, MS 39762,AIAA Student Member 1810343.</a:t>
            </a:r>
          </a:p>
          <a:p>
            <a:r>
              <a:rPr lang="en-US" sz="1000"/>
              <a:t>†Undergraduate Researcher, Michael W. Hall School of Mechanical Engineering, 479-1 Hardy Road, 210 Carpenter Hall, Box 9552, Mississippi State, MS 39762, AIAA Student Member 1810424</a:t>
            </a:r>
          </a:p>
        </p:txBody>
      </p:sp>
    </p:spTree>
    <p:extLst>
      <p:ext uri="{BB962C8B-B14F-4D97-AF65-F5344CB8AC3E}">
        <p14:creationId xmlns:p14="http://schemas.microsoft.com/office/powerpoint/2010/main" val="1126945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C56C4C-A481-0152-193A-BA751B5764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44ECEC-65BA-C1DB-6F27-F1E16B181E07}"/>
              </a:ext>
            </a:extLst>
          </p:cNvPr>
          <p:cNvSpPr>
            <a:spLocks noGrp="1"/>
          </p:cNvSpPr>
          <p:nvPr>
            <p:ph type="title"/>
          </p:nvPr>
        </p:nvSpPr>
        <p:spPr>
          <a:xfrm>
            <a:off x="311780" y="183479"/>
            <a:ext cx="11624405" cy="688747"/>
          </a:xfrm>
        </p:spPr>
        <p:txBody>
          <a:bodyPr>
            <a:normAutofit fontScale="90000"/>
          </a:bodyPr>
          <a:lstStyle/>
          <a:p>
            <a:pPr algn="l"/>
            <a:r>
              <a:rPr lang="en-US" b="1"/>
              <a:t>III. Thermal Optimization</a:t>
            </a:r>
            <a:endParaRPr lang="en-US" sz="3100" b="1">
              <a:solidFill>
                <a:schemeClr val="tx1"/>
              </a:solidFill>
            </a:endParaRPr>
          </a:p>
        </p:txBody>
      </p:sp>
      <p:sp>
        <p:nvSpPr>
          <p:cNvPr id="10" name="AutoShape 2">
            <a:extLst>
              <a:ext uri="{FF2B5EF4-FFF2-40B4-BE49-F238E27FC236}">
                <a16:creationId xmlns:a16="http://schemas.microsoft.com/office/drawing/2014/main" id="{172AC2AA-F5E9-4368-00FF-E301E4AF51D9}"/>
              </a:ext>
            </a:extLst>
          </p:cNvPr>
          <p:cNvSpPr>
            <a:spLocks noChangeAspect="1" noChangeArrowheads="1"/>
          </p:cNvSpPr>
          <p:nvPr/>
        </p:nvSpPr>
        <p:spPr bwMode="auto">
          <a:xfrm>
            <a:off x="7604138" y="2090057"/>
            <a:ext cx="2906019" cy="290601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4" name="Picture 2" descr="A drawing of a machine&#10;&#10;AI-generated content may be incorrect.">
            <a:extLst>
              <a:ext uri="{FF2B5EF4-FFF2-40B4-BE49-F238E27FC236}">
                <a16:creationId xmlns:a16="http://schemas.microsoft.com/office/drawing/2014/main" id="{7EEC3D1E-7A6E-C4B4-A2D3-AED6221C7F15}"/>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31792" r="17141"/>
          <a:stretch/>
        </p:blipFill>
        <p:spPr bwMode="auto">
          <a:xfrm>
            <a:off x="9531273" y="515000"/>
            <a:ext cx="2333939" cy="2384823"/>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3076" name="Picture 4" descr="A drawing of a machine&#10;&#10;AI-generated content may be incorrect.">
            <a:extLst>
              <a:ext uri="{FF2B5EF4-FFF2-40B4-BE49-F238E27FC236}">
                <a16:creationId xmlns:a16="http://schemas.microsoft.com/office/drawing/2014/main" id="{A5F4F650-8180-FA5F-577A-3D95C2B703E4}"/>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3684" r="21221"/>
          <a:stretch/>
        </p:blipFill>
        <p:spPr bwMode="auto">
          <a:xfrm>
            <a:off x="9436925" y="3283648"/>
            <a:ext cx="2522637" cy="2542259"/>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2C18DBF1-94DD-D72B-54BC-CCFB1471045A}"/>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880321" y="1959318"/>
            <a:ext cx="2283023" cy="211091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6BCB548-C5AC-FBF6-027E-9021A883410C}"/>
              </a:ext>
            </a:extLst>
          </p:cNvPr>
          <p:cNvSpPr txBox="1"/>
          <p:nvPr/>
        </p:nvSpPr>
        <p:spPr>
          <a:xfrm>
            <a:off x="9227137" y="152164"/>
            <a:ext cx="2733441" cy="369332"/>
          </a:xfrm>
          <a:prstGeom prst="rect">
            <a:avLst/>
          </a:prstGeom>
          <a:noFill/>
        </p:spPr>
        <p:txBody>
          <a:bodyPr wrap="none" rtlCol="0">
            <a:spAutoFit/>
          </a:bodyPr>
          <a:lstStyle/>
          <a:p>
            <a:pPr algn="ctr"/>
            <a:r>
              <a:rPr lang="en-US"/>
              <a:t>Original Thermal Design</a:t>
            </a:r>
          </a:p>
        </p:txBody>
      </p:sp>
      <p:sp>
        <p:nvSpPr>
          <p:cNvPr id="7" name="TextBox 6">
            <a:extLst>
              <a:ext uri="{FF2B5EF4-FFF2-40B4-BE49-F238E27FC236}">
                <a16:creationId xmlns:a16="http://schemas.microsoft.com/office/drawing/2014/main" id="{8DABAA9F-0CB3-71F6-CDAB-7041652E03FA}"/>
              </a:ext>
            </a:extLst>
          </p:cNvPr>
          <p:cNvSpPr txBox="1"/>
          <p:nvPr/>
        </p:nvSpPr>
        <p:spPr>
          <a:xfrm>
            <a:off x="9082432" y="2906144"/>
            <a:ext cx="2981907" cy="369332"/>
          </a:xfrm>
          <a:prstGeom prst="rect">
            <a:avLst/>
          </a:prstGeom>
          <a:noFill/>
        </p:spPr>
        <p:txBody>
          <a:bodyPr wrap="none" rtlCol="0">
            <a:spAutoFit/>
          </a:bodyPr>
          <a:lstStyle/>
          <a:p>
            <a:pPr algn="ctr"/>
            <a:r>
              <a:rPr lang="en-US"/>
              <a:t>Optimized Thermal Design</a:t>
            </a:r>
          </a:p>
        </p:txBody>
      </p:sp>
      <p:sp>
        <p:nvSpPr>
          <p:cNvPr id="8" name="TextBox 7">
            <a:extLst>
              <a:ext uri="{FF2B5EF4-FFF2-40B4-BE49-F238E27FC236}">
                <a16:creationId xmlns:a16="http://schemas.microsoft.com/office/drawing/2014/main" id="{328DEE5D-2828-CBBB-292C-BBBFA917AED5}"/>
              </a:ext>
            </a:extLst>
          </p:cNvPr>
          <p:cNvSpPr txBox="1"/>
          <p:nvPr/>
        </p:nvSpPr>
        <p:spPr>
          <a:xfrm>
            <a:off x="6462896" y="1532202"/>
            <a:ext cx="2864117" cy="369332"/>
          </a:xfrm>
          <a:prstGeom prst="rect">
            <a:avLst/>
          </a:prstGeom>
          <a:noFill/>
        </p:spPr>
        <p:txBody>
          <a:bodyPr wrap="none" rtlCol="0">
            <a:spAutoFit/>
          </a:bodyPr>
          <a:lstStyle/>
          <a:p>
            <a:pPr algn="ctr"/>
            <a:r>
              <a:rPr lang="en-US"/>
              <a:t>Forced Convection Heater</a:t>
            </a:r>
          </a:p>
        </p:txBody>
      </p:sp>
      <p:sp>
        <p:nvSpPr>
          <p:cNvPr id="9" name="TextBox 8">
            <a:extLst>
              <a:ext uri="{FF2B5EF4-FFF2-40B4-BE49-F238E27FC236}">
                <a16:creationId xmlns:a16="http://schemas.microsoft.com/office/drawing/2014/main" id="{DC6537E5-7447-4BA0-B509-A9439172F178}"/>
              </a:ext>
            </a:extLst>
          </p:cNvPr>
          <p:cNvSpPr txBox="1"/>
          <p:nvPr/>
        </p:nvSpPr>
        <p:spPr>
          <a:xfrm rot="10800000" flipV="1">
            <a:off x="376615" y="756488"/>
            <a:ext cx="8837909" cy="830997"/>
          </a:xfrm>
          <a:prstGeom prst="rect">
            <a:avLst/>
          </a:prstGeom>
          <a:noFill/>
        </p:spPr>
        <p:txBody>
          <a:bodyPr wrap="square" lIns="91440" tIns="45720" rIns="91440" bIns="45720" rtlCol="0" anchor="t">
            <a:spAutoFit/>
          </a:bodyPr>
          <a:lstStyle/>
          <a:p>
            <a:r>
              <a:rPr lang="en-US" sz="2400"/>
              <a:t>The original </a:t>
            </a:r>
            <a:r>
              <a:rPr lang="en-US" sz="2200"/>
              <a:t>chamber</a:t>
            </a:r>
            <a:r>
              <a:rPr lang="en-US" sz="2400"/>
              <a:t> design was unable to reach the required 70-90°C chamber temperature for  ULTEM™ 1010</a:t>
            </a:r>
          </a:p>
        </p:txBody>
      </p:sp>
      <p:sp>
        <p:nvSpPr>
          <p:cNvPr id="11" name="TextBox 10">
            <a:extLst>
              <a:ext uri="{FF2B5EF4-FFF2-40B4-BE49-F238E27FC236}">
                <a16:creationId xmlns:a16="http://schemas.microsoft.com/office/drawing/2014/main" id="{412EBC26-12D0-9E95-5A8B-8250432B3D87}"/>
              </a:ext>
            </a:extLst>
          </p:cNvPr>
          <p:cNvSpPr txBox="1"/>
          <p:nvPr/>
        </p:nvSpPr>
        <p:spPr>
          <a:xfrm>
            <a:off x="376615" y="1607277"/>
            <a:ext cx="5922610" cy="2954655"/>
          </a:xfrm>
          <a:prstGeom prst="rect">
            <a:avLst/>
          </a:prstGeom>
          <a:noFill/>
        </p:spPr>
        <p:txBody>
          <a:bodyPr wrap="square" rtlCol="0">
            <a:spAutoFit/>
          </a:bodyPr>
          <a:lstStyle/>
          <a:p>
            <a:r>
              <a:rPr lang="en-US" sz="2400"/>
              <a:t>Changes:</a:t>
            </a:r>
          </a:p>
          <a:p>
            <a:pPr marL="285750" indent="-285750">
              <a:buFont typeface="Arial" panose="020B0604020202020204" pitchFamily="34" charset="0"/>
              <a:buChar char="•"/>
            </a:pPr>
            <a:r>
              <a:rPr lang="en-US" sz="2000"/>
              <a:t>Replaced all vertical bellows </a:t>
            </a:r>
            <a:r>
              <a:rPr lang="en-US" sz="2200"/>
              <a:t>with</a:t>
            </a:r>
            <a:r>
              <a:rPr lang="en-US" sz="2000"/>
              <a:t> rigid mineral wool insulation panels.</a:t>
            </a:r>
          </a:p>
          <a:p>
            <a:pPr marL="285750" indent="-285750">
              <a:buFont typeface="Arial" panose="020B0604020202020204" pitchFamily="34" charset="0"/>
              <a:buChar char="•"/>
            </a:pPr>
            <a:r>
              <a:rPr lang="en-US" sz="2000"/>
              <a:t>All chamber gaps were filled with cut mineral wool insulation</a:t>
            </a:r>
          </a:p>
          <a:p>
            <a:pPr marL="285750" indent="-285750">
              <a:buFont typeface="Arial" panose="020B0604020202020204" pitchFamily="34" charset="0"/>
              <a:buChar char="•"/>
            </a:pPr>
            <a:r>
              <a:rPr lang="en-US" sz="2000"/>
              <a:t>PETG Z-axis bed brackets were replaced with metal to maintain part geometry</a:t>
            </a:r>
          </a:p>
          <a:p>
            <a:pPr marL="285750" indent="-285750">
              <a:buFont typeface="Arial" panose="020B0604020202020204" pitchFamily="34" charset="0"/>
              <a:buChar char="•"/>
            </a:pPr>
            <a:r>
              <a:rPr lang="en-US" sz="2000"/>
              <a:t>A 120mm fan was attached to the ceramic heater to increase heat transfer</a:t>
            </a:r>
          </a:p>
        </p:txBody>
      </p:sp>
      <p:sp>
        <p:nvSpPr>
          <p:cNvPr id="12" name="TextBox 11">
            <a:extLst>
              <a:ext uri="{FF2B5EF4-FFF2-40B4-BE49-F238E27FC236}">
                <a16:creationId xmlns:a16="http://schemas.microsoft.com/office/drawing/2014/main" id="{D251A3C7-1611-2306-E43A-F719FF095F98}"/>
              </a:ext>
            </a:extLst>
          </p:cNvPr>
          <p:cNvSpPr txBox="1"/>
          <p:nvPr/>
        </p:nvSpPr>
        <p:spPr>
          <a:xfrm>
            <a:off x="311780" y="5035563"/>
            <a:ext cx="8342363" cy="830997"/>
          </a:xfrm>
          <a:prstGeom prst="rect">
            <a:avLst/>
          </a:prstGeom>
          <a:noFill/>
        </p:spPr>
        <p:txBody>
          <a:bodyPr wrap="square" lIns="91440" tIns="45720" rIns="91440" bIns="45720" rtlCol="0" anchor="t">
            <a:spAutoFit/>
          </a:bodyPr>
          <a:lstStyle/>
          <a:p>
            <a:r>
              <a:rPr lang="en-US" sz="2400"/>
              <a:t>Results:  Max chamber temperature increased from 40 °C to 100°C </a:t>
            </a:r>
          </a:p>
        </p:txBody>
      </p:sp>
    </p:spTree>
    <p:extLst>
      <p:ext uri="{BB962C8B-B14F-4D97-AF65-F5344CB8AC3E}">
        <p14:creationId xmlns:p14="http://schemas.microsoft.com/office/powerpoint/2010/main" val="10678552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6989D-90AC-ED9A-8364-951926C80C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FB1DE9-0BDE-E69E-F775-3C6DFA2FA8ED}"/>
              </a:ext>
            </a:extLst>
          </p:cNvPr>
          <p:cNvSpPr>
            <a:spLocks noGrp="1"/>
          </p:cNvSpPr>
          <p:nvPr>
            <p:ph type="title"/>
          </p:nvPr>
        </p:nvSpPr>
        <p:spPr>
          <a:xfrm>
            <a:off x="979124" y="2722117"/>
            <a:ext cx="10233751" cy="706883"/>
          </a:xfrm>
        </p:spPr>
        <p:txBody>
          <a:bodyPr>
            <a:normAutofit/>
          </a:bodyPr>
          <a:lstStyle/>
          <a:p>
            <a:pPr algn="ctr"/>
            <a:r>
              <a:rPr lang="en-US" sz="3600">
                <a:latin typeface="+mn-lt"/>
                <a:cs typeface="Cascadia Mono SemiLight" panose="020B0609020000020004" pitchFamily="49" charset="0"/>
              </a:rPr>
              <a:t>IV. Mechanical Optimization</a:t>
            </a:r>
          </a:p>
        </p:txBody>
      </p:sp>
    </p:spTree>
    <p:extLst>
      <p:ext uri="{BB962C8B-B14F-4D97-AF65-F5344CB8AC3E}">
        <p14:creationId xmlns:p14="http://schemas.microsoft.com/office/powerpoint/2010/main" val="41887254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396A81-D7C5-00D9-F38D-6A3E75107D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44163D-60E2-9AA4-3521-14595C8E5D50}"/>
              </a:ext>
            </a:extLst>
          </p:cNvPr>
          <p:cNvSpPr>
            <a:spLocks noGrp="1"/>
          </p:cNvSpPr>
          <p:nvPr>
            <p:ph type="title"/>
          </p:nvPr>
        </p:nvSpPr>
        <p:spPr>
          <a:xfrm>
            <a:off x="311780" y="183479"/>
            <a:ext cx="11624405" cy="688747"/>
          </a:xfrm>
        </p:spPr>
        <p:txBody>
          <a:bodyPr>
            <a:normAutofit fontScale="90000"/>
          </a:bodyPr>
          <a:lstStyle/>
          <a:p>
            <a:pPr algn="l"/>
            <a:r>
              <a:rPr lang="en-US" b="1"/>
              <a:t>IV. Mechanical Optimization</a:t>
            </a:r>
            <a:endParaRPr lang="en-US" sz="3100" b="1">
              <a:solidFill>
                <a:schemeClr val="tx1"/>
              </a:solidFill>
            </a:endParaRPr>
          </a:p>
        </p:txBody>
      </p:sp>
      <p:sp>
        <p:nvSpPr>
          <p:cNvPr id="10" name="AutoShape 2">
            <a:extLst>
              <a:ext uri="{FF2B5EF4-FFF2-40B4-BE49-F238E27FC236}">
                <a16:creationId xmlns:a16="http://schemas.microsoft.com/office/drawing/2014/main" id="{81D2098B-B098-60FC-9CC0-2497A689BAA3}"/>
              </a:ext>
            </a:extLst>
          </p:cNvPr>
          <p:cNvSpPr>
            <a:spLocks noChangeAspect="1" noChangeArrowheads="1"/>
          </p:cNvSpPr>
          <p:nvPr/>
        </p:nvSpPr>
        <p:spPr bwMode="auto">
          <a:xfrm>
            <a:off x="7604138" y="2090057"/>
            <a:ext cx="2906019" cy="290601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a:extLst>
              <a:ext uri="{FF2B5EF4-FFF2-40B4-BE49-F238E27FC236}">
                <a16:creationId xmlns:a16="http://schemas.microsoft.com/office/drawing/2014/main" id="{762BD789-AB2E-D806-6DDD-20496493A071}"/>
              </a:ext>
            </a:extLst>
          </p:cNvPr>
          <p:cNvSpPr txBox="1"/>
          <p:nvPr/>
        </p:nvSpPr>
        <p:spPr>
          <a:xfrm>
            <a:off x="8991150" y="62949"/>
            <a:ext cx="3038011" cy="369332"/>
          </a:xfrm>
          <a:prstGeom prst="rect">
            <a:avLst/>
          </a:prstGeom>
          <a:noFill/>
        </p:spPr>
        <p:txBody>
          <a:bodyPr wrap="none" rtlCol="0">
            <a:spAutoFit/>
          </a:bodyPr>
          <a:lstStyle/>
          <a:p>
            <a:r>
              <a:rPr lang="en-US"/>
              <a:t>Original Mechanical Design</a:t>
            </a:r>
          </a:p>
        </p:txBody>
      </p:sp>
      <p:sp>
        <p:nvSpPr>
          <p:cNvPr id="7" name="TextBox 6">
            <a:extLst>
              <a:ext uri="{FF2B5EF4-FFF2-40B4-BE49-F238E27FC236}">
                <a16:creationId xmlns:a16="http://schemas.microsoft.com/office/drawing/2014/main" id="{1EE04054-7123-10BF-6C53-F4FAA5115D2F}"/>
              </a:ext>
            </a:extLst>
          </p:cNvPr>
          <p:cNvSpPr txBox="1"/>
          <p:nvPr/>
        </p:nvSpPr>
        <p:spPr>
          <a:xfrm>
            <a:off x="8930770" y="2870846"/>
            <a:ext cx="3286477" cy="369332"/>
          </a:xfrm>
          <a:prstGeom prst="rect">
            <a:avLst/>
          </a:prstGeom>
          <a:noFill/>
        </p:spPr>
        <p:txBody>
          <a:bodyPr wrap="none" rtlCol="0">
            <a:spAutoFit/>
          </a:bodyPr>
          <a:lstStyle/>
          <a:p>
            <a:r>
              <a:rPr lang="en-US"/>
              <a:t>Optimized Mechanical Design</a:t>
            </a:r>
          </a:p>
        </p:txBody>
      </p:sp>
      <p:sp>
        <p:nvSpPr>
          <p:cNvPr id="11" name="TextBox 10">
            <a:extLst>
              <a:ext uri="{FF2B5EF4-FFF2-40B4-BE49-F238E27FC236}">
                <a16:creationId xmlns:a16="http://schemas.microsoft.com/office/drawing/2014/main" id="{FE2D4062-D37D-2B86-2CA0-5D32E1387D8B}"/>
              </a:ext>
            </a:extLst>
          </p:cNvPr>
          <p:cNvSpPr txBox="1"/>
          <p:nvPr/>
        </p:nvSpPr>
        <p:spPr>
          <a:xfrm>
            <a:off x="311780" y="2089713"/>
            <a:ext cx="8303991" cy="2492990"/>
          </a:xfrm>
          <a:prstGeom prst="rect">
            <a:avLst/>
          </a:prstGeom>
          <a:noFill/>
        </p:spPr>
        <p:txBody>
          <a:bodyPr wrap="square" rtlCol="0">
            <a:spAutoFit/>
          </a:bodyPr>
          <a:lstStyle/>
          <a:p>
            <a:r>
              <a:rPr lang="en-US" sz="2400"/>
              <a:t>Changes:</a:t>
            </a:r>
          </a:p>
          <a:p>
            <a:pPr marL="342900" indent="-342900">
              <a:buFont typeface="Arial" panose="020B0604020202020204" pitchFamily="34" charset="0"/>
              <a:buChar char="•"/>
            </a:pPr>
            <a:r>
              <a:rPr lang="en-US" sz="2200"/>
              <a:t>A second linear rod was added to increase printhead rigidity, reducing oscillations</a:t>
            </a:r>
          </a:p>
          <a:p>
            <a:pPr marL="342900" indent="-342900">
              <a:buFont typeface="Arial" panose="020B0604020202020204" pitchFamily="34" charset="0"/>
              <a:buChar char="•"/>
            </a:pPr>
            <a:r>
              <a:rPr lang="en-US" sz="2200"/>
              <a:t>PETG parts in the </a:t>
            </a:r>
            <a:r>
              <a:rPr lang="en-US" sz="2200" err="1"/>
              <a:t>CoreXY</a:t>
            </a:r>
            <a:r>
              <a:rPr lang="en-US" sz="2200"/>
              <a:t> frame were replaced with ABS to reduce frame geometry changes due to heat exposure from the chamber, increasing carriage travel precision and reducing friction</a:t>
            </a:r>
          </a:p>
        </p:txBody>
      </p:sp>
      <p:sp>
        <p:nvSpPr>
          <p:cNvPr id="12" name="TextBox 11">
            <a:extLst>
              <a:ext uri="{FF2B5EF4-FFF2-40B4-BE49-F238E27FC236}">
                <a16:creationId xmlns:a16="http://schemas.microsoft.com/office/drawing/2014/main" id="{0872E948-F073-81B5-661E-CD1E3A24DFBB}"/>
              </a:ext>
            </a:extLst>
          </p:cNvPr>
          <p:cNvSpPr txBox="1"/>
          <p:nvPr/>
        </p:nvSpPr>
        <p:spPr>
          <a:xfrm>
            <a:off x="292593" y="4596506"/>
            <a:ext cx="8342363" cy="1200329"/>
          </a:xfrm>
          <a:prstGeom prst="rect">
            <a:avLst/>
          </a:prstGeom>
          <a:noFill/>
        </p:spPr>
        <p:txBody>
          <a:bodyPr wrap="square" rtlCol="0">
            <a:spAutoFit/>
          </a:bodyPr>
          <a:lstStyle/>
          <a:p>
            <a:r>
              <a:rPr lang="en-US" sz="2400"/>
              <a:t>Results: These changes visibly reduced the magnitude  of the visible oscillations in the printhead and the friction between the x-axis rods and the printhead carriage.  </a:t>
            </a:r>
          </a:p>
        </p:txBody>
      </p:sp>
      <p:pic>
        <p:nvPicPr>
          <p:cNvPr id="5124" name="Picture 4">
            <a:extLst>
              <a:ext uri="{FF2B5EF4-FFF2-40B4-BE49-F238E27FC236}">
                <a16:creationId xmlns:a16="http://schemas.microsoft.com/office/drawing/2014/main" id="{C98F65C1-CA1F-FF8B-317A-5910E61A48DF}"/>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33215" t="6931" r="21279"/>
          <a:stretch/>
        </p:blipFill>
        <p:spPr bwMode="auto">
          <a:xfrm>
            <a:off x="9399123" y="459445"/>
            <a:ext cx="2222063" cy="237348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5126" name="Picture 6" descr="A drawing of a machine&#10;&#10;AI-generated content may be incorrect.">
            <a:extLst>
              <a:ext uri="{FF2B5EF4-FFF2-40B4-BE49-F238E27FC236}">
                <a16:creationId xmlns:a16="http://schemas.microsoft.com/office/drawing/2014/main" id="{C7C20269-8A15-2261-DDBD-816F802214E8}"/>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4878" t="10442" r="27016"/>
          <a:stretch/>
        </p:blipFill>
        <p:spPr bwMode="auto">
          <a:xfrm>
            <a:off x="9355314" y="3278099"/>
            <a:ext cx="2437388" cy="2518736"/>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5C97872-EE01-9907-C66E-97B08A2A9412}"/>
              </a:ext>
            </a:extLst>
          </p:cNvPr>
          <p:cNvSpPr txBox="1"/>
          <p:nvPr/>
        </p:nvSpPr>
        <p:spPr>
          <a:xfrm>
            <a:off x="311780" y="991440"/>
            <a:ext cx="8772344" cy="1107996"/>
          </a:xfrm>
          <a:prstGeom prst="rect">
            <a:avLst/>
          </a:prstGeom>
          <a:noFill/>
        </p:spPr>
        <p:txBody>
          <a:bodyPr wrap="square" rtlCol="0">
            <a:spAutoFit/>
          </a:bodyPr>
          <a:lstStyle/>
          <a:p>
            <a:r>
              <a:rPr lang="en-US" sz="2200"/>
              <a:t>The </a:t>
            </a:r>
            <a:r>
              <a:rPr lang="en-US" sz="2200" err="1"/>
              <a:t>CoreXY</a:t>
            </a:r>
            <a:r>
              <a:rPr lang="en-US" sz="2200"/>
              <a:t> system was identified as a source of part quality discrepancies due to a lack of rigidity and PETG part heat degradation</a:t>
            </a:r>
          </a:p>
        </p:txBody>
      </p:sp>
    </p:spTree>
    <p:extLst>
      <p:ext uri="{BB962C8B-B14F-4D97-AF65-F5344CB8AC3E}">
        <p14:creationId xmlns:p14="http://schemas.microsoft.com/office/powerpoint/2010/main" val="3816602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87FC62-8288-3523-1484-71E5DF3DC7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1D62E6-7AAD-86DA-64B4-00A6B062A489}"/>
              </a:ext>
            </a:extLst>
          </p:cNvPr>
          <p:cNvSpPr>
            <a:spLocks noGrp="1"/>
          </p:cNvSpPr>
          <p:nvPr>
            <p:ph type="title"/>
          </p:nvPr>
        </p:nvSpPr>
        <p:spPr>
          <a:xfrm>
            <a:off x="979124" y="2722117"/>
            <a:ext cx="10233751" cy="706883"/>
          </a:xfrm>
        </p:spPr>
        <p:txBody>
          <a:bodyPr>
            <a:normAutofit/>
          </a:bodyPr>
          <a:lstStyle/>
          <a:p>
            <a:pPr algn="ctr"/>
            <a:r>
              <a:rPr lang="en-US" sz="3600">
                <a:latin typeface="+mn-lt"/>
                <a:cs typeface="Cascadia Mono SemiLight" panose="020B0609020000020004" pitchFamily="49" charset="0"/>
              </a:rPr>
              <a:t>V. Parameter Optimization</a:t>
            </a:r>
          </a:p>
        </p:txBody>
      </p:sp>
    </p:spTree>
    <p:extLst>
      <p:ext uri="{BB962C8B-B14F-4D97-AF65-F5344CB8AC3E}">
        <p14:creationId xmlns:p14="http://schemas.microsoft.com/office/powerpoint/2010/main" val="22822984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65C68C-3D57-69C5-1AB8-D05C9DF192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D97A93-6DDD-CD34-6281-4DF8E2821E3F}"/>
              </a:ext>
            </a:extLst>
          </p:cNvPr>
          <p:cNvSpPr>
            <a:spLocks noGrp="1"/>
          </p:cNvSpPr>
          <p:nvPr>
            <p:ph type="title"/>
          </p:nvPr>
        </p:nvSpPr>
        <p:spPr>
          <a:xfrm>
            <a:off x="115837" y="250037"/>
            <a:ext cx="11624405" cy="688747"/>
          </a:xfrm>
        </p:spPr>
        <p:txBody>
          <a:bodyPr>
            <a:normAutofit fontScale="90000"/>
          </a:bodyPr>
          <a:lstStyle/>
          <a:p>
            <a:pPr algn="l"/>
            <a:r>
              <a:rPr lang="en-US" b="1"/>
              <a:t>V. Parameter Optimization</a:t>
            </a:r>
            <a:br>
              <a:rPr lang="en-US" b="1"/>
            </a:br>
            <a:r>
              <a:rPr lang="en-US" sz="3100" b="1">
                <a:solidFill>
                  <a:schemeClr val="tx1"/>
                </a:solidFill>
              </a:rPr>
              <a:t>A. </a:t>
            </a:r>
            <a:r>
              <a:rPr lang="en-US" sz="3100" b="1" err="1">
                <a:solidFill>
                  <a:schemeClr val="tx1"/>
                </a:solidFill>
              </a:rPr>
              <a:t>Hotend</a:t>
            </a:r>
            <a:r>
              <a:rPr lang="en-US" sz="3100" b="1">
                <a:solidFill>
                  <a:schemeClr val="tx1"/>
                </a:solidFill>
              </a:rPr>
              <a:t>/Bed Temperature DOE</a:t>
            </a:r>
          </a:p>
        </p:txBody>
      </p:sp>
      <p:sp>
        <p:nvSpPr>
          <p:cNvPr id="10" name="AutoShape 2">
            <a:extLst>
              <a:ext uri="{FF2B5EF4-FFF2-40B4-BE49-F238E27FC236}">
                <a16:creationId xmlns:a16="http://schemas.microsoft.com/office/drawing/2014/main" id="{CE785866-2382-468A-CBC8-FF841829C9C3}"/>
              </a:ext>
            </a:extLst>
          </p:cNvPr>
          <p:cNvSpPr>
            <a:spLocks noChangeAspect="1" noChangeArrowheads="1"/>
          </p:cNvSpPr>
          <p:nvPr/>
        </p:nvSpPr>
        <p:spPr bwMode="auto">
          <a:xfrm>
            <a:off x="7604138" y="2090057"/>
            <a:ext cx="2906019" cy="290601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extBox 3">
            <a:extLst>
              <a:ext uri="{FF2B5EF4-FFF2-40B4-BE49-F238E27FC236}">
                <a16:creationId xmlns:a16="http://schemas.microsoft.com/office/drawing/2014/main" id="{76E30336-B5B8-7F25-3A29-65D5ADD3DEF8}"/>
              </a:ext>
            </a:extLst>
          </p:cNvPr>
          <p:cNvSpPr txBox="1"/>
          <p:nvPr/>
        </p:nvSpPr>
        <p:spPr>
          <a:xfrm>
            <a:off x="330964" y="1164069"/>
            <a:ext cx="11624405" cy="646331"/>
          </a:xfrm>
          <a:prstGeom prst="rect">
            <a:avLst/>
          </a:prstGeom>
          <a:noFill/>
        </p:spPr>
        <p:txBody>
          <a:bodyPr wrap="square" lIns="91440" tIns="45720" rIns="91440" bIns="45720" rtlCol="0" anchor="t">
            <a:spAutoFit/>
          </a:bodyPr>
          <a:lstStyle/>
          <a:p>
            <a:r>
              <a:rPr lang="en-US"/>
              <a:t>The first DOE analyzed the effect of </a:t>
            </a:r>
            <a:r>
              <a:rPr lang="en-US" err="1"/>
              <a:t>hotend</a:t>
            </a:r>
            <a:r>
              <a:rPr lang="en-US"/>
              <a:t> and bed temperature on  ULTEM™ 1010 adhesion creating a total of 15 experimental groups, totaling 45 trials</a:t>
            </a:r>
          </a:p>
        </p:txBody>
      </p:sp>
      <p:sp>
        <p:nvSpPr>
          <p:cNvPr id="5" name="TextBox 4">
            <a:extLst>
              <a:ext uri="{FF2B5EF4-FFF2-40B4-BE49-F238E27FC236}">
                <a16:creationId xmlns:a16="http://schemas.microsoft.com/office/drawing/2014/main" id="{A869A7B0-62B6-B475-FA6A-C638919E42A3}"/>
              </a:ext>
            </a:extLst>
          </p:cNvPr>
          <p:cNvSpPr txBox="1"/>
          <p:nvPr/>
        </p:nvSpPr>
        <p:spPr>
          <a:xfrm>
            <a:off x="300074" y="3785374"/>
            <a:ext cx="4017119" cy="2031325"/>
          </a:xfrm>
          <a:prstGeom prst="rect">
            <a:avLst/>
          </a:prstGeom>
          <a:noFill/>
        </p:spPr>
        <p:txBody>
          <a:bodyPr wrap="square" lIns="91440" tIns="45720" rIns="91440" bIns="45720" anchor="t">
            <a:spAutoFit/>
          </a:bodyPr>
          <a:lstStyle/>
          <a:p>
            <a:r>
              <a:rPr lang="en-US"/>
              <a:t>Results: Interaction plots showed bed adhesion increased with both hot end and bed temperature, with p-values of 1 and 0.94995, respectively. Bed adhesion was inconsistent below 140°C, guiding the second DOE setup.</a:t>
            </a:r>
          </a:p>
        </p:txBody>
      </p:sp>
      <p:sp>
        <p:nvSpPr>
          <p:cNvPr id="8" name="TextBox 7">
            <a:extLst>
              <a:ext uri="{FF2B5EF4-FFF2-40B4-BE49-F238E27FC236}">
                <a16:creationId xmlns:a16="http://schemas.microsoft.com/office/drawing/2014/main" id="{A5F4F200-17AE-C470-B649-75C8DBAD591E}"/>
              </a:ext>
            </a:extLst>
          </p:cNvPr>
          <p:cNvSpPr txBox="1"/>
          <p:nvPr/>
        </p:nvSpPr>
        <p:spPr>
          <a:xfrm>
            <a:off x="333203" y="2060247"/>
            <a:ext cx="4439485" cy="1477328"/>
          </a:xfrm>
          <a:prstGeom prst="rect">
            <a:avLst/>
          </a:prstGeom>
          <a:noFill/>
        </p:spPr>
        <p:txBody>
          <a:bodyPr wrap="square" lIns="91440" tIns="45720" rIns="91440" bIns="45720" anchor="t">
            <a:spAutoFit/>
          </a:bodyPr>
          <a:lstStyle>
            <a:defPPr>
              <a:defRPr lang="en-US"/>
            </a:defPPr>
            <a:lvl1pPr>
              <a:defRPr sz="2200"/>
            </a:lvl1pPr>
          </a:lstStyle>
          <a:p>
            <a:r>
              <a:rPr lang="en-US" sz="1800"/>
              <a:t>Parameters Analyzed:</a:t>
            </a:r>
          </a:p>
          <a:p>
            <a:pPr marL="342900" indent="-342900">
              <a:buFont typeface="Arial" panose="020B0604020202020204" pitchFamily="34" charset="0"/>
              <a:buChar char="•"/>
            </a:pPr>
            <a:r>
              <a:rPr lang="en-US" sz="1800" err="1"/>
              <a:t>Hotend</a:t>
            </a:r>
            <a:r>
              <a:rPr lang="en-US" sz="1800"/>
              <a:t> Temperatures: 370°C, 380 °C, 390°C</a:t>
            </a:r>
          </a:p>
          <a:p>
            <a:pPr marL="342900" indent="-342900">
              <a:buFont typeface="Arial" panose="020B0604020202020204" pitchFamily="34" charset="0"/>
              <a:buChar char="•"/>
            </a:pPr>
            <a:r>
              <a:rPr lang="en-US" sz="1800"/>
              <a:t>Bed Temperatures: 120°C, 130°C, 140°C, 150°C, 160°C </a:t>
            </a:r>
          </a:p>
        </p:txBody>
      </p:sp>
      <p:pic>
        <p:nvPicPr>
          <p:cNvPr id="6146" name="Picture 2" descr="A screenshot of a graph&#10;&#10;AI-generated content may be incorrect.">
            <a:extLst>
              <a:ext uri="{FF2B5EF4-FFF2-40B4-BE49-F238E27FC236}">
                <a16:creationId xmlns:a16="http://schemas.microsoft.com/office/drawing/2014/main" id="{32863AB8-C3B8-80BA-AC14-9621BD7BE537}"/>
              </a:ext>
            </a:extLst>
          </p:cNvPr>
          <p:cNvPicPr>
            <a:picLocks noChangeAspect="1" noChangeArrowheads="1"/>
          </p:cNvPicPr>
          <p:nvPr/>
        </p:nvPicPr>
        <p:blipFill>
          <a:blip r:embed="rId3"/>
          <a:srcRect/>
          <a:stretch>
            <a:fillRect/>
          </a:stretch>
        </p:blipFill>
        <p:spPr bwMode="auto">
          <a:xfrm>
            <a:off x="5492319" y="1716946"/>
            <a:ext cx="6245754" cy="3975296"/>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2254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CA230B-CEEC-1303-771A-4C7C37B0BC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CEC6B8-38E3-852D-BBC3-1C72F71B59E7}"/>
              </a:ext>
            </a:extLst>
          </p:cNvPr>
          <p:cNvSpPr>
            <a:spLocks noGrp="1"/>
          </p:cNvSpPr>
          <p:nvPr>
            <p:ph type="title"/>
          </p:nvPr>
        </p:nvSpPr>
        <p:spPr>
          <a:xfrm>
            <a:off x="115837" y="250037"/>
            <a:ext cx="11624405" cy="688747"/>
          </a:xfrm>
        </p:spPr>
        <p:txBody>
          <a:bodyPr>
            <a:normAutofit fontScale="90000"/>
          </a:bodyPr>
          <a:lstStyle/>
          <a:p>
            <a:pPr algn="l"/>
            <a:r>
              <a:rPr lang="en-US" b="1"/>
              <a:t>V. Parameter Optimization</a:t>
            </a:r>
            <a:br>
              <a:rPr lang="en-US" b="1"/>
            </a:br>
            <a:r>
              <a:rPr lang="en-US" sz="3100" b="1">
                <a:solidFill>
                  <a:schemeClr val="tx1"/>
                </a:solidFill>
              </a:rPr>
              <a:t>B. </a:t>
            </a:r>
            <a:r>
              <a:rPr lang="en-US" sz="3100" b="1" err="1">
                <a:solidFill>
                  <a:schemeClr val="tx1"/>
                </a:solidFill>
              </a:rPr>
              <a:t>Hotend</a:t>
            </a:r>
            <a:r>
              <a:rPr lang="en-US" sz="3100" b="1">
                <a:solidFill>
                  <a:schemeClr val="tx1"/>
                </a:solidFill>
              </a:rPr>
              <a:t>/Bed Temperature/Volumetric Flowrate DOE</a:t>
            </a:r>
          </a:p>
        </p:txBody>
      </p:sp>
      <p:sp>
        <p:nvSpPr>
          <p:cNvPr id="10" name="AutoShape 2">
            <a:extLst>
              <a:ext uri="{FF2B5EF4-FFF2-40B4-BE49-F238E27FC236}">
                <a16:creationId xmlns:a16="http://schemas.microsoft.com/office/drawing/2014/main" id="{245C97D5-3BB5-A218-D3D5-E040143A503E}"/>
              </a:ext>
            </a:extLst>
          </p:cNvPr>
          <p:cNvSpPr>
            <a:spLocks noChangeAspect="1" noChangeArrowheads="1"/>
          </p:cNvSpPr>
          <p:nvPr/>
        </p:nvSpPr>
        <p:spPr bwMode="auto">
          <a:xfrm>
            <a:off x="7604138" y="2090057"/>
            <a:ext cx="2906019" cy="290601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extBox 3">
            <a:extLst>
              <a:ext uri="{FF2B5EF4-FFF2-40B4-BE49-F238E27FC236}">
                <a16:creationId xmlns:a16="http://schemas.microsoft.com/office/drawing/2014/main" id="{0231329E-D6BE-F4AE-F47F-71E13EC12B04}"/>
              </a:ext>
            </a:extLst>
          </p:cNvPr>
          <p:cNvSpPr txBox="1"/>
          <p:nvPr/>
        </p:nvSpPr>
        <p:spPr>
          <a:xfrm>
            <a:off x="330964" y="1164069"/>
            <a:ext cx="11624405" cy="646331"/>
          </a:xfrm>
          <a:prstGeom prst="rect">
            <a:avLst/>
          </a:prstGeom>
          <a:noFill/>
        </p:spPr>
        <p:txBody>
          <a:bodyPr wrap="square" lIns="91440" tIns="45720" rIns="91440" bIns="45720" rtlCol="0" anchor="t">
            <a:spAutoFit/>
          </a:bodyPr>
          <a:lstStyle/>
          <a:p>
            <a:r>
              <a:rPr lang="en-US"/>
              <a:t>The second DOE analyzed the effect of hot end, bed temperature and volumetric flowrate on ULTEM™ 1010 adhesion, creating a total of 27 experimental groups, totaling 81 trials</a:t>
            </a:r>
          </a:p>
        </p:txBody>
      </p:sp>
      <p:sp>
        <p:nvSpPr>
          <p:cNvPr id="8" name="TextBox 7">
            <a:extLst>
              <a:ext uri="{FF2B5EF4-FFF2-40B4-BE49-F238E27FC236}">
                <a16:creationId xmlns:a16="http://schemas.microsoft.com/office/drawing/2014/main" id="{29B34800-A343-C114-05E8-E3D1BB3A1CC2}"/>
              </a:ext>
            </a:extLst>
          </p:cNvPr>
          <p:cNvSpPr txBox="1"/>
          <p:nvPr/>
        </p:nvSpPr>
        <p:spPr>
          <a:xfrm>
            <a:off x="335433" y="1977073"/>
            <a:ext cx="4367403" cy="2031325"/>
          </a:xfrm>
          <a:prstGeom prst="rect">
            <a:avLst/>
          </a:prstGeom>
          <a:noFill/>
        </p:spPr>
        <p:txBody>
          <a:bodyPr wrap="square" lIns="91440" tIns="45720" rIns="91440" bIns="45720" anchor="t">
            <a:spAutoFit/>
          </a:bodyPr>
          <a:lstStyle>
            <a:defPPr>
              <a:defRPr lang="en-US"/>
            </a:defPPr>
            <a:lvl1pPr>
              <a:defRPr sz="2200"/>
            </a:lvl1pPr>
          </a:lstStyle>
          <a:p>
            <a:r>
              <a:rPr lang="en-US" sz="1800"/>
              <a:t>Parameters Analyzed:</a:t>
            </a:r>
          </a:p>
          <a:p>
            <a:pPr marL="342900" indent="-342900">
              <a:buFont typeface="Arial" panose="020B0604020202020204" pitchFamily="34" charset="0"/>
              <a:buChar char="•"/>
            </a:pPr>
            <a:r>
              <a:rPr lang="en-US" sz="1800" err="1"/>
              <a:t>Hotend</a:t>
            </a:r>
            <a:r>
              <a:rPr lang="en-US" sz="1800"/>
              <a:t> Temperatures: 370°C, 380°C, 390°C</a:t>
            </a:r>
          </a:p>
          <a:p>
            <a:pPr marL="342900" indent="-342900">
              <a:buFont typeface="Arial" panose="020B0604020202020204" pitchFamily="34" charset="0"/>
              <a:buChar char="•"/>
            </a:pPr>
            <a:r>
              <a:rPr lang="en-US" sz="1800"/>
              <a:t>Bed Temperatures: 140°C, 150°C, 160°C </a:t>
            </a:r>
          </a:p>
          <a:p>
            <a:pPr marL="342900" indent="-342900">
              <a:buFont typeface="Arial" panose="020B0604020202020204" pitchFamily="34" charset="0"/>
              <a:buChar char="•"/>
            </a:pPr>
            <a:r>
              <a:rPr lang="en-US" sz="1800"/>
              <a:t>Volumetric flowrates: 15 mm³/s, 18 mm³/s, 21 mm³/s</a:t>
            </a:r>
          </a:p>
        </p:txBody>
      </p:sp>
      <p:pic>
        <p:nvPicPr>
          <p:cNvPr id="7170" name="Picture 2">
            <a:extLst>
              <a:ext uri="{FF2B5EF4-FFF2-40B4-BE49-F238E27FC236}">
                <a16:creationId xmlns:a16="http://schemas.microsoft.com/office/drawing/2014/main" id="{A258E98C-AA48-E3AF-8F07-FF6C703BF804}"/>
              </a:ext>
            </a:extLst>
          </p:cNvPr>
          <p:cNvPicPr>
            <a:picLocks noChangeAspect="1" noChangeArrowheads="1"/>
          </p:cNvPicPr>
          <p:nvPr/>
        </p:nvPicPr>
        <p:blipFill>
          <a:blip r:embed="rId3"/>
          <a:srcRect/>
          <a:stretch>
            <a:fillRect/>
          </a:stretch>
        </p:blipFill>
        <p:spPr bwMode="auto">
          <a:xfrm>
            <a:off x="5579964" y="1977780"/>
            <a:ext cx="6159810" cy="3741304"/>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E49577D-399C-6CB7-57F6-67EFBDF1E297}"/>
              </a:ext>
            </a:extLst>
          </p:cNvPr>
          <p:cNvSpPr txBox="1"/>
          <p:nvPr/>
        </p:nvSpPr>
        <p:spPr>
          <a:xfrm>
            <a:off x="330964" y="4020728"/>
            <a:ext cx="4677790" cy="1477328"/>
          </a:xfrm>
          <a:prstGeom prst="rect">
            <a:avLst/>
          </a:prstGeom>
          <a:noFill/>
        </p:spPr>
        <p:txBody>
          <a:bodyPr wrap="square" lIns="91440" tIns="45720" rIns="91440" bIns="45720" anchor="t">
            <a:spAutoFit/>
          </a:bodyPr>
          <a:lstStyle/>
          <a:p>
            <a:r>
              <a:rPr lang="en-US"/>
              <a:t>The best adhesion results occurred with a volumetric flow rate of 18 mm³/s, a hot end temperature of 380°C, and a bed temperature of 160°C, though the relationship was not statistically significant.</a:t>
            </a:r>
          </a:p>
        </p:txBody>
      </p:sp>
    </p:spTree>
    <p:extLst>
      <p:ext uri="{BB962C8B-B14F-4D97-AF65-F5344CB8AC3E}">
        <p14:creationId xmlns:p14="http://schemas.microsoft.com/office/powerpoint/2010/main" val="42882368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912C91-AE44-D654-38F5-BB11803456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76C0C5-3FC0-D1EC-E4B2-91AE7E0613F4}"/>
              </a:ext>
            </a:extLst>
          </p:cNvPr>
          <p:cNvSpPr>
            <a:spLocks noGrp="1"/>
          </p:cNvSpPr>
          <p:nvPr>
            <p:ph type="title"/>
          </p:nvPr>
        </p:nvSpPr>
        <p:spPr>
          <a:xfrm>
            <a:off x="979124" y="2722117"/>
            <a:ext cx="10233751" cy="706883"/>
          </a:xfrm>
        </p:spPr>
        <p:txBody>
          <a:bodyPr>
            <a:normAutofit/>
          </a:bodyPr>
          <a:lstStyle/>
          <a:p>
            <a:pPr algn="ctr"/>
            <a:r>
              <a:rPr lang="en-US" sz="3600">
                <a:latin typeface="+mn-lt"/>
                <a:cs typeface="Cascadia Mono SemiLight" panose="020B0609020000020004" pitchFamily="49" charset="0"/>
              </a:rPr>
              <a:t>VI. Conclusion and Future Work</a:t>
            </a:r>
          </a:p>
        </p:txBody>
      </p:sp>
    </p:spTree>
    <p:extLst>
      <p:ext uri="{BB962C8B-B14F-4D97-AF65-F5344CB8AC3E}">
        <p14:creationId xmlns:p14="http://schemas.microsoft.com/office/powerpoint/2010/main" val="19666092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5EF0D-2379-7C4A-5395-485ADD958C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1F61D1-8CFC-D4B5-DAB5-63DE0EBFBB63}"/>
              </a:ext>
            </a:extLst>
          </p:cNvPr>
          <p:cNvSpPr>
            <a:spLocks noGrp="1"/>
          </p:cNvSpPr>
          <p:nvPr>
            <p:ph type="title"/>
          </p:nvPr>
        </p:nvSpPr>
        <p:spPr>
          <a:xfrm>
            <a:off x="584462" y="250037"/>
            <a:ext cx="11624405" cy="688747"/>
          </a:xfrm>
        </p:spPr>
        <p:txBody>
          <a:bodyPr>
            <a:normAutofit fontScale="90000"/>
          </a:bodyPr>
          <a:lstStyle/>
          <a:p>
            <a:pPr algn="l"/>
            <a:r>
              <a:rPr lang="en-US" b="1"/>
              <a:t>VI. Conclusion and Future Work</a:t>
            </a:r>
            <a:br>
              <a:rPr lang="en-US" b="1"/>
            </a:br>
            <a:r>
              <a:rPr lang="en-US" sz="3100" b="1">
                <a:solidFill>
                  <a:schemeClr val="tx1"/>
                </a:solidFill>
              </a:rPr>
              <a:t>A. Conclusion</a:t>
            </a:r>
          </a:p>
        </p:txBody>
      </p:sp>
      <p:sp>
        <p:nvSpPr>
          <p:cNvPr id="10" name="AutoShape 2">
            <a:extLst>
              <a:ext uri="{FF2B5EF4-FFF2-40B4-BE49-F238E27FC236}">
                <a16:creationId xmlns:a16="http://schemas.microsoft.com/office/drawing/2014/main" id="{02152890-38C1-E0F4-EFF6-9A227E2F3F8B}"/>
              </a:ext>
            </a:extLst>
          </p:cNvPr>
          <p:cNvSpPr>
            <a:spLocks noChangeAspect="1" noChangeArrowheads="1"/>
          </p:cNvSpPr>
          <p:nvPr/>
        </p:nvSpPr>
        <p:spPr bwMode="auto">
          <a:xfrm>
            <a:off x="7604138" y="2090057"/>
            <a:ext cx="2906019" cy="290601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TextBox 4">
            <a:extLst>
              <a:ext uri="{FF2B5EF4-FFF2-40B4-BE49-F238E27FC236}">
                <a16:creationId xmlns:a16="http://schemas.microsoft.com/office/drawing/2014/main" id="{FBEA2FB5-0E1F-AD3E-B39D-8C26E4FC72A6}"/>
              </a:ext>
            </a:extLst>
          </p:cNvPr>
          <p:cNvSpPr txBox="1"/>
          <p:nvPr/>
        </p:nvSpPr>
        <p:spPr>
          <a:xfrm>
            <a:off x="584462" y="1086301"/>
            <a:ext cx="9664835" cy="1107996"/>
          </a:xfrm>
          <a:prstGeom prst="rect">
            <a:avLst/>
          </a:prstGeom>
          <a:noFill/>
        </p:spPr>
        <p:txBody>
          <a:bodyPr wrap="square" lIns="91440" tIns="45720" rIns="91440" bIns="45720" rtlCol="0" anchor="t">
            <a:spAutoFit/>
          </a:bodyPr>
          <a:lstStyle/>
          <a:p>
            <a:r>
              <a:rPr lang="en-US" sz="2200"/>
              <a:t>Through the optimization of the thermal and mechanical systems as well as the print parameters, higher quality parts can be manufacturing using our open-source high-temperature FDM printer.  </a:t>
            </a:r>
          </a:p>
        </p:txBody>
      </p:sp>
      <p:pic>
        <p:nvPicPr>
          <p:cNvPr id="8194" name="Picture 2" descr="A metal box with wires and wires on a table&#10;&#10;AI-generated content may be incorrect.">
            <a:extLst>
              <a:ext uri="{FF2B5EF4-FFF2-40B4-BE49-F238E27FC236}">
                <a16:creationId xmlns:a16="http://schemas.microsoft.com/office/drawing/2014/main" id="{B3D807B9-D285-1DA9-490A-CFCE43C0E355}"/>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rot="5400000">
            <a:off x="226692" y="3110399"/>
            <a:ext cx="2862156" cy="2146617"/>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8196" name="Picture 4" descr="A electrical equipment in a room&#10;&#10;AI-generated content may be incorrect.">
            <a:extLst>
              <a:ext uri="{FF2B5EF4-FFF2-40B4-BE49-F238E27FC236}">
                <a16:creationId xmlns:a16="http://schemas.microsoft.com/office/drawing/2014/main" id="{48FD456B-AAE7-93CD-102E-DB32EA6EDFFB}"/>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rot="5400000">
            <a:off x="2889606" y="3110399"/>
            <a:ext cx="2862156" cy="2146617"/>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6B9F1AE-BA32-4C57-9690-6E2FB8E79D05}"/>
              </a:ext>
            </a:extLst>
          </p:cNvPr>
          <p:cNvSpPr txBox="1"/>
          <p:nvPr/>
        </p:nvSpPr>
        <p:spPr>
          <a:xfrm>
            <a:off x="1382265" y="2258019"/>
            <a:ext cx="3050835" cy="430887"/>
          </a:xfrm>
          <a:prstGeom prst="rect">
            <a:avLst/>
          </a:prstGeom>
          <a:noFill/>
        </p:spPr>
        <p:txBody>
          <a:bodyPr wrap="none" rtlCol="0">
            <a:spAutoFit/>
          </a:bodyPr>
          <a:lstStyle/>
          <a:p>
            <a:pPr algn="ctr"/>
            <a:r>
              <a:rPr lang="en-US" sz="2200"/>
              <a:t>Current Printer Design</a:t>
            </a:r>
          </a:p>
        </p:txBody>
      </p:sp>
      <p:pic>
        <p:nvPicPr>
          <p:cNvPr id="3" name="Picture 2" descr="A gold square object on a white surface&#10;&#10;AI-generated content may be incorrect.">
            <a:extLst>
              <a:ext uri="{FF2B5EF4-FFF2-40B4-BE49-F238E27FC236}">
                <a16:creationId xmlns:a16="http://schemas.microsoft.com/office/drawing/2014/main" id="{C687B22E-5358-F5D2-2D5C-9CB8E2BED8FB}"/>
              </a:ext>
            </a:extLst>
          </p:cNvPr>
          <p:cNvPicPr>
            <a:picLocks noChangeAspect="1"/>
          </p:cNvPicPr>
          <p:nvPr/>
        </p:nvPicPr>
        <p:blipFill>
          <a:blip r:embed="rId4">
            <a:extLst>
              <a:ext uri="{BEBA8EAE-BF5A-486C-A8C5-ECC9F3942E4B}">
                <a14:imgProps xmlns:a14="http://schemas.microsoft.com/office/drawing/2010/main">
                  <a14:imgLayer r:embed="rId5">
                    <a14:imgEffect>
                      <a14:saturation sat="119000"/>
                    </a14:imgEffect>
                  </a14:imgLayer>
                </a14:imgProps>
              </a:ext>
            </a:extLst>
          </a:blip>
          <a:srcRect l="37122" t="29409" r="33193" b="31373"/>
          <a:stretch/>
        </p:blipFill>
        <p:spPr>
          <a:xfrm rot="5400000">
            <a:off x="5814290" y="2790456"/>
            <a:ext cx="2819871" cy="2823371"/>
          </a:xfrm>
          <a:prstGeom prst="rect">
            <a:avLst/>
          </a:prstGeom>
          <a:noFill/>
          <a:ln w="28575">
            <a:solidFill>
              <a:schemeClr val="tx1"/>
            </a:solidFill>
          </a:ln>
        </p:spPr>
      </p:pic>
      <p:pic>
        <p:nvPicPr>
          <p:cNvPr id="4" name="Picture 3" descr="A yellow cube on a white surface&#10;&#10;AI-generated content may be incorrect.">
            <a:extLst>
              <a:ext uri="{FF2B5EF4-FFF2-40B4-BE49-F238E27FC236}">
                <a16:creationId xmlns:a16="http://schemas.microsoft.com/office/drawing/2014/main" id="{F18AA5F6-416A-0D19-2204-9F60B84DF27C}"/>
              </a:ext>
            </a:extLst>
          </p:cNvPr>
          <p:cNvPicPr>
            <a:picLocks noChangeAspect="1"/>
          </p:cNvPicPr>
          <p:nvPr/>
        </p:nvPicPr>
        <p:blipFill>
          <a:blip r:embed="rId6"/>
          <a:srcRect l="26060" t="17476" r="28091" b="18932"/>
          <a:stretch/>
        </p:blipFill>
        <p:spPr>
          <a:xfrm rot="5400000">
            <a:off x="8999746" y="2771039"/>
            <a:ext cx="2781869" cy="2862837"/>
          </a:xfrm>
          <a:prstGeom prst="rect">
            <a:avLst/>
          </a:prstGeom>
          <a:noFill/>
          <a:ln w="28575">
            <a:solidFill>
              <a:schemeClr val="tx1"/>
            </a:solidFill>
          </a:ln>
        </p:spPr>
      </p:pic>
      <p:sp>
        <p:nvSpPr>
          <p:cNvPr id="6" name="TextBox 5">
            <a:extLst>
              <a:ext uri="{FF2B5EF4-FFF2-40B4-BE49-F238E27FC236}">
                <a16:creationId xmlns:a16="http://schemas.microsoft.com/office/drawing/2014/main" id="{FD000561-5C31-7CBE-B16E-64A01B939DE4}"/>
              </a:ext>
            </a:extLst>
          </p:cNvPr>
          <p:cNvSpPr txBox="1"/>
          <p:nvPr/>
        </p:nvSpPr>
        <p:spPr>
          <a:xfrm>
            <a:off x="6971477" y="2258019"/>
            <a:ext cx="3331361" cy="430887"/>
          </a:xfrm>
          <a:prstGeom prst="rect">
            <a:avLst/>
          </a:prstGeom>
          <a:noFill/>
        </p:spPr>
        <p:txBody>
          <a:bodyPr wrap="none" lIns="91440" tIns="45720" rIns="91440" bIns="45720" rtlCol="0" anchor="t">
            <a:spAutoFit/>
          </a:bodyPr>
          <a:lstStyle/>
          <a:p>
            <a:pPr algn="ctr"/>
            <a:r>
              <a:rPr lang="en-US" sz="2200"/>
              <a:t>Optimized Print Samples</a:t>
            </a:r>
            <a:endParaRPr lang="en-US"/>
          </a:p>
        </p:txBody>
      </p:sp>
    </p:spTree>
    <p:extLst>
      <p:ext uri="{BB962C8B-B14F-4D97-AF65-F5344CB8AC3E}">
        <p14:creationId xmlns:p14="http://schemas.microsoft.com/office/powerpoint/2010/main" val="15344854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5DC55-2377-6105-19AB-E7DE40C43E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BF967E-EF76-0C4E-0C38-9880B21EE539}"/>
              </a:ext>
            </a:extLst>
          </p:cNvPr>
          <p:cNvSpPr>
            <a:spLocks noGrp="1"/>
          </p:cNvSpPr>
          <p:nvPr>
            <p:ph type="title"/>
          </p:nvPr>
        </p:nvSpPr>
        <p:spPr>
          <a:xfrm>
            <a:off x="115837" y="250037"/>
            <a:ext cx="11624405" cy="688747"/>
          </a:xfrm>
        </p:spPr>
        <p:txBody>
          <a:bodyPr>
            <a:normAutofit fontScale="90000"/>
          </a:bodyPr>
          <a:lstStyle/>
          <a:p>
            <a:pPr algn="l"/>
            <a:r>
              <a:rPr lang="en-US" b="1"/>
              <a:t>IV. Conclusion and Future Work</a:t>
            </a:r>
            <a:br>
              <a:rPr lang="en-US" b="1"/>
            </a:br>
            <a:r>
              <a:rPr lang="en-US" sz="3100" b="1">
                <a:solidFill>
                  <a:schemeClr val="tx1"/>
                </a:solidFill>
              </a:rPr>
              <a:t>A. Future Work</a:t>
            </a:r>
          </a:p>
        </p:txBody>
      </p:sp>
      <p:sp>
        <p:nvSpPr>
          <p:cNvPr id="10" name="AutoShape 2">
            <a:extLst>
              <a:ext uri="{FF2B5EF4-FFF2-40B4-BE49-F238E27FC236}">
                <a16:creationId xmlns:a16="http://schemas.microsoft.com/office/drawing/2014/main" id="{46694AF2-9750-224A-B945-3E4F1052C869}"/>
              </a:ext>
            </a:extLst>
          </p:cNvPr>
          <p:cNvSpPr>
            <a:spLocks noChangeAspect="1" noChangeArrowheads="1"/>
          </p:cNvSpPr>
          <p:nvPr/>
        </p:nvSpPr>
        <p:spPr bwMode="auto">
          <a:xfrm>
            <a:off x="7604138" y="2090057"/>
            <a:ext cx="2906019" cy="290601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00FA406B-AB74-B469-A0C7-D034EA6AFF82}"/>
              </a:ext>
            </a:extLst>
          </p:cNvPr>
          <p:cNvSpPr txBox="1"/>
          <p:nvPr/>
        </p:nvSpPr>
        <p:spPr>
          <a:xfrm>
            <a:off x="343120" y="1098678"/>
            <a:ext cx="11397121" cy="2739211"/>
          </a:xfrm>
          <a:prstGeom prst="rect">
            <a:avLst/>
          </a:prstGeom>
          <a:noFill/>
        </p:spPr>
        <p:txBody>
          <a:bodyPr wrap="square" lIns="91440" tIns="45720" rIns="91440" bIns="45720" rtlCol="0" anchor="t">
            <a:spAutoFit/>
          </a:bodyPr>
          <a:lstStyle/>
          <a:p>
            <a:pPr marL="342900" indent="-342900" fontAlgn="base">
              <a:buFont typeface="Arial" panose="020B0604020202020204" pitchFamily="34" charset="0"/>
              <a:buChar char="•"/>
            </a:pPr>
            <a:r>
              <a:rPr lang="en-US" sz="2200"/>
              <a:t>Addition of thermal window and IR camera for temperature gradient and distribution monitoring.​</a:t>
            </a:r>
          </a:p>
          <a:p>
            <a:pPr marL="342900" indent="-342900" fontAlgn="base">
              <a:buFont typeface="Arial" panose="020B0604020202020204" pitchFamily="34" charset="0"/>
              <a:buChar char="•"/>
            </a:pPr>
            <a:r>
              <a:rPr lang="en-US" sz="2200"/>
              <a:t>Further print quality optimization looking specifically at extrusion width, print speed, and material of the bed.​</a:t>
            </a:r>
          </a:p>
          <a:p>
            <a:pPr marL="342900" indent="-342900" fontAlgn="base">
              <a:buFont typeface="Arial" panose="020B0604020202020204" pitchFamily="34" charset="0"/>
              <a:buChar char="•"/>
            </a:pPr>
            <a:r>
              <a:rPr lang="en-US" sz="2200"/>
              <a:t>Mechanical testing of ULTEM™ 1010 specimens to fill gaps in literature</a:t>
            </a:r>
          </a:p>
          <a:p>
            <a:pPr marL="342900" indent="-342900">
              <a:buFont typeface="Arial" panose="020B0604020202020204" pitchFamily="34" charset="0"/>
              <a:buChar char="•"/>
            </a:pPr>
            <a:r>
              <a:rPr lang="en-US" sz="2200"/>
              <a:t>Manufacturing airfoils out of ULTEM™ 1010</a:t>
            </a:r>
            <a:endParaRPr lang="en-US"/>
          </a:p>
          <a:p>
            <a:pPr marL="342900" indent="-342900" fontAlgn="base">
              <a:buFont typeface="Arial" panose="020B0604020202020204" pitchFamily="34" charset="0"/>
              <a:buChar char="•"/>
            </a:pPr>
            <a:r>
              <a:rPr lang="en-US" sz="2200"/>
              <a:t>Printing of other materials including PEEK and metal filaments.</a:t>
            </a:r>
          </a:p>
          <a:p>
            <a:endParaRPr lang="en-US"/>
          </a:p>
        </p:txBody>
      </p:sp>
    </p:spTree>
    <p:extLst>
      <p:ext uri="{BB962C8B-B14F-4D97-AF65-F5344CB8AC3E}">
        <p14:creationId xmlns:p14="http://schemas.microsoft.com/office/powerpoint/2010/main" val="5605697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B5B8BE-509A-97B7-53C5-9287AAFE60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551603-40A7-18C8-F0A9-CB1F5850677F}"/>
              </a:ext>
            </a:extLst>
          </p:cNvPr>
          <p:cNvSpPr>
            <a:spLocks noGrp="1"/>
          </p:cNvSpPr>
          <p:nvPr>
            <p:ph type="title"/>
          </p:nvPr>
        </p:nvSpPr>
        <p:spPr>
          <a:xfrm>
            <a:off x="979124" y="2722117"/>
            <a:ext cx="10233751" cy="706883"/>
          </a:xfrm>
        </p:spPr>
        <p:txBody>
          <a:bodyPr>
            <a:normAutofit/>
          </a:bodyPr>
          <a:lstStyle/>
          <a:p>
            <a:pPr algn="ctr"/>
            <a:r>
              <a:rPr lang="en-US" sz="3600">
                <a:latin typeface="+mn-lt"/>
                <a:cs typeface="Cascadia Mono SemiLight" panose="020B0609020000020004" pitchFamily="49" charset="0"/>
              </a:rPr>
              <a:t>VI. Discussion and Conclusion</a:t>
            </a:r>
          </a:p>
        </p:txBody>
      </p:sp>
    </p:spTree>
    <p:extLst>
      <p:ext uri="{BB962C8B-B14F-4D97-AF65-F5344CB8AC3E}">
        <p14:creationId xmlns:p14="http://schemas.microsoft.com/office/powerpoint/2010/main" val="757574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E9968-CCBA-7CB3-7948-74F42514F9A1}"/>
              </a:ext>
            </a:extLst>
          </p:cNvPr>
          <p:cNvSpPr>
            <a:spLocks noGrp="1"/>
          </p:cNvSpPr>
          <p:nvPr>
            <p:ph type="title"/>
          </p:nvPr>
        </p:nvSpPr>
        <p:spPr/>
        <p:txBody>
          <a:bodyPr/>
          <a:lstStyle/>
          <a:p>
            <a:r>
              <a:rPr lang="en-US"/>
              <a:t>Table of Contents</a:t>
            </a:r>
          </a:p>
        </p:txBody>
      </p:sp>
      <p:sp>
        <p:nvSpPr>
          <p:cNvPr id="3" name="Content Placeholder 2">
            <a:extLst>
              <a:ext uri="{FF2B5EF4-FFF2-40B4-BE49-F238E27FC236}">
                <a16:creationId xmlns:a16="http://schemas.microsoft.com/office/drawing/2014/main" id="{42736C9E-DCE6-BD17-0D6D-BDF2724D4565}"/>
              </a:ext>
            </a:extLst>
          </p:cNvPr>
          <p:cNvSpPr>
            <a:spLocks noGrp="1"/>
          </p:cNvSpPr>
          <p:nvPr>
            <p:ph idx="1"/>
          </p:nvPr>
        </p:nvSpPr>
        <p:spPr/>
        <p:txBody>
          <a:bodyPr vert="horz" lIns="91440" tIns="45720" rIns="91440" bIns="45720" rtlCol="0" anchor="t">
            <a:normAutofit/>
          </a:bodyPr>
          <a:lstStyle/>
          <a:p>
            <a:pPr marL="571500" indent="-571500">
              <a:buFont typeface="+mj-lt"/>
              <a:buAutoNum type="romanUcPeriod"/>
            </a:pPr>
            <a:r>
              <a:rPr lang="en-US"/>
              <a:t>Introduction</a:t>
            </a:r>
          </a:p>
          <a:p>
            <a:pPr marL="571500" indent="-571500">
              <a:buFont typeface="+mj-lt"/>
              <a:buAutoNum type="romanUcPeriod"/>
            </a:pPr>
            <a:r>
              <a:rPr lang="en-US"/>
              <a:t>Methodology</a:t>
            </a:r>
          </a:p>
          <a:p>
            <a:pPr marL="571500" indent="-571500">
              <a:buFont typeface="+mj-lt"/>
              <a:buAutoNum type="romanUcPeriod"/>
            </a:pPr>
            <a:r>
              <a:rPr lang="en-US"/>
              <a:t>Mechanical Optimization</a:t>
            </a:r>
          </a:p>
          <a:p>
            <a:pPr marL="571500" indent="-571500">
              <a:buFont typeface="+mj-lt"/>
              <a:buAutoNum type="romanUcPeriod"/>
            </a:pPr>
            <a:r>
              <a:rPr lang="en-US"/>
              <a:t>Thermal Optimization</a:t>
            </a:r>
          </a:p>
          <a:p>
            <a:pPr marL="571500" indent="-571500">
              <a:buFont typeface="+mj-lt"/>
              <a:buAutoNum type="romanUcPeriod"/>
            </a:pPr>
            <a:r>
              <a:rPr lang="en-US"/>
              <a:t>Parameter Optimization</a:t>
            </a:r>
          </a:p>
          <a:p>
            <a:pPr marL="571500" indent="-571500">
              <a:buFont typeface="+mj-lt"/>
              <a:buAutoNum type="romanUcPeriod"/>
            </a:pPr>
            <a:r>
              <a:rPr lang="en-US"/>
              <a:t>Conclusion and Future Work</a:t>
            </a:r>
          </a:p>
          <a:p>
            <a:endParaRPr lang="en-US"/>
          </a:p>
        </p:txBody>
      </p:sp>
    </p:spTree>
    <p:extLst>
      <p:ext uri="{BB962C8B-B14F-4D97-AF65-F5344CB8AC3E}">
        <p14:creationId xmlns:p14="http://schemas.microsoft.com/office/powerpoint/2010/main" val="28122564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5EA451-C1C7-C549-3AC4-5B00CCFE36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81396C-1719-6FDF-8EBD-10AAA0734840}"/>
              </a:ext>
            </a:extLst>
          </p:cNvPr>
          <p:cNvSpPr>
            <a:spLocks noGrp="1"/>
          </p:cNvSpPr>
          <p:nvPr>
            <p:ph type="title"/>
          </p:nvPr>
        </p:nvSpPr>
        <p:spPr/>
        <p:txBody>
          <a:bodyPr/>
          <a:lstStyle/>
          <a:p>
            <a:r>
              <a:rPr lang="en-US"/>
              <a:t>Acknowledgements</a:t>
            </a:r>
          </a:p>
        </p:txBody>
      </p:sp>
      <p:sp>
        <p:nvSpPr>
          <p:cNvPr id="3" name="Content Placeholder 2">
            <a:extLst>
              <a:ext uri="{FF2B5EF4-FFF2-40B4-BE49-F238E27FC236}">
                <a16:creationId xmlns:a16="http://schemas.microsoft.com/office/drawing/2014/main" id="{C22E15D1-059F-846A-4993-43FECA7DE691}"/>
              </a:ext>
            </a:extLst>
          </p:cNvPr>
          <p:cNvSpPr>
            <a:spLocks noGrp="1"/>
          </p:cNvSpPr>
          <p:nvPr>
            <p:ph idx="1"/>
          </p:nvPr>
        </p:nvSpPr>
        <p:spPr/>
        <p:txBody>
          <a:bodyPr vert="horz" lIns="91440" tIns="45720" rIns="91440" bIns="45720" rtlCol="0" anchor="t">
            <a:normAutofit/>
          </a:bodyPr>
          <a:lstStyle/>
          <a:p>
            <a:r>
              <a:rPr lang="en-US" sz="2800" dirty="0"/>
              <a:t>Bagley College of Engineering and Micheal W. Hall School of Mechanical Engineering for their generous financial support</a:t>
            </a:r>
          </a:p>
          <a:p>
            <a:r>
              <a:rPr lang="en-US" sz="2800" dirty="0"/>
              <a:t>Dr. Matthew W. Priddy of the Micheal W. Hall School of Mechanical Engineering and Dr. Santanu Kundu of the Dave C. Swalm School of Chemical Engineering for their support guidance, mentorship, and laboratory resources</a:t>
            </a:r>
          </a:p>
          <a:p>
            <a:r>
              <a:rPr lang="en-US" sz="2800" dirty="0"/>
              <a:t>Charlotte Thompson for getting the project off the ground and continually offering support and mentorship</a:t>
            </a:r>
          </a:p>
        </p:txBody>
      </p:sp>
    </p:spTree>
    <p:extLst>
      <p:ext uri="{BB962C8B-B14F-4D97-AF65-F5344CB8AC3E}">
        <p14:creationId xmlns:p14="http://schemas.microsoft.com/office/powerpoint/2010/main" val="9862452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211FD2-E75A-3C42-018F-B3F6B37A98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43673A-7C0A-411C-F831-E566A99BD9D5}"/>
              </a:ext>
            </a:extLst>
          </p:cNvPr>
          <p:cNvSpPr>
            <a:spLocks noGrp="1"/>
          </p:cNvSpPr>
          <p:nvPr>
            <p:ph type="title"/>
          </p:nvPr>
        </p:nvSpPr>
        <p:spPr/>
        <p:txBody>
          <a:bodyPr/>
          <a:lstStyle/>
          <a:p>
            <a:r>
              <a:rPr lang="en-US"/>
              <a:t>References</a:t>
            </a:r>
          </a:p>
        </p:txBody>
      </p:sp>
      <p:sp>
        <p:nvSpPr>
          <p:cNvPr id="3" name="Content Placeholder 2">
            <a:extLst>
              <a:ext uri="{FF2B5EF4-FFF2-40B4-BE49-F238E27FC236}">
                <a16:creationId xmlns:a16="http://schemas.microsoft.com/office/drawing/2014/main" id="{94F29EB5-7FE2-AF80-E05B-7DE669B9B066}"/>
              </a:ext>
            </a:extLst>
          </p:cNvPr>
          <p:cNvSpPr>
            <a:spLocks noGrp="1"/>
          </p:cNvSpPr>
          <p:nvPr>
            <p:ph idx="1"/>
          </p:nvPr>
        </p:nvSpPr>
        <p:spPr/>
        <p:txBody>
          <a:bodyPr>
            <a:normAutofit fontScale="85000" lnSpcReduction="10000"/>
          </a:bodyPr>
          <a:lstStyle/>
          <a:p>
            <a:pPr marL="0" indent="0">
              <a:buNone/>
            </a:pPr>
            <a:r>
              <a:rPr lang="en-US"/>
              <a:t>[1] https://www.xometry.com/resources/3d-printing/3d-print-warping-pla-petg-abs/</a:t>
            </a:r>
          </a:p>
          <a:p>
            <a:pPr marL="0" indent="0">
              <a:buNone/>
            </a:pPr>
            <a:r>
              <a:rPr lang="en-US"/>
              <a:t>[2] https://mfg.trimech.com/ultem-1010-3d-printing-material/</a:t>
            </a:r>
          </a:p>
          <a:p>
            <a:pPr marL="0" indent="0">
              <a:buNone/>
            </a:pPr>
            <a:r>
              <a:rPr lang="en-US"/>
              <a:t>[3] https://www.stratasys.com/en/3d-printers/printer-catalog/fdm-printers/fortus-450mc/</a:t>
            </a:r>
          </a:p>
          <a:p>
            <a:pPr marL="0" indent="0">
              <a:buNone/>
            </a:pPr>
            <a:r>
              <a:rPr lang="en-US"/>
              <a:t>[4] </a:t>
            </a:r>
            <a:r>
              <a:rPr lang="en-US">
                <a:hlinkClick r:id="rId2"/>
              </a:rPr>
              <a:t>https://www.roboze.com/en/3d-printers/roboze-plus-pro.html</a:t>
            </a:r>
            <a:endParaRPr lang="en-US"/>
          </a:p>
          <a:p>
            <a:pPr marL="0" indent="0">
              <a:buNone/>
            </a:pPr>
            <a:r>
              <a:rPr lang="en-US"/>
              <a:t>[5] Thompson, C., “Design and Construction of an Open-Source High-Temperature FDM 3D Printer for Thermoplastic Materials,” ,2025. Unpublished.</a:t>
            </a:r>
          </a:p>
        </p:txBody>
      </p:sp>
    </p:spTree>
    <p:extLst>
      <p:ext uri="{BB962C8B-B14F-4D97-AF65-F5344CB8AC3E}">
        <p14:creationId xmlns:p14="http://schemas.microsoft.com/office/powerpoint/2010/main" val="38234963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657CD-B6FA-1E58-4EDA-934FB1F6197B}"/>
              </a:ext>
            </a:extLst>
          </p:cNvPr>
          <p:cNvSpPr>
            <a:spLocks noGrp="1"/>
          </p:cNvSpPr>
          <p:nvPr>
            <p:ph type="ctrTitle"/>
          </p:nvPr>
        </p:nvSpPr>
        <p:spPr>
          <a:xfrm>
            <a:off x="914400" y="2592612"/>
            <a:ext cx="10363200" cy="1119917"/>
          </a:xfrm>
        </p:spPr>
        <p:txBody>
          <a:bodyPr>
            <a:normAutofit/>
          </a:bodyPr>
          <a:lstStyle/>
          <a:p>
            <a:r>
              <a:rPr lang="en-US" sz="5400" dirty="0">
                <a:latin typeface="Palatino Linotype"/>
              </a:rPr>
              <a:t>Q&amp;A Session</a:t>
            </a:r>
          </a:p>
        </p:txBody>
      </p:sp>
    </p:spTree>
    <p:extLst>
      <p:ext uri="{BB962C8B-B14F-4D97-AF65-F5344CB8AC3E}">
        <p14:creationId xmlns:p14="http://schemas.microsoft.com/office/powerpoint/2010/main" val="22809238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4BE32-5F71-226E-A2DF-B8858523921E}"/>
              </a:ext>
            </a:extLst>
          </p:cNvPr>
          <p:cNvSpPr>
            <a:spLocks noGrp="1"/>
          </p:cNvSpPr>
          <p:nvPr>
            <p:ph type="title"/>
          </p:nvPr>
        </p:nvSpPr>
        <p:spPr>
          <a:xfrm>
            <a:off x="979124" y="2722117"/>
            <a:ext cx="10233751" cy="706883"/>
          </a:xfrm>
        </p:spPr>
        <p:txBody>
          <a:bodyPr>
            <a:normAutofit/>
          </a:bodyPr>
          <a:lstStyle/>
          <a:p>
            <a:pPr algn="ctr"/>
            <a:r>
              <a:rPr lang="en-US" sz="3600">
                <a:latin typeface="+mn-lt"/>
                <a:cs typeface="Cascadia Mono SemiLight" panose="020B0609020000020004" pitchFamily="49" charset="0"/>
              </a:rPr>
              <a:t>I. Introduction</a:t>
            </a:r>
          </a:p>
        </p:txBody>
      </p:sp>
    </p:spTree>
    <p:extLst>
      <p:ext uri="{BB962C8B-B14F-4D97-AF65-F5344CB8AC3E}">
        <p14:creationId xmlns:p14="http://schemas.microsoft.com/office/powerpoint/2010/main" val="29901209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1916B-8124-6490-AAEA-D991EAEEF9B0}"/>
              </a:ext>
            </a:extLst>
          </p:cNvPr>
          <p:cNvSpPr>
            <a:spLocks noGrp="1"/>
          </p:cNvSpPr>
          <p:nvPr>
            <p:ph type="title"/>
          </p:nvPr>
        </p:nvSpPr>
        <p:spPr>
          <a:xfrm>
            <a:off x="311781" y="183479"/>
            <a:ext cx="10220148" cy="688747"/>
          </a:xfrm>
        </p:spPr>
        <p:txBody>
          <a:bodyPr>
            <a:normAutofit fontScale="90000"/>
          </a:bodyPr>
          <a:lstStyle/>
          <a:p>
            <a:pPr algn="l"/>
            <a:r>
              <a:rPr lang="en-US" b="1"/>
              <a:t>I. Introduction </a:t>
            </a:r>
            <a:br>
              <a:rPr lang="en-US" b="1"/>
            </a:br>
            <a:r>
              <a:rPr lang="en-US" sz="3100" b="1">
                <a:solidFill>
                  <a:schemeClr val="tx1"/>
                </a:solidFill>
              </a:rPr>
              <a:t>A. Background</a:t>
            </a:r>
          </a:p>
        </p:txBody>
      </p:sp>
      <p:pic>
        <p:nvPicPr>
          <p:cNvPr id="5" name="Picture 4" descr="Diagram of a laser sintering machine&#10;&#10;Description automatically generated">
            <a:extLst>
              <a:ext uri="{FF2B5EF4-FFF2-40B4-BE49-F238E27FC236}">
                <a16:creationId xmlns:a16="http://schemas.microsoft.com/office/drawing/2014/main" id="{E5CB04B0-1FBA-A9FE-083B-7E591A5B5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079" y="1979658"/>
            <a:ext cx="3937974" cy="3599225"/>
          </a:xfrm>
          <a:prstGeom prst="rect">
            <a:avLst/>
          </a:prstGeom>
          <a:noFill/>
          <a:ln w="28575">
            <a:solidFill>
              <a:schemeClr val="tx1"/>
            </a:solidFill>
          </a:ln>
        </p:spPr>
      </p:pic>
      <p:sp>
        <p:nvSpPr>
          <p:cNvPr id="6" name="TextBox 5">
            <a:extLst>
              <a:ext uri="{FF2B5EF4-FFF2-40B4-BE49-F238E27FC236}">
                <a16:creationId xmlns:a16="http://schemas.microsoft.com/office/drawing/2014/main" id="{CCCE39EC-40D8-5727-7089-F07A5EB0A447}"/>
              </a:ext>
            </a:extLst>
          </p:cNvPr>
          <p:cNvSpPr txBox="1"/>
          <p:nvPr/>
        </p:nvSpPr>
        <p:spPr>
          <a:xfrm>
            <a:off x="526818" y="1321056"/>
            <a:ext cx="4150495" cy="461665"/>
          </a:xfrm>
          <a:prstGeom prst="rect">
            <a:avLst/>
          </a:prstGeom>
          <a:noFill/>
        </p:spPr>
        <p:txBody>
          <a:bodyPr wrap="none" rtlCol="0">
            <a:spAutoFit/>
          </a:bodyPr>
          <a:lstStyle/>
          <a:p>
            <a:pPr algn="ctr"/>
            <a:r>
              <a:rPr lang="en-US" sz="2400"/>
              <a:t>Fused Deposition Modelling </a:t>
            </a:r>
          </a:p>
        </p:txBody>
      </p:sp>
      <p:pic>
        <p:nvPicPr>
          <p:cNvPr id="1026" name="Picture 2" descr="ULTEM 1010 High-performance 3D Printing Material">
            <a:extLst>
              <a:ext uri="{FF2B5EF4-FFF2-40B4-BE49-F238E27FC236}">
                <a16:creationId xmlns:a16="http://schemas.microsoft.com/office/drawing/2014/main" id="{6A006AAA-522A-DEA6-5F83-BC6A504FF5BA}"/>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882334" y="1921671"/>
            <a:ext cx="2976025" cy="3599225"/>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F2712A1-0228-C45F-CC5A-C4AEE99B92EF}"/>
              </a:ext>
            </a:extLst>
          </p:cNvPr>
          <p:cNvSpPr txBox="1"/>
          <p:nvPr/>
        </p:nvSpPr>
        <p:spPr>
          <a:xfrm>
            <a:off x="408628" y="5590548"/>
            <a:ext cx="453970" cy="369332"/>
          </a:xfrm>
          <a:prstGeom prst="rect">
            <a:avLst/>
          </a:prstGeom>
          <a:noFill/>
        </p:spPr>
        <p:txBody>
          <a:bodyPr wrap="none" rtlCol="0">
            <a:spAutoFit/>
          </a:bodyPr>
          <a:lstStyle/>
          <a:p>
            <a:r>
              <a:rPr lang="en-US"/>
              <a:t>[1]</a:t>
            </a:r>
          </a:p>
        </p:txBody>
      </p:sp>
      <p:sp>
        <p:nvSpPr>
          <p:cNvPr id="9" name="TextBox 8">
            <a:extLst>
              <a:ext uri="{FF2B5EF4-FFF2-40B4-BE49-F238E27FC236}">
                <a16:creationId xmlns:a16="http://schemas.microsoft.com/office/drawing/2014/main" id="{DF41ECB0-2F7A-71F1-95AD-766E611A23D3}"/>
              </a:ext>
            </a:extLst>
          </p:cNvPr>
          <p:cNvSpPr txBox="1"/>
          <p:nvPr/>
        </p:nvSpPr>
        <p:spPr>
          <a:xfrm>
            <a:off x="8037661" y="3043336"/>
            <a:ext cx="453970" cy="369332"/>
          </a:xfrm>
          <a:prstGeom prst="rect">
            <a:avLst/>
          </a:prstGeom>
          <a:noFill/>
        </p:spPr>
        <p:txBody>
          <a:bodyPr wrap="none" rtlCol="0">
            <a:spAutoFit/>
          </a:bodyPr>
          <a:lstStyle/>
          <a:p>
            <a:r>
              <a:rPr lang="en-US"/>
              <a:t>[3]</a:t>
            </a:r>
          </a:p>
        </p:txBody>
      </p:sp>
      <p:sp>
        <p:nvSpPr>
          <p:cNvPr id="12" name="TextBox 11">
            <a:extLst>
              <a:ext uri="{FF2B5EF4-FFF2-40B4-BE49-F238E27FC236}">
                <a16:creationId xmlns:a16="http://schemas.microsoft.com/office/drawing/2014/main" id="{50E8F52A-BB6C-1FC8-B05A-CD88EB7112FC}"/>
              </a:ext>
            </a:extLst>
          </p:cNvPr>
          <p:cNvSpPr txBox="1"/>
          <p:nvPr/>
        </p:nvSpPr>
        <p:spPr>
          <a:xfrm>
            <a:off x="4822775" y="1337104"/>
            <a:ext cx="3095143" cy="461665"/>
          </a:xfrm>
          <a:prstGeom prst="rect">
            <a:avLst/>
          </a:prstGeom>
          <a:noFill/>
        </p:spPr>
        <p:txBody>
          <a:bodyPr wrap="none" lIns="91440" tIns="45720" rIns="91440" bIns="45720" rtlCol="0" anchor="t">
            <a:spAutoFit/>
          </a:bodyPr>
          <a:lstStyle/>
          <a:p>
            <a:pPr algn="ctr"/>
            <a:r>
              <a:rPr lang="en-US" sz="2400"/>
              <a:t> ULTEM™ 1010 (PEI)</a:t>
            </a:r>
            <a:endParaRPr lang="en-US"/>
          </a:p>
        </p:txBody>
      </p:sp>
      <p:pic>
        <p:nvPicPr>
          <p:cNvPr id="1028" name="Picture 4">
            <a:extLst>
              <a:ext uri="{FF2B5EF4-FFF2-40B4-BE49-F238E27FC236}">
                <a16:creationId xmlns:a16="http://schemas.microsoft.com/office/drawing/2014/main" id="{2D23257A-1F0F-5C2F-118D-FDF92CAE552F}"/>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8243212" y="834138"/>
            <a:ext cx="2175067" cy="217506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55B8F048-764A-5769-6F3A-84AAC50342F0}"/>
              </a:ext>
            </a:extLst>
          </p:cNvPr>
          <p:cNvPicPr>
            <a:picLocks noChangeAspect="1"/>
          </p:cNvPicPr>
          <p:nvPr/>
        </p:nvPicPr>
        <p:blipFill>
          <a:blip r:embed="rId6"/>
          <a:stretch>
            <a:fillRect/>
          </a:stretch>
        </p:blipFill>
        <p:spPr>
          <a:xfrm>
            <a:off x="9494302" y="3406407"/>
            <a:ext cx="2518589" cy="2172476"/>
          </a:xfrm>
          <a:prstGeom prst="rect">
            <a:avLst/>
          </a:prstGeom>
        </p:spPr>
      </p:pic>
      <p:sp>
        <p:nvSpPr>
          <p:cNvPr id="16" name="TextBox 15">
            <a:extLst>
              <a:ext uri="{FF2B5EF4-FFF2-40B4-BE49-F238E27FC236}">
                <a16:creationId xmlns:a16="http://schemas.microsoft.com/office/drawing/2014/main" id="{71C6C55E-0550-4C7C-7C74-55082E52121C}"/>
              </a:ext>
            </a:extLst>
          </p:cNvPr>
          <p:cNvSpPr txBox="1"/>
          <p:nvPr/>
        </p:nvSpPr>
        <p:spPr>
          <a:xfrm>
            <a:off x="7942930" y="297019"/>
            <a:ext cx="3028393" cy="461665"/>
          </a:xfrm>
          <a:prstGeom prst="rect">
            <a:avLst/>
          </a:prstGeom>
          <a:noFill/>
        </p:spPr>
        <p:txBody>
          <a:bodyPr wrap="none" rtlCol="0">
            <a:spAutoFit/>
          </a:bodyPr>
          <a:lstStyle/>
          <a:p>
            <a:pPr algn="ctr"/>
            <a:r>
              <a:rPr lang="en-US" sz="2400" err="1"/>
              <a:t>Stratsys</a:t>
            </a:r>
            <a:r>
              <a:rPr lang="en-US" sz="2400"/>
              <a:t> Fortum 450c</a:t>
            </a:r>
          </a:p>
        </p:txBody>
      </p:sp>
      <p:sp>
        <p:nvSpPr>
          <p:cNvPr id="17" name="TextBox 16">
            <a:extLst>
              <a:ext uri="{FF2B5EF4-FFF2-40B4-BE49-F238E27FC236}">
                <a16:creationId xmlns:a16="http://schemas.microsoft.com/office/drawing/2014/main" id="{FE5953F6-0816-B67E-55EB-B7A373AA0428}"/>
              </a:ext>
            </a:extLst>
          </p:cNvPr>
          <p:cNvSpPr txBox="1"/>
          <p:nvPr/>
        </p:nvSpPr>
        <p:spPr>
          <a:xfrm>
            <a:off x="9393305" y="2976974"/>
            <a:ext cx="2576346" cy="461665"/>
          </a:xfrm>
          <a:prstGeom prst="rect">
            <a:avLst/>
          </a:prstGeom>
          <a:noFill/>
        </p:spPr>
        <p:txBody>
          <a:bodyPr wrap="none" rtlCol="0">
            <a:spAutoFit/>
          </a:bodyPr>
          <a:lstStyle/>
          <a:p>
            <a:r>
              <a:rPr lang="en-US" sz="2400" err="1"/>
              <a:t>Roboze</a:t>
            </a:r>
            <a:r>
              <a:rPr lang="en-US" sz="2400"/>
              <a:t> Plus PRO</a:t>
            </a:r>
          </a:p>
        </p:txBody>
      </p:sp>
      <p:sp>
        <p:nvSpPr>
          <p:cNvPr id="18" name="TextBox 17">
            <a:extLst>
              <a:ext uri="{FF2B5EF4-FFF2-40B4-BE49-F238E27FC236}">
                <a16:creationId xmlns:a16="http://schemas.microsoft.com/office/drawing/2014/main" id="{6EB5C902-F25C-3241-9B14-9250F4B38438}"/>
              </a:ext>
            </a:extLst>
          </p:cNvPr>
          <p:cNvSpPr txBox="1"/>
          <p:nvPr/>
        </p:nvSpPr>
        <p:spPr>
          <a:xfrm>
            <a:off x="4724480" y="5500954"/>
            <a:ext cx="453970" cy="369332"/>
          </a:xfrm>
          <a:prstGeom prst="rect">
            <a:avLst/>
          </a:prstGeom>
          <a:noFill/>
        </p:spPr>
        <p:txBody>
          <a:bodyPr wrap="none" rtlCol="0">
            <a:spAutoFit/>
          </a:bodyPr>
          <a:lstStyle/>
          <a:p>
            <a:r>
              <a:rPr lang="en-US"/>
              <a:t>[2]</a:t>
            </a:r>
          </a:p>
        </p:txBody>
      </p:sp>
      <p:sp>
        <p:nvSpPr>
          <p:cNvPr id="19" name="TextBox 18">
            <a:extLst>
              <a:ext uri="{FF2B5EF4-FFF2-40B4-BE49-F238E27FC236}">
                <a16:creationId xmlns:a16="http://schemas.microsoft.com/office/drawing/2014/main" id="{B4A131CA-EBF1-71F5-E6BC-63E7EBC42252}"/>
              </a:ext>
            </a:extLst>
          </p:cNvPr>
          <p:cNvSpPr txBox="1"/>
          <p:nvPr/>
        </p:nvSpPr>
        <p:spPr>
          <a:xfrm>
            <a:off x="9330745" y="5590548"/>
            <a:ext cx="453970" cy="369332"/>
          </a:xfrm>
          <a:prstGeom prst="rect">
            <a:avLst/>
          </a:prstGeom>
          <a:noFill/>
        </p:spPr>
        <p:txBody>
          <a:bodyPr wrap="none" rtlCol="0">
            <a:spAutoFit/>
          </a:bodyPr>
          <a:lstStyle/>
          <a:p>
            <a:r>
              <a:rPr lang="en-US"/>
              <a:t>[4]</a:t>
            </a:r>
          </a:p>
        </p:txBody>
      </p:sp>
    </p:spTree>
    <p:extLst>
      <p:ext uri="{BB962C8B-B14F-4D97-AF65-F5344CB8AC3E}">
        <p14:creationId xmlns:p14="http://schemas.microsoft.com/office/powerpoint/2010/main" val="36848244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FB738D-48F6-E58F-BA74-1F42991977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21AD95-B546-F3CD-1C20-2376A005CFC2}"/>
              </a:ext>
            </a:extLst>
          </p:cNvPr>
          <p:cNvSpPr>
            <a:spLocks noGrp="1"/>
          </p:cNvSpPr>
          <p:nvPr>
            <p:ph type="title"/>
          </p:nvPr>
        </p:nvSpPr>
        <p:spPr>
          <a:xfrm>
            <a:off x="311780" y="183479"/>
            <a:ext cx="11624405" cy="688747"/>
          </a:xfrm>
        </p:spPr>
        <p:txBody>
          <a:bodyPr>
            <a:normAutofit fontScale="90000"/>
          </a:bodyPr>
          <a:lstStyle/>
          <a:p>
            <a:pPr algn="l"/>
            <a:r>
              <a:rPr lang="en-US" b="1"/>
              <a:t>I. Introduction  </a:t>
            </a:r>
            <a:br>
              <a:rPr lang="en-US" b="1"/>
            </a:br>
            <a:r>
              <a:rPr lang="en-US" sz="3100" b="1">
                <a:solidFill>
                  <a:schemeClr val="tx1"/>
                </a:solidFill>
              </a:rPr>
              <a:t>B. Open-Source High-Temperature FDM</a:t>
            </a:r>
          </a:p>
        </p:txBody>
      </p:sp>
      <p:sp>
        <p:nvSpPr>
          <p:cNvPr id="4" name="TextBox 3">
            <a:extLst>
              <a:ext uri="{FF2B5EF4-FFF2-40B4-BE49-F238E27FC236}">
                <a16:creationId xmlns:a16="http://schemas.microsoft.com/office/drawing/2014/main" id="{7A489634-8842-078F-E772-932F46133B47}"/>
              </a:ext>
            </a:extLst>
          </p:cNvPr>
          <p:cNvSpPr txBox="1"/>
          <p:nvPr/>
        </p:nvSpPr>
        <p:spPr>
          <a:xfrm rot="10800000" flipV="1">
            <a:off x="530314" y="1196810"/>
            <a:ext cx="11131372" cy="1323439"/>
          </a:xfrm>
          <a:prstGeom prst="rect">
            <a:avLst/>
          </a:prstGeom>
          <a:noFill/>
        </p:spPr>
        <p:txBody>
          <a:bodyPr wrap="square" lIns="91440" tIns="45720" rIns="91440" bIns="45720" rtlCol="0" anchor="t">
            <a:spAutoFit/>
          </a:bodyPr>
          <a:lstStyle/>
          <a:p>
            <a:r>
              <a:rPr lang="en-US" sz="2000"/>
              <a:t>As an alternative to the cost-prohibitive proprietary model for high-temperature FDM manufacturing, an open-source printer was developed by Charlote Thompson under Dr. Matthew Priddy at the Computational Mechanics &amp; Materials Laboratory (CMML) at Mississippi State University.  </a:t>
            </a:r>
          </a:p>
        </p:txBody>
      </p:sp>
      <p:sp>
        <p:nvSpPr>
          <p:cNvPr id="10" name="AutoShape 2">
            <a:extLst>
              <a:ext uri="{FF2B5EF4-FFF2-40B4-BE49-F238E27FC236}">
                <a16:creationId xmlns:a16="http://schemas.microsoft.com/office/drawing/2014/main" id="{1C6FCB57-D69D-62D7-5CF7-346227476902}"/>
              </a:ext>
            </a:extLst>
          </p:cNvPr>
          <p:cNvSpPr>
            <a:spLocks noChangeAspect="1" noChangeArrowheads="1"/>
          </p:cNvSpPr>
          <p:nvPr/>
        </p:nvSpPr>
        <p:spPr bwMode="auto">
          <a:xfrm>
            <a:off x="7604138" y="2090057"/>
            <a:ext cx="2906019" cy="290601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 name="Picture 19">
            <a:extLst>
              <a:ext uri="{FF2B5EF4-FFF2-40B4-BE49-F238E27FC236}">
                <a16:creationId xmlns:a16="http://schemas.microsoft.com/office/drawing/2014/main" id="{4771098E-9C10-25B3-E76A-8C0AA6CE12F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53490" y="2302329"/>
            <a:ext cx="2856667" cy="3321706"/>
          </a:xfrm>
          <a:prstGeom prst="rect">
            <a:avLst/>
          </a:prstGeom>
          <a:noFill/>
          <a:ln w="28575">
            <a:solidFill>
              <a:schemeClr val="tx1"/>
            </a:solidFill>
          </a:ln>
        </p:spPr>
      </p:pic>
      <p:sp>
        <p:nvSpPr>
          <p:cNvPr id="21" name="TextBox 20">
            <a:extLst>
              <a:ext uri="{FF2B5EF4-FFF2-40B4-BE49-F238E27FC236}">
                <a16:creationId xmlns:a16="http://schemas.microsoft.com/office/drawing/2014/main" id="{1ACAE48C-29C9-27EA-0166-AC60B6003303}"/>
              </a:ext>
            </a:extLst>
          </p:cNvPr>
          <p:cNvSpPr txBox="1"/>
          <p:nvPr/>
        </p:nvSpPr>
        <p:spPr>
          <a:xfrm>
            <a:off x="10686092" y="5518383"/>
            <a:ext cx="453970" cy="369332"/>
          </a:xfrm>
          <a:prstGeom prst="rect">
            <a:avLst/>
          </a:prstGeom>
          <a:noFill/>
        </p:spPr>
        <p:txBody>
          <a:bodyPr wrap="none" rtlCol="0">
            <a:spAutoFit/>
          </a:bodyPr>
          <a:lstStyle/>
          <a:p>
            <a:r>
              <a:rPr lang="en-US"/>
              <a:t>[5]</a:t>
            </a:r>
          </a:p>
        </p:txBody>
      </p:sp>
      <p:sp>
        <p:nvSpPr>
          <p:cNvPr id="22" name="TextBox 21">
            <a:extLst>
              <a:ext uri="{FF2B5EF4-FFF2-40B4-BE49-F238E27FC236}">
                <a16:creationId xmlns:a16="http://schemas.microsoft.com/office/drawing/2014/main" id="{D1211BA8-563D-1D31-4FEC-70977292615E}"/>
              </a:ext>
            </a:extLst>
          </p:cNvPr>
          <p:cNvSpPr txBox="1"/>
          <p:nvPr/>
        </p:nvSpPr>
        <p:spPr>
          <a:xfrm>
            <a:off x="541205" y="2575866"/>
            <a:ext cx="5557683" cy="3139321"/>
          </a:xfrm>
          <a:prstGeom prst="rect">
            <a:avLst/>
          </a:prstGeom>
          <a:noFill/>
        </p:spPr>
        <p:txBody>
          <a:bodyPr wrap="square" lIns="91440" tIns="45720" rIns="91440" bIns="45720" rtlCol="0" anchor="t">
            <a:spAutoFit/>
          </a:bodyPr>
          <a:lstStyle/>
          <a:p>
            <a:r>
              <a:rPr lang="en-US"/>
              <a:t>Original Design Specifications:</a:t>
            </a:r>
          </a:p>
          <a:p>
            <a:pPr marL="285750" indent="-285750">
              <a:buFont typeface="Arial" panose="020B0604020202020204" pitchFamily="34" charset="0"/>
              <a:buChar char="•"/>
            </a:pPr>
            <a:r>
              <a:rPr lang="en-US" err="1"/>
              <a:t>Hotend</a:t>
            </a:r>
            <a:r>
              <a:rPr lang="en-US"/>
              <a:t> Temperature: 490°C </a:t>
            </a:r>
          </a:p>
          <a:p>
            <a:pPr marL="285750" indent="-285750">
              <a:buFont typeface="Arial" panose="020B0604020202020204" pitchFamily="34" charset="0"/>
              <a:buChar char="•"/>
            </a:pPr>
            <a:r>
              <a:rPr lang="en-US"/>
              <a:t>Bed Temperature: 250°C </a:t>
            </a:r>
          </a:p>
          <a:p>
            <a:pPr marL="285750" indent="-285750">
              <a:buFont typeface="Arial" panose="020B0604020202020204" pitchFamily="34" charset="0"/>
              <a:buChar char="•"/>
            </a:pPr>
            <a:r>
              <a:rPr lang="en-US"/>
              <a:t>Chamber Temperature: 40°C </a:t>
            </a:r>
          </a:p>
          <a:p>
            <a:pPr marL="285750" indent="-285750">
              <a:buFont typeface="Arial" panose="020B0604020202020204" pitchFamily="34" charset="0"/>
              <a:buChar char="•"/>
            </a:pPr>
            <a:r>
              <a:rPr lang="en-US"/>
              <a:t>Print Space: 152mm x 152mm x 210mm (</a:t>
            </a:r>
            <a:r>
              <a:rPr lang="en-US" err="1"/>
              <a:t>LxWxH</a:t>
            </a:r>
            <a:r>
              <a:rPr lang="en-US"/>
              <a:t>)</a:t>
            </a:r>
          </a:p>
          <a:p>
            <a:pPr marL="285750" indent="-285750">
              <a:buFont typeface="Arial" panose="020B0604020202020204" pitchFamily="34" charset="0"/>
              <a:buChar char="•"/>
            </a:pPr>
            <a:r>
              <a:rPr lang="en-US"/>
              <a:t>Cost:  $3000</a:t>
            </a:r>
          </a:p>
          <a:p>
            <a:r>
              <a:rPr lang="en-US"/>
              <a:t>Benefits</a:t>
            </a:r>
          </a:p>
          <a:p>
            <a:pPr marL="285750" indent="-285750">
              <a:buFont typeface="Arial" panose="020B0604020202020204" pitchFamily="34" charset="0"/>
              <a:buChar char="•"/>
            </a:pPr>
            <a:r>
              <a:rPr lang="en-US"/>
              <a:t>Modular</a:t>
            </a:r>
          </a:p>
          <a:p>
            <a:pPr marL="285750" indent="-285750">
              <a:buFont typeface="Arial" panose="020B0604020202020204" pitchFamily="34" charset="0"/>
              <a:buChar char="•"/>
            </a:pPr>
            <a:r>
              <a:rPr lang="en-US"/>
              <a:t>Affordable</a:t>
            </a:r>
          </a:p>
          <a:p>
            <a:pPr marL="285750" indent="-285750">
              <a:buFont typeface="Arial" panose="020B0604020202020204" pitchFamily="34" charset="0"/>
              <a:buChar char="•"/>
            </a:pPr>
            <a:r>
              <a:rPr lang="en-US"/>
              <a:t>Controllable</a:t>
            </a:r>
          </a:p>
          <a:p>
            <a:pPr marL="285750" indent="-285750">
              <a:buFont typeface="Arial" panose="020B0604020202020204" pitchFamily="34" charset="0"/>
              <a:buChar char="•"/>
            </a:pPr>
            <a:endParaRPr lang="en-US"/>
          </a:p>
        </p:txBody>
      </p:sp>
    </p:spTree>
    <p:extLst>
      <p:ext uri="{BB962C8B-B14F-4D97-AF65-F5344CB8AC3E}">
        <p14:creationId xmlns:p14="http://schemas.microsoft.com/office/powerpoint/2010/main" val="29066718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27891-75E0-897F-68DB-6FBF9AB027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53BBED-19E1-1843-76E8-E7F895597B5F}"/>
              </a:ext>
            </a:extLst>
          </p:cNvPr>
          <p:cNvSpPr>
            <a:spLocks noGrp="1"/>
          </p:cNvSpPr>
          <p:nvPr>
            <p:ph type="title"/>
          </p:nvPr>
        </p:nvSpPr>
        <p:spPr>
          <a:xfrm>
            <a:off x="979124" y="2722117"/>
            <a:ext cx="10233751" cy="706883"/>
          </a:xfrm>
        </p:spPr>
        <p:txBody>
          <a:bodyPr>
            <a:normAutofit/>
          </a:bodyPr>
          <a:lstStyle/>
          <a:p>
            <a:pPr algn="ctr"/>
            <a:r>
              <a:rPr lang="en-US" sz="3600">
                <a:latin typeface="+mn-lt"/>
                <a:cs typeface="Cascadia Mono SemiLight" panose="020B0609020000020004" pitchFamily="49" charset="0"/>
              </a:rPr>
              <a:t>II. Methodology</a:t>
            </a:r>
          </a:p>
        </p:txBody>
      </p:sp>
    </p:spTree>
    <p:extLst>
      <p:ext uri="{BB962C8B-B14F-4D97-AF65-F5344CB8AC3E}">
        <p14:creationId xmlns:p14="http://schemas.microsoft.com/office/powerpoint/2010/main" val="40401766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CCA77C-0393-CDC4-040E-0677D0F4B8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F673F3-BDD6-3F26-7C71-3D5CF276817B}"/>
              </a:ext>
            </a:extLst>
          </p:cNvPr>
          <p:cNvSpPr>
            <a:spLocks noGrp="1"/>
          </p:cNvSpPr>
          <p:nvPr>
            <p:ph type="title"/>
          </p:nvPr>
        </p:nvSpPr>
        <p:spPr>
          <a:xfrm>
            <a:off x="311780" y="183479"/>
            <a:ext cx="11624405" cy="688747"/>
          </a:xfrm>
        </p:spPr>
        <p:txBody>
          <a:bodyPr>
            <a:normAutofit fontScale="90000"/>
          </a:bodyPr>
          <a:lstStyle/>
          <a:p>
            <a:pPr algn="l"/>
            <a:r>
              <a:rPr lang="en-US" b="1"/>
              <a:t>II. Methodology</a:t>
            </a:r>
          </a:p>
        </p:txBody>
      </p:sp>
      <p:sp>
        <p:nvSpPr>
          <p:cNvPr id="4" name="TextBox 3">
            <a:extLst>
              <a:ext uri="{FF2B5EF4-FFF2-40B4-BE49-F238E27FC236}">
                <a16:creationId xmlns:a16="http://schemas.microsoft.com/office/drawing/2014/main" id="{7417563C-0592-943D-BD56-AEA03B1A420C}"/>
              </a:ext>
            </a:extLst>
          </p:cNvPr>
          <p:cNvSpPr txBox="1"/>
          <p:nvPr/>
        </p:nvSpPr>
        <p:spPr>
          <a:xfrm rot="10800000" flipV="1">
            <a:off x="311779" y="873314"/>
            <a:ext cx="11567261" cy="1938992"/>
          </a:xfrm>
          <a:prstGeom prst="rect">
            <a:avLst/>
          </a:prstGeom>
          <a:noFill/>
        </p:spPr>
        <p:txBody>
          <a:bodyPr wrap="square" lIns="91440" tIns="45720" rIns="91440" bIns="45720" rtlCol="0" anchor="t">
            <a:spAutoFit/>
          </a:bodyPr>
          <a:lstStyle/>
          <a:p>
            <a:r>
              <a:rPr lang="en-US" sz="2400"/>
              <a:t>The original design and print parameters of the open-source high-temperature FDM printer was unable to print quality parts out of high-performance materials due to issues with bed adhesion , warping, and layer shifting.  To address these issues, the thermal and mechanical systems along with the print parameters needed to be optimized.</a:t>
            </a:r>
          </a:p>
        </p:txBody>
      </p:sp>
      <p:sp>
        <p:nvSpPr>
          <p:cNvPr id="10" name="AutoShape 2">
            <a:extLst>
              <a:ext uri="{FF2B5EF4-FFF2-40B4-BE49-F238E27FC236}">
                <a16:creationId xmlns:a16="http://schemas.microsoft.com/office/drawing/2014/main" id="{8A97F182-B59B-3ADB-A454-2B0B699E94B1}"/>
              </a:ext>
            </a:extLst>
          </p:cNvPr>
          <p:cNvSpPr>
            <a:spLocks noChangeAspect="1" noChangeArrowheads="1"/>
          </p:cNvSpPr>
          <p:nvPr/>
        </p:nvSpPr>
        <p:spPr bwMode="auto">
          <a:xfrm>
            <a:off x="7604138" y="2090057"/>
            <a:ext cx="2906019" cy="290601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descr="A white and gold object on a white surface&#10;&#10;AI-generated content may be incorrect.">
            <a:extLst>
              <a:ext uri="{FF2B5EF4-FFF2-40B4-BE49-F238E27FC236}">
                <a16:creationId xmlns:a16="http://schemas.microsoft.com/office/drawing/2014/main" id="{36FC9010-4683-F27D-7742-26B1C9EA2BA3}"/>
              </a:ext>
            </a:extLst>
          </p:cNvPr>
          <p:cNvPicPr>
            <a:picLocks noChangeAspect="1"/>
          </p:cNvPicPr>
          <p:nvPr/>
        </p:nvPicPr>
        <p:blipFill>
          <a:blip r:embed="rId2"/>
          <a:srcRect l="37815" t="33894" r="30672" b="25490"/>
          <a:stretch/>
        </p:blipFill>
        <p:spPr>
          <a:xfrm rot="5400000">
            <a:off x="4521680" y="2582533"/>
            <a:ext cx="3095670" cy="3066765"/>
          </a:xfrm>
          <a:prstGeom prst="rect">
            <a:avLst/>
          </a:prstGeom>
          <a:noFill/>
          <a:ln w="28575">
            <a:solidFill>
              <a:schemeClr val="tx1"/>
            </a:solidFill>
          </a:ln>
        </p:spPr>
      </p:pic>
    </p:spTree>
    <p:extLst>
      <p:ext uri="{BB962C8B-B14F-4D97-AF65-F5344CB8AC3E}">
        <p14:creationId xmlns:p14="http://schemas.microsoft.com/office/powerpoint/2010/main" val="14314746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630558-8D98-01F3-898A-1FAAEE83BE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6154A9-EEAE-6506-AA34-D6E06094C6EC}"/>
              </a:ext>
            </a:extLst>
          </p:cNvPr>
          <p:cNvSpPr>
            <a:spLocks noGrp="1"/>
          </p:cNvSpPr>
          <p:nvPr>
            <p:ph type="title"/>
          </p:nvPr>
        </p:nvSpPr>
        <p:spPr>
          <a:xfrm>
            <a:off x="311780" y="183479"/>
            <a:ext cx="11624405" cy="688747"/>
          </a:xfrm>
        </p:spPr>
        <p:txBody>
          <a:bodyPr>
            <a:normAutofit fontScale="90000"/>
          </a:bodyPr>
          <a:lstStyle/>
          <a:p>
            <a:pPr algn="l"/>
            <a:r>
              <a:rPr lang="en-US" b="1"/>
              <a:t>II. Methodology</a:t>
            </a:r>
            <a:endParaRPr lang="en-US" sz="3100" b="1">
              <a:solidFill>
                <a:schemeClr val="tx1"/>
              </a:solidFill>
            </a:endParaRPr>
          </a:p>
        </p:txBody>
      </p:sp>
      <p:sp>
        <p:nvSpPr>
          <p:cNvPr id="10" name="AutoShape 2">
            <a:extLst>
              <a:ext uri="{FF2B5EF4-FFF2-40B4-BE49-F238E27FC236}">
                <a16:creationId xmlns:a16="http://schemas.microsoft.com/office/drawing/2014/main" id="{C76A8CC1-DE43-F4DC-B591-17D5A9A8376F}"/>
              </a:ext>
            </a:extLst>
          </p:cNvPr>
          <p:cNvSpPr>
            <a:spLocks noChangeAspect="1" noChangeArrowheads="1"/>
          </p:cNvSpPr>
          <p:nvPr/>
        </p:nvSpPr>
        <p:spPr bwMode="auto">
          <a:xfrm>
            <a:off x="7604138" y="2090057"/>
            <a:ext cx="2906019" cy="290601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0E9EC795-ABA9-A4C9-D73D-6BD9231CE50B}"/>
              </a:ext>
            </a:extLst>
          </p:cNvPr>
          <p:cNvSpPr txBox="1"/>
          <p:nvPr/>
        </p:nvSpPr>
        <p:spPr>
          <a:xfrm>
            <a:off x="261474" y="1131923"/>
            <a:ext cx="5565686" cy="2123658"/>
          </a:xfrm>
          <a:prstGeom prst="rect">
            <a:avLst/>
          </a:prstGeom>
          <a:noFill/>
        </p:spPr>
        <p:txBody>
          <a:bodyPr wrap="square" rtlCol="0">
            <a:spAutoFit/>
          </a:bodyPr>
          <a:lstStyle/>
          <a:p>
            <a:r>
              <a:rPr lang="en-US" sz="2400"/>
              <a:t>Thermal and Mechanical Optimization</a:t>
            </a:r>
          </a:p>
          <a:p>
            <a:pPr marL="342900" indent="-342900">
              <a:buFont typeface="+mj-lt"/>
              <a:buAutoNum type="arabicPeriod"/>
            </a:pPr>
            <a:r>
              <a:rPr lang="en-US"/>
              <a:t>Sources of variation and randomness were identified</a:t>
            </a:r>
          </a:p>
          <a:p>
            <a:pPr marL="342900" indent="-342900">
              <a:buFont typeface="+mj-lt"/>
              <a:buAutoNum type="arabicPeriod"/>
            </a:pPr>
            <a:r>
              <a:rPr lang="en-US"/>
              <a:t>New parts and processes were manufactured and tested to optimize their effectiveness</a:t>
            </a:r>
          </a:p>
          <a:p>
            <a:pPr marL="342900" indent="-342900">
              <a:buFont typeface="+mj-lt"/>
              <a:buAutoNum type="arabicPeriod"/>
            </a:pPr>
            <a:r>
              <a:rPr lang="en-US"/>
              <a:t>Their effectiveness was compared to the original design</a:t>
            </a:r>
          </a:p>
        </p:txBody>
      </p:sp>
      <p:sp>
        <p:nvSpPr>
          <p:cNvPr id="5" name="TextBox 4">
            <a:extLst>
              <a:ext uri="{FF2B5EF4-FFF2-40B4-BE49-F238E27FC236}">
                <a16:creationId xmlns:a16="http://schemas.microsoft.com/office/drawing/2014/main" id="{55F74C1D-F882-C43F-0D41-AEF28DDABAC3}"/>
              </a:ext>
            </a:extLst>
          </p:cNvPr>
          <p:cNvSpPr txBox="1"/>
          <p:nvPr/>
        </p:nvSpPr>
        <p:spPr>
          <a:xfrm>
            <a:off x="5835658" y="1131923"/>
            <a:ext cx="5622830" cy="4062651"/>
          </a:xfrm>
          <a:prstGeom prst="rect">
            <a:avLst/>
          </a:prstGeom>
          <a:noFill/>
        </p:spPr>
        <p:txBody>
          <a:bodyPr wrap="square" lIns="91440" tIns="45720" rIns="91440" bIns="45720" rtlCol="0" anchor="t">
            <a:spAutoFit/>
          </a:bodyPr>
          <a:lstStyle/>
          <a:p>
            <a:r>
              <a:rPr lang="en-US" sz="2400"/>
              <a:t>Print Parameter Optimization</a:t>
            </a:r>
          </a:p>
          <a:p>
            <a:pPr marL="457200" indent="-457200">
              <a:buFont typeface="+mj-lt"/>
              <a:buAutoNum type="arabicPeriod"/>
            </a:pPr>
            <a:r>
              <a:rPr lang="en-US"/>
              <a:t>A full factorial design was used to characterize the effects of </a:t>
            </a:r>
            <a:r>
              <a:rPr lang="en-US" err="1"/>
              <a:t>hotend</a:t>
            </a:r>
            <a:r>
              <a:rPr lang="en-US"/>
              <a:t> temperature, bed temperature and mass flowrate on bed adhesion.</a:t>
            </a:r>
          </a:p>
          <a:p>
            <a:pPr marL="457200" indent="-457200">
              <a:buFont typeface="+mj-lt"/>
              <a:buAutoNum type="arabicPeriod"/>
            </a:pPr>
            <a:r>
              <a:rPr lang="en-US"/>
              <a:t>For each test, bed adhesion was ranked on a scale of 0-4</a:t>
            </a:r>
          </a:p>
          <a:p>
            <a:pPr marL="457200" indent="-457200">
              <a:buFont typeface="+mj-lt"/>
              <a:buAutoNum type="arabicPeriod"/>
            </a:pPr>
            <a:r>
              <a:rPr lang="en-US"/>
              <a:t>Data was processed using a MATLAB script that compared the data to a linear model and plotted the data on a four-variable interaction plot</a:t>
            </a:r>
          </a:p>
          <a:p>
            <a:pPr marL="457200" indent="-457200">
              <a:buFont typeface="+mj-lt"/>
              <a:buAutoNum type="arabicPeriod"/>
            </a:pPr>
            <a:r>
              <a:rPr lang="en-US"/>
              <a:t>Data was then analyzed to determine the print parameters with the best bed adhesion and print quality</a:t>
            </a:r>
          </a:p>
          <a:p>
            <a:pPr marL="457200" indent="-457200">
              <a:buFont typeface="+mj-lt"/>
              <a:buAutoNum type="arabicPeriod"/>
            </a:pPr>
            <a:endParaRPr lang="en-US"/>
          </a:p>
          <a:p>
            <a:pPr marL="457200" indent="-457200">
              <a:buFont typeface="+mj-lt"/>
              <a:buAutoNum type="arabicPeriod"/>
            </a:pPr>
            <a:endParaRPr lang="en-US"/>
          </a:p>
        </p:txBody>
      </p:sp>
    </p:spTree>
    <p:extLst>
      <p:ext uri="{BB962C8B-B14F-4D97-AF65-F5344CB8AC3E}">
        <p14:creationId xmlns:p14="http://schemas.microsoft.com/office/powerpoint/2010/main" val="11306008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28879-F29F-D2A6-013A-CCBCD82CFA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AC5BC7-7618-D4C9-B781-8D66B04D5253}"/>
              </a:ext>
            </a:extLst>
          </p:cNvPr>
          <p:cNvSpPr>
            <a:spLocks noGrp="1"/>
          </p:cNvSpPr>
          <p:nvPr>
            <p:ph type="title"/>
          </p:nvPr>
        </p:nvSpPr>
        <p:spPr>
          <a:xfrm>
            <a:off x="979124" y="2722117"/>
            <a:ext cx="10233751" cy="706883"/>
          </a:xfrm>
        </p:spPr>
        <p:txBody>
          <a:bodyPr>
            <a:normAutofit/>
          </a:bodyPr>
          <a:lstStyle/>
          <a:p>
            <a:pPr algn="ctr"/>
            <a:r>
              <a:rPr lang="en-US" sz="3600">
                <a:latin typeface="+mn-lt"/>
                <a:cs typeface="Cascadia Mono SemiLight" panose="020B0609020000020004" pitchFamily="49" charset="0"/>
              </a:rPr>
              <a:t>III. Thermal Optimization</a:t>
            </a:r>
          </a:p>
        </p:txBody>
      </p:sp>
    </p:spTree>
    <p:extLst>
      <p:ext uri="{BB962C8B-B14F-4D97-AF65-F5344CB8AC3E}">
        <p14:creationId xmlns:p14="http://schemas.microsoft.com/office/powerpoint/2010/main" val="3379481830"/>
      </p:ext>
    </p:extLst>
  </p:cSld>
  <p:clrMapOvr>
    <a:masterClrMapping/>
  </p:clrMapOvr>
</p:sld>
</file>

<file path=ppt/theme/theme1.xml><?xml version="1.0" encoding="utf-8"?>
<a:theme xmlns:a="http://schemas.openxmlformats.org/drawingml/2006/main" name="MSU_Maroon&amp;Grey">
  <a:themeElements>
    <a:clrScheme name="MSU Colors">
      <a:dk1>
        <a:srgbClr val="000000"/>
      </a:dk1>
      <a:lt1>
        <a:srgbClr val="FFFFFF"/>
      </a:lt1>
      <a:dk2>
        <a:srgbClr val="5D1724"/>
      </a:dk2>
      <a:lt2>
        <a:srgbClr val="E2E4DB"/>
      </a:lt2>
      <a:accent1>
        <a:srgbClr val="5E091A"/>
      </a:accent1>
      <a:accent2>
        <a:srgbClr val="410611"/>
      </a:accent2>
      <a:accent3>
        <a:srgbClr val="545651"/>
      </a:accent3>
      <a:accent4>
        <a:srgbClr val="848780"/>
      </a:accent4>
      <a:accent5>
        <a:srgbClr val="B9BDB3"/>
      </a:accent5>
      <a:accent6>
        <a:srgbClr val="890C25"/>
      </a:accent6>
      <a:hlink>
        <a:srgbClr val="890C25"/>
      </a:hlink>
      <a:folHlink>
        <a:srgbClr val="890C25"/>
      </a:folHlink>
    </a:clrScheme>
    <a:fontScheme name="Executive">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activity xmlns="523b4b1c-70ff-4d5c-bcd5-59687991ef46"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E4DA39C096E3F4A96C54926139F11AF" ma:contentTypeVersion="19" ma:contentTypeDescription="Create a new document." ma:contentTypeScope="" ma:versionID="1afaad2847f6b468f5e86ed80a156d12">
  <xsd:schema xmlns:xsd="http://www.w3.org/2001/XMLSchema" xmlns:xs="http://www.w3.org/2001/XMLSchema" xmlns:p="http://schemas.microsoft.com/office/2006/metadata/properties" xmlns:ns1="http://schemas.microsoft.com/sharepoint/v3" xmlns:ns3="523b4b1c-70ff-4d5c-bcd5-59687991ef46" xmlns:ns4="577cc3d5-5b97-43ee-a870-d94bf3877f5b" targetNamespace="http://schemas.microsoft.com/office/2006/metadata/properties" ma:root="true" ma:fieldsID="d9c297c50c24d8fc906046395d2411ca" ns1:_="" ns3:_="" ns4:_="">
    <xsd:import namespace="http://schemas.microsoft.com/sharepoint/v3"/>
    <xsd:import namespace="523b4b1c-70ff-4d5c-bcd5-59687991ef46"/>
    <xsd:import namespace="577cc3d5-5b97-43ee-a870-d94bf3877f5b"/>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_activity" minOccurs="0"/>
                <xsd:element ref="ns3:MediaServiceObjectDetectorVersions" minOccurs="0"/>
                <xsd:element ref="ns3:MediaServiceSystemTags" minOccurs="0"/>
                <xsd:element ref="ns3:MediaServiceGenerationTime" minOccurs="0"/>
                <xsd:element ref="ns3:MediaServiceEventHashCode" minOccurs="0"/>
                <xsd:element ref="ns3:MediaServiceOCR" minOccurs="0"/>
                <xsd:element ref="ns3:MediaLengthInSeconds" minOccurs="0"/>
                <xsd:element ref="ns3:MediaServiceSearchProperties" minOccurs="0"/>
                <xsd:element ref="ns3:MediaServiceDateTaken" minOccurs="0"/>
                <xsd:element ref="ns3:MediaServiceLocation"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5" nillable="true" ma:displayName="Unified Compliance Policy Properties" ma:hidden="true" ma:internalName="_ip_UnifiedCompliancePolicyProperties">
      <xsd:simpleType>
        <xsd:restriction base="dms:Note"/>
      </xsd:simpleType>
    </xsd:element>
    <xsd:element name="_ip_UnifiedCompliancePolicyUIAction" ma:index="2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23b4b1c-70ff-4d5c-bcd5-59687991ef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_activity" ma:index="15" nillable="true" ma:displayName="_activity" ma:hidden="true" ma:internalName="_activity">
      <xsd:simpleType>
        <xsd:restriction base="dms:Note"/>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SystemTags" ma:index="17" nillable="true" ma:displayName="MediaServiceSystemTags" ma:hidden="true" ma:internalName="MediaServiceSystemTags" ma:readOnly="true">
      <xsd:simpleType>
        <xsd:restriction base="dms:Note"/>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DateTaken" ma:index="23" nillable="true" ma:displayName="MediaServiceDateTaken" ma:hidden="true" ma:indexed="true" ma:internalName="MediaServiceDateTaken"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77cc3d5-5b97-43ee-a870-d94bf3877f5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E85FE83-4D5A-40A4-B41D-A4186ABDB319}">
  <ds:schemaRefs>
    <ds:schemaRef ds:uri="523b4b1c-70ff-4d5c-bcd5-59687991ef46"/>
    <ds:schemaRef ds:uri="577cc3d5-5b97-43ee-a870-d94bf3877f5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48B290B9-C0E9-4E2E-8979-1017CCDF0F59}">
  <ds:schemaRefs>
    <ds:schemaRef ds:uri="523b4b1c-70ff-4d5c-bcd5-59687991ef46"/>
    <ds:schemaRef ds:uri="577cc3d5-5b97-43ee-a870-d94bf3877f5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5AAAB94-A2C6-46CB-B780-6D58E4DC310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MSU_Maroon&amp;Grey.thmx</Template>
  <TotalTime>0</TotalTime>
  <Words>1474</Words>
  <Application>Microsoft Office PowerPoint</Application>
  <PresentationFormat>Widescreen</PresentationFormat>
  <Paragraphs>135</Paragraphs>
  <Slides>22</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Century Gothic</vt:lpstr>
      <vt:lpstr>Courier New</vt:lpstr>
      <vt:lpstr>Palatino Linotype</vt:lpstr>
      <vt:lpstr>MSU_Maroon&amp;Grey</vt:lpstr>
      <vt:lpstr>Print Quality Optimization of an Open-Source High-Temperature FDM 3D Printer for Thermoplastic Materials</vt:lpstr>
      <vt:lpstr>Table of Contents</vt:lpstr>
      <vt:lpstr>I. Introduction</vt:lpstr>
      <vt:lpstr>I. Introduction  A. Background</vt:lpstr>
      <vt:lpstr>I. Introduction   B. Open-Source High-Temperature FDM</vt:lpstr>
      <vt:lpstr>II. Methodology</vt:lpstr>
      <vt:lpstr>II. Methodology</vt:lpstr>
      <vt:lpstr>II. Methodology</vt:lpstr>
      <vt:lpstr>III. Thermal Optimization</vt:lpstr>
      <vt:lpstr>III. Thermal Optimization</vt:lpstr>
      <vt:lpstr>IV. Mechanical Optimization</vt:lpstr>
      <vt:lpstr>IV. Mechanical Optimization</vt:lpstr>
      <vt:lpstr>V. Parameter Optimization</vt:lpstr>
      <vt:lpstr>V. Parameter Optimization A. Hotend/Bed Temperature DOE</vt:lpstr>
      <vt:lpstr>V. Parameter Optimization B. Hotend/Bed Temperature/Volumetric Flowrate DOE</vt:lpstr>
      <vt:lpstr>VI. Conclusion and Future Work</vt:lpstr>
      <vt:lpstr>VI. Conclusion and Future Work A. Conclusion</vt:lpstr>
      <vt:lpstr>IV. Conclusion and Future Work A. Future Work</vt:lpstr>
      <vt:lpstr>VI. Discussion and Conclusion</vt:lpstr>
      <vt:lpstr>Acknowledgements</vt:lpstr>
      <vt:lpstr>References</vt:lpstr>
      <vt:lpstr>Q&amp;A Session</vt:lpstr>
    </vt:vector>
  </TitlesOfParts>
  <Company>Mississippi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Heather Rowe</dc:creator>
  <cp:lastModifiedBy>Luke Salisbury</cp:lastModifiedBy>
  <cp:revision>18</cp:revision>
  <dcterms:created xsi:type="dcterms:W3CDTF">2015-07-09T18:42:12Z</dcterms:created>
  <dcterms:modified xsi:type="dcterms:W3CDTF">2025-04-02T22:20:55Z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0x0101008E4DA39C096E3F4A96C54926139F11AF</vt:lpwstr>
  </property>
</Properties>
</file>