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21_9B0E6AD4.xml" ContentType="application/vnd.ms-powerpoint.comments+xml"/>
  <Override PartName="/ppt/comments/modernComment_123_73B688AF.xml" ContentType="application/vnd.ms-powerpoint.comments+xml"/>
  <Override PartName="/ppt/comments/modernComment_124_F6D6E7B3.xml" ContentType="application/vnd.ms-powerpoint.comments+xml"/>
  <Override PartName="/ppt/comments/modernComment_125_7D7C0D40.xml" ContentType="application/vnd.ms-powerpoint.comments+xml"/>
  <Override PartName="/ppt/comments/modernComment_12A_611EF0A5.xml" ContentType="application/vnd.ms-powerpoint.comments+xml"/>
  <Override PartName="/ppt/comments/modernComment_12B_48D14CDC.xml" ContentType="application/vnd.ms-powerpoint.comments+xml"/>
  <Override PartName="/ppt/comments/modernComment_12C_B1094B39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90" r:id="rId4"/>
    <p:sldId id="291" r:id="rId5"/>
    <p:sldId id="292" r:id="rId6"/>
    <p:sldId id="293" r:id="rId7"/>
    <p:sldId id="308" r:id="rId8"/>
    <p:sldId id="294" r:id="rId9"/>
    <p:sldId id="310" r:id="rId10"/>
    <p:sldId id="311" r:id="rId11"/>
    <p:sldId id="309" r:id="rId12"/>
    <p:sldId id="312" r:id="rId13"/>
    <p:sldId id="295" r:id="rId14"/>
    <p:sldId id="297" r:id="rId15"/>
    <p:sldId id="302" r:id="rId16"/>
    <p:sldId id="296" r:id="rId17"/>
    <p:sldId id="303" r:id="rId18"/>
    <p:sldId id="298" r:id="rId19"/>
    <p:sldId id="304" r:id="rId20"/>
    <p:sldId id="299" r:id="rId21"/>
    <p:sldId id="300" r:id="rId22"/>
    <p:sldId id="301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16BF36-5A48-6EF1-45CD-51C94808394E}" name="Jeffrey G Marchetta (jmarchtt)" initials="JM" userId="S::jmarchtt@memphis.edu::51fb5a29-7e89-4fc8-ae62-0c283c1241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7D6"/>
    <a:srgbClr val="2E64AF"/>
    <a:srgbClr val="042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 autoAdjust="0"/>
    <p:restoredTop sz="86418"/>
  </p:normalViewPr>
  <p:slideViewPr>
    <p:cSldViewPr snapToGrid="0">
      <p:cViewPr varScale="1">
        <p:scale>
          <a:sx n="160" d="100"/>
          <a:sy n="160" d="100"/>
        </p:scale>
        <p:origin x="52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1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G Marchetta (jmarchtt)" userId="51fb5a29-7e89-4fc8-ae62-0c283c124186" providerId="ADAL" clId="{15DC2835-CC8B-4D12-B2FC-312AC697EA81}"/>
    <pc:docChg chg="custSel modSld sldOrd">
      <pc:chgData name="Jeffrey G Marchetta (jmarchtt)" userId="51fb5a29-7e89-4fc8-ae62-0c283c124186" providerId="ADAL" clId="{15DC2835-CC8B-4D12-B2FC-312AC697EA81}" dt="2025-04-01T13:56:47.356" v="365" actId="6549"/>
      <pc:docMkLst>
        <pc:docMk/>
      </pc:docMkLst>
      <pc:sldChg chg="modSp mod">
        <pc:chgData name="Jeffrey G Marchetta (jmarchtt)" userId="51fb5a29-7e89-4fc8-ae62-0c283c124186" providerId="ADAL" clId="{15DC2835-CC8B-4D12-B2FC-312AC697EA81}" dt="2025-04-01T13:49:11.036" v="250" actId="255"/>
        <pc:sldMkLst>
          <pc:docMk/>
          <pc:sldMk cId="2275345568" sldId="256"/>
        </pc:sldMkLst>
        <pc:spChg chg="mod">
          <ac:chgData name="Jeffrey G Marchetta (jmarchtt)" userId="51fb5a29-7e89-4fc8-ae62-0c283c124186" providerId="ADAL" clId="{15DC2835-CC8B-4D12-B2FC-312AC697EA81}" dt="2025-04-01T13:49:11.036" v="250" actId="255"/>
          <ac:spMkLst>
            <pc:docMk/>
            <pc:sldMk cId="2275345568" sldId="256"/>
            <ac:spMk id="3" creationId="{18637755-7596-425B-9BC0-4E1DA510E4E3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49:40.676" v="266" actId="20577"/>
        <pc:sldMkLst>
          <pc:docMk/>
          <pc:sldMk cId="2601413332" sldId="289"/>
        </pc:sldMkLst>
        <pc:spChg chg="mod">
          <ac:chgData name="Jeffrey G Marchetta (jmarchtt)" userId="51fb5a29-7e89-4fc8-ae62-0c283c124186" providerId="ADAL" clId="{15DC2835-CC8B-4D12-B2FC-312AC697EA81}" dt="2025-04-01T13:49:40.676" v="266" actId="20577"/>
          <ac:spMkLst>
            <pc:docMk/>
            <pc:sldMk cId="2601413332" sldId="289"/>
            <ac:spMk id="3" creationId="{06129B66-09B5-6A7F-8908-80E574B5DFAE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34:07.197" v="92" actId="120"/>
        <pc:sldMkLst>
          <pc:docMk/>
          <pc:sldMk cId="2014379738" sldId="290"/>
        </pc:sldMkLst>
        <pc:spChg chg="mod">
          <ac:chgData name="Jeffrey G Marchetta (jmarchtt)" userId="51fb5a29-7e89-4fc8-ae62-0c283c124186" providerId="ADAL" clId="{15DC2835-CC8B-4D12-B2FC-312AC697EA81}" dt="2025-04-01T13:34:07.197" v="92" actId="120"/>
          <ac:spMkLst>
            <pc:docMk/>
            <pc:sldMk cId="2014379738" sldId="290"/>
            <ac:spMk id="3" creationId="{F853119B-DA0C-28A1-6E32-5A03668977AF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34:31.337" v="93" actId="120"/>
        <pc:sldMkLst>
          <pc:docMk/>
          <pc:sldMk cId="1941342383" sldId="291"/>
        </pc:sldMkLst>
        <pc:spChg chg="mod">
          <ac:chgData name="Jeffrey G Marchetta (jmarchtt)" userId="51fb5a29-7e89-4fc8-ae62-0c283c124186" providerId="ADAL" clId="{15DC2835-CC8B-4D12-B2FC-312AC697EA81}" dt="2025-04-01T13:34:31.337" v="93" actId="120"/>
          <ac:spMkLst>
            <pc:docMk/>
            <pc:sldMk cId="1941342383" sldId="291"/>
            <ac:spMk id="3" creationId="{8B2A18E7-8E3B-E186-0964-848DA18AC67A}"/>
          </ac:spMkLst>
        </pc:spChg>
      </pc:sldChg>
      <pc:sldChg chg="modSp mod modCm">
        <pc:chgData name="Jeffrey G Marchetta (jmarchtt)" userId="51fb5a29-7e89-4fc8-ae62-0c283c124186" providerId="ADAL" clId="{15DC2835-CC8B-4D12-B2FC-312AC697EA81}" dt="2025-04-01T13:36:41.191" v="98" actId="1076"/>
        <pc:sldMkLst>
          <pc:docMk/>
          <pc:sldMk cId="4141279155" sldId="292"/>
        </pc:sldMkLst>
        <pc:spChg chg="mod">
          <ac:chgData name="Jeffrey G Marchetta (jmarchtt)" userId="51fb5a29-7e89-4fc8-ae62-0c283c124186" providerId="ADAL" clId="{15DC2835-CC8B-4D12-B2FC-312AC697EA81}" dt="2025-04-01T13:36:41.191" v="98" actId="1076"/>
          <ac:spMkLst>
            <pc:docMk/>
            <pc:sldMk cId="4141279155" sldId="292"/>
            <ac:spMk id="3" creationId="{1FA888F9-6707-8EB5-B91F-5638DD78716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effrey G Marchetta (jmarchtt)" userId="51fb5a29-7e89-4fc8-ae62-0c283c124186" providerId="ADAL" clId="{15DC2835-CC8B-4D12-B2FC-312AC697EA81}" dt="2025-04-01T13:36:28.532" v="96" actId="20577"/>
              <pc2:cmMkLst xmlns:pc2="http://schemas.microsoft.com/office/powerpoint/2019/9/main/command">
                <pc:docMk/>
                <pc:sldMk cId="4141279155" sldId="292"/>
                <pc2:cmMk id="{3397907C-59CA-443D-8412-8B493EBBBAF8}"/>
              </pc2:cmMkLst>
            </pc226:cmChg>
          </p:ext>
        </pc:extLst>
      </pc:sldChg>
      <pc:sldChg chg="modSp mod">
        <pc:chgData name="Jeffrey G Marchetta (jmarchtt)" userId="51fb5a29-7e89-4fc8-ae62-0c283c124186" providerId="ADAL" clId="{15DC2835-CC8B-4D12-B2FC-312AC697EA81}" dt="2025-04-01T13:39:58.551" v="109" actId="1076"/>
        <pc:sldMkLst>
          <pc:docMk/>
          <pc:sldMk cId="2105281856" sldId="293"/>
        </pc:sldMkLst>
        <pc:spChg chg="mod">
          <ac:chgData name="Jeffrey G Marchetta (jmarchtt)" userId="51fb5a29-7e89-4fc8-ae62-0c283c124186" providerId="ADAL" clId="{15DC2835-CC8B-4D12-B2FC-312AC697EA81}" dt="2025-04-01T13:39:58.551" v="109" actId="1076"/>
          <ac:spMkLst>
            <pc:docMk/>
            <pc:sldMk cId="2105281856" sldId="293"/>
            <ac:spMk id="3" creationId="{F9144D8F-A101-39DA-C1B4-1DE4BE27C9F7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39:20.671" v="103" actId="1076"/>
        <pc:sldMkLst>
          <pc:docMk/>
          <pc:sldMk cId="4121075138" sldId="294"/>
        </pc:sldMkLst>
        <pc:spChg chg="mod">
          <ac:chgData name="Jeffrey G Marchetta (jmarchtt)" userId="51fb5a29-7e89-4fc8-ae62-0c283c124186" providerId="ADAL" clId="{15DC2835-CC8B-4D12-B2FC-312AC697EA81}" dt="2025-04-01T13:39:20.671" v="103" actId="1076"/>
          <ac:spMkLst>
            <pc:docMk/>
            <pc:sldMk cId="4121075138" sldId="294"/>
            <ac:spMk id="3" creationId="{757D213F-6E2A-FE1D-356C-59F5461B8AD3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48:41.431" v="237" actId="20577"/>
        <pc:sldMkLst>
          <pc:docMk/>
          <pc:sldMk cId="1747024989" sldId="295"/>
        </pc:sldMkLst>
        <pc:spChg chg="mod">
          <ac:chgData name="Jeffrey G Marchetta (jmarchtt)" userId="51fb5a29-7e89-4fc8-ae62-0c283c124186" providerId="ADAL" clId="{15DC2835-CC8B-4D12-B2FC-312AC697EA81}" dt="2025-04-01T13:48:41.431" v="237" actId="20577"/>
          <ac:spMkLst>
            <pc:docMk/>
            <pc:sldMk cId="1747024989" sldId="295"/>
            <ac:spMk id="2" creationId="{6FC38B2F-76EE-64C8-C5EE-64AA110D74A2}"/>
          </ac:spMkLst>
        </pc:spChg>
        <pc:spChg chg="mod">
          <ac:chgData name="Jeffrey G Marchetta (jmarchtt)" userId="51fb5a29-7e89-4fc8-ae62-0c283c124186" providerId="ADAL" clId="{15DC2835-CC8B-4D12-B2FC-312AC697EA81}" dt="2025-04-01T13:41:12.472" v="110" actId="120"/>
          <ac:spMkLst>
            <pc:docMk/>
            <pc:sldMk cId="1747024989" sldId="295"/>
            <ac:spMk id="3" creationId="{B439A675-BC1B-F6C5-38D1-4576F974E1F7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48:32.730" v="220" actId="20577"/>
        <pc:sldMkLst>
          <pc:docMk/>
          <pc:sldMk cId="3903278723" sldId="296"/>
        </pc:sldMkLst>
        <pc:spChg chg="mod">
          <ac:chgData name="Jeffrey G Marchetta (jmarchtt)" userId="51fb5a29-7e89-4fc8-ae62-0c283c124186" providerId="ADAL" clId="{15DC2835-CC8B-4D12-B2FC-312AC697EA81}" dt="2025-04-01T13:48:32.730" v="220" actId="20577"/>
          <ac:spMkLst>
            <pc:docMk/>
            <pc:sldMk cId="3903278723" sldId="296"/>
            <ac:spMk id="2" creationId="{EA9B2272-405B-D2F9-70AB-5CDB3819FDF4}"/>
          </ac:spMkLst>
        </pc:spChg>
        <pc:spChg chg="mod">
          <ac:chgData name="Jeffrey G Marchetta (jmarchtt)" userId="51fb5a29-7e89-4fc8-ae62-0c283c124186" providerId="ADAL" clId="{15DC2835-CC8B-4D12-B2FC-312AC697EA81}" dt="2025-04-01T13:48:19.090" v="197" actId="120"/>
          <ac:spMkLst>
            <pc:docMk/>
            <pc:sldMk cId="3903278723" sldId="296"/>
            <ac:spMk id="3" creationId="{E6096088-0647-81BD-E869-08CC458062E4}"/>
          </ac:spMkLst>
        </pc:spChg>
      </pc:sldChg>
      <pc:sldChg chg="modSp mod ord">
        <pc:chgData name="Jeffrey G Marchetta (jmarchtt)" userId="51fb5a29-7e89-4fc8-ae62-0c283c124186" providerId="ADAL" clId="{15DC2835-CC8B-4D12-B2FC-312AC697EA81}" dt="2025-04-01T13:55:48.120" v="345" actId="20577"/>
        <pc:sldMkLst>
          <pc:docMk/>
          <pc:sldMk cId="3399421409" sldId="297"/>
        </pc:sldMkLst>
        <pc:spChg chg="mod">
          <ac:chgData name="Jeffrey G Marchetta (jmarchtt)" userId="51fb5a29-7e89-4fc8-ae62-0c283c124186" providerId="ADAL" clId="{15DC2835-CC8B-4D12-B2FC-312AC697EA81}" dt="2025-04-01T13:55:48.120" v="345" actId="20577"/>
          <ac:spMkLst>
            <pc:docMk/>
            <pc:sldMk cId="3399421409" sldId="297"/>
            <ac:spMk id="2" creationId="{6E6EB584-4BE5-4F1A-3D25-4AE4F10B8C9A}"/>
          </ac:spMkLst>
        </pc:spChg>
        <pc:spChg chg="mod">
          <ac:chgData name="Jeffrey G Marchetta (jmarchtt)" userId="51fb5a29-7e89-4fc8-ae62-0c283c124186" providerId="ADAL" clId="{15DC2835-CC8B-4D12-B2FC-312AC697EA81}" dt="2025-04-01T13:48:59.463" v="249" actId="255"/>
          <ac:spMkLst>
            <pc:docMk/>
            <pc:sldMk cId="3399421409" sldId="297"/>
            <ac:spMk id="3" creationId="{379F8090-D515-1E70-7872-D47118306854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56:25.019" v="351" actId="20577"/>
        <pc:sldMkLst>
          <pc:docMk/>
          <pc:sldMk cId="1629417637" sldId="298"/>
        </pc:sldMkLst>
        <pc:spChg chg="mod">
          <ac:chgData name="Jeffrey G Marchetta (jmarchtt)" userId="51fb5a29-7e89-4fc8-ae62-0c283c124186" providerId="ADAL" clId="{15DC2835-CC8B-4D12-B2FC-312AC697EA81}" dt="2025-04-01T13:56:25.019" v="351" actId="20577"/>
          <ac:spMkLst>
            <pc:docMk/>
            <pc:sldMk cId="1629417637" sldId="298"/>
            <ac:spMk id="2" creationId="{48D54AC1-1D4A-8D07-B4C9-170D65F525A0}"/>
          </ac:spMkLst>
        </pc:spChg>
        <pc:spChg chg="mod">
          <ac:chgData name="Jeffrey G Marchetta (jmarchtt)" userId="51fb5a29-7e89-4fc8-ae62-0c283c124186" providerId="ADAL" clId="{15DC2835-CC8B-4D12-B2FC-312AC697EA81}" dt="2025-04-01T13:50:58.482" v="287" actId="14100"/>
          <ac:spMkLst>
            <pc:docMk/>
            <pc:sldMk cId="1629417637" sldId="298"/>
            <ac:spMk id="3" creationId="{A9401F15-E436-5184-7A34-90E6C8A8D783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51:18.038" v="306" actId="20577"/>
        <pc:sldMkLst>
          <pc:docMk/>
          <pc:sldMk cId="1221676252" sldId="299"/>
        </pc:sldMkLst>
        <pc:spChg chg="mod">
          <ac:chgData name="Jeffrey G Marchetta (jmarchtt)" userId="51fb5a29-7e89-4fc8-ae62-0c283c124186" providerId="ADAL" clId="{15DC2835-CC8B-4D12-B2FC-312AC697EA81}" dt="2025-04-01T13:51:18.038" v="306" actId="20577"/>
          <ac:spMkLst>
            <pc:docMk/>
            <pc:sldMk cId="1221676252" sldId="299"/>
            <ac:spMk id="2" creationId="{72781681-3602-C5A4-3B3A-EC48981C3705}"/>
          </ac:spMkLst>
        </pc:spChg>
        <pc:spChg chg="mod">
          <ac:chgData name="Jeffrey G Marchetta (jmarchtt)" userId="51fb5a29-7e89-4fc8-ae62-0c283c124186" providerId="ADAL" clId="{15DC2835-CC8B-4D12-B2FC-312AC697EA81}" dt="2025-04-01T13:44:08.224" v="132" actId="20577"/>
          <ac:spMkLst>
            <pc:docMk/>
            <pc:sldMk cId="1221676252" sldId="299"/>
            <ac:spMk id="3" creationId="{C6906150-95C9-0C72-678F-73D78C59D5BF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46:51.487" v="196" actId="20577"/>
        <pc:sldMkLst>
          <pc:docMk/>
          <pc:sldMk cId="2970176313" sldId="300"/>
        </pc:sldMkLst>
        <pc:spChg chg="mod">
          <ac:chgData name="Jeffrey G Marchetta (jmarchtt)" userId="51fb5a29-7e89-4fc8-ae62-0c283c124186" providerId="ADAL" clId="{15DC2835-CC8B-4D12-B2FC-312AC697EA81}" dt="2025-04-01T13:46:51.487" v="196" actId="20577"/>
          <ac:spMkLst>
            <pc:docMk/>
            <pc:sldMk cId="2970176313" sldId="300"/>
            <ac:spMk id="2" creationId="{FAAF6632-3F38-71E8-BFA5-3637F65049D3}"/>
          </ac:spMkLst>
        </pc:spChg>
        <pc:spChg chg="mod">
          <ac:chgData name="Jeffrey G Marchetta (jmarchtt)" userId="51fb5a29-7e89-4fc8-ae62-0c283c124186" providerId="ADAL" clId="{15DC2835-CC8B-4D12-B2FC-312AC697EA81}" dt="2025-04-01T13:42:15.370" v="121" actId="20577"/>
          <ac:spMkLst>
            <pc:docMk/>
            <pc:sldMk cId="2970176313" sldId="300"/>
            <ac:spMk id="3" creationId="{C7DA411C-4622-53AE-35C2-CB463621BE72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51:36.280" v="309" actId="122"/>
        <pc:sldMkLst>
          <pc:docMk/>
          <pc:sldMk cId="1107661525" sldId="301"/>
        </pc:sldMkLst>
        <pc:spChg chg="mod">
          <ac:chgData name="Jeffrey G Marchetta (jmarchtt)" userId="51fb5a29-7e89-4fc8-ae62-0c283c124186" providerId="ADAL" clId="{15DC2835-CC8B-4D12-B2FC-312AC697EA81}" dt="2025-04-01T13:46:12.245" v="168"/>
          <ac:spMkLst>
            <pc:docMk/>
            <pc:sldMk cId="1107661525" sldId="301"/>
            <ac:spMk id="2" creationId="{D82DAB94-3BEE-E53C-EC60-615873BB5797}"/>
          </ac:spMkLst>
        </pc:spChg>
        <pc:spChg chg="mod">
          <ac:chgData name="Jeffrey G Marchetta (jmarchtt)" userId="51fb5a29-7e89-4fc8-ae62-0c283c124186" providerId="ADAL" clId="{15DC2835-CC8B-4D12-B2FC-312AC697EA81}" dt="2025-04-01T13:51:36.280" v="309" actId="122"/>
          <ac:spMkLst>
            <pc:docMk/>
            <pc:sldMk cId="1107661525" sldId="301"/>
            <ac:spMk id="3" creationId="{37C0DCBA-C953-AC17-DB11-86643113D06D}"/>
          </ac:spMkLst>
        </pc:spChg>
      </pc:sldChg>
      <pc:sldChg chg="modSp mod ord">
        <pc:chgData name="Jeffrey G Marchetta (jmarchtt)" userId="51fb5a29-7e89-4fc8-ae62-0c283c124186" providerId="ADAL" clId="{15DC2835-CC8B-4D12-B2FC-312AC697EA81}" dt="2025-04-01T13:52:12.820" v="322" actId="20577"/>
        <pc:sldMkLst>
          <pc:docMk/>
          <pc:sldMk cId="887984793" sldId="302"/>
        </pc:sldMkLst>
        <pc:spChg chg="mod">
          <ac:chgData name="Jeffrey G Marchetta (jmarchtt)" userId="51fb5a29-7e89-4fc8-ae62-0c283c124186" providerId="ADAL" clId="{15DC2835-CC8B-4D12-B2FC-312AC697EA81}" dt="2025-04-01T13:52:12.820" v="322" actId="20577"/>
          <ac:spMkLst>
            <pc:docMk/>
            <pc:sldMk cId="887984793" sldId="302"/>
            <ac:spMk id="2" creationId="{D8319952-965A-749A-E97C-B23CC65E10DD}"/>
          </ac:spMkLst>
        </pc:spChg>
        <pc:spChg chg="mod">
          <ac:chgData name="Jeffrey G Marchetta (jmarchtt)" userId="51fb5a29-7e89-4fc8-ae62-0c283c124186" providerId="ADAL" clId="{15DC2835-CC8B-4D12-B2FC-312AC697EA81}" dt="2025-04-01T13:45:48.060" v="165" actId="5793"/>
          <ac:spMkLst>
            <pc:docMk/>
            <pc:sldMk cId="887984793" sldId="302"/>
            <ac:spMk id="3" creationId="{2AD850F1-D982-4A1D-E974-4871D3501433}"/>
          </ac:spMkLst>
        </pc:spChg>
      </pc:sldChg>
      <pc:sldChg chg="delSp modSp mod ord">
        <pc:chgData name="Jeffrey G Marchetta (jmarchtt)" userId="51fb5a29-7e89-4fc8-ae62-0c283c124186" providerId="ADAL" clId="{15DC2835-CC8B-4D12-B2FC-312AC697EA81}" dt="2025-04-01T13:52:30.684" v="333" actId="478"/>
        <pc:sldMkLst>
          <pc:docMk/>
          <pc:sldMk cId="3666758283" sldId="303"/>
        </pc:sldMkLst>
        <pc:spChg chg="mod">
          <ac:chgData name="Jeffrey G Marchetta (jmarchtt)" userId="51fb5a29-7e89-4fc8-ae62-0c283c124186" providerId="ADAL" clId="{15DC2835-CC8B-4D12-B2FC-312AC697EA81}" dt="2025-04-01T13:52:25.493" v="332" actId="5793"/>
          <ac:spMkLst>
            <pc:docMk/>
            <pc:sldMk cId="3666758283" sldId="303"/>
            <ac:spMk id="2" creationId="{E1912A66-6983-0D39-E360-956FB3325D25}"/>
          </ac:spMkLst>
        </pc:spChg>
        <pc:spChg chg="del mod">
          <ac:chgData name="Jeffrey G Marchetta (jmarchtt)" userId="51fb5a29-7e89-4fc8-ae62-0c283c124186" providerId="ADAL" clId="{15DC2835-CC8B-4D12-B2FC-312AC697EA81}" dt="2025-04-01T13:52:30.684" v="333" actId="478"/>
          <ac:spMkLst>
            <pc:docMk/>
            <pc:sldMk cId="3666758283" sldId="303"/>
            <ac:spMk id="3" creationId="{E8192E89-BE5F-5779-B63F-7EA6AAB6B1A1}"/>
          </ac:spMkLst>
        </pc:spChg>
      </pc:sldChg>
      <pc:sldChg chg="modSp mod ord">
        <pc:chgData name="Jeffrey G Marchetta (jmarchtt)" userId="51fb5a29-7e89-4fc8-ae62-0c283c124186" providerId="ADAL" clId="{15DC2835-CC8B-4D12-B2FC-312AC697EA81}" dt="2025-04-01T13:56:47.356" v="365" actId="6549"/>
        <pc:sldMkLst>
          <pc:docMk/>
          <pc:sldMk cId="3382283025" sldId="304"/>
        </pc:sldMkLst>
        <pc:spChg chg="mod">
          <ac:chgData name="Jeffrey G Marchetta (jmarchtt)" userId="51fb5a29-7e89-4fc8-ae62-0c283c124186" providerId="ADAL" clId="{15DC2835-CC8B-4D12-B2FC-312AC697EA81}" dt="2025-04-01T13:56:41.862" v="364" actId="20577"/>
          <ac:spMkLst>
            <pc:docMk/>
            <pc:sldMk cId="3382283025" sldId="304"/>
            <ac:spMk id="2" creationId="{9D5C89EF-E386-491D-1D1A-F9F7C9B85210}"/>
          </ac:spMkLst>
        </pc:spChg>
        <pc:spChg chg="mod">
          <ac:chgData name="Jeffrey G Marchetta (jmarchtt)" userId="51fb5a29-7e89-4fc8-ae62-0c283c124186" providerId="ADAL" clId="{15DC2835-CC8B-4D12-B2FC-312AC697EA81}" dt="2025-04-01T13:56:47.356" v="365" actId="6549"/>
          <ac:spMkLst>
            <pc:docMk/>
            <pc:sldMk cId="3382283025" sldId="304"/>
            <ac:spMk id="3" creationId="{814FE8F8-43BB-0C0F-BBC4-D81E703F6539}"/>
          </ac:spMkLst>
        </pc:spChg>
      </pc:sldChg>
      <pc:sldChg chg="modSp mod">
        <pc:chgData name="Jeffrey G Marchetta (jmarchtt)" userId="51fb5a29-7e89-4fc8-ae62-0c283c124186" providerId="ADAL" clId="{15DC2835-CC8B-4D12-B2FC-312AC697EA81}" dt="2025-04-01T13:45:13.943" v="142" actId="1076"/>
        <pc:sldMkLst>
          <pc:docMk/>
          <pc:sldMk cId="1039340080" sldId="306"/>
        </pc:sldMkLst>
        <pc:spChg chg="mod">
          <ac:chgData name="Jeffrey G Marchetta (jmarchtt)" userId="51fb5a29-7e89-4fc8-ae62-0c283c124186" providerId="ADAL" clId="{15DC2835-CC8B-4D12-B2FC-312AC697EA81}" dt="2025-04-01T13:45:13.943" v="142" actId="1076"/>
          <ac:spMkLst>
            <pc:docMk/>
            <pc:sldMk cId="1039340080" sldId="306"/>
            <ac:spMk id="3" creationId="{675CA4F6-BE38-5257-9B05-0ECD25EE022A}"/>
          </ac:spMkLst>
        </pc:spChg>
      </pc:sldChg>
    </pc:docChg>
  </pc:docChgLst>
</pc:chgInfo>
</file>

<file path=ppt/comments/modernComment_121_9B0E6A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DD73A7-EE06-4EA5-999A-31EDB8F19EC8}" authorId="{6E16BF36-5A48-6EF1-45CD-51C94808394E}" created="2025-04-01T13:33:56.843">
    <pc:sldMkLst xmlns:pc="http://schemas.microsoft.com/office/powerpoint/2013/main/command">
      <pc:docMk/>
      <pc:sldMk cId="2601413332" sldId="289"/>
    </pc:sldMkLst>
    <p188:txBody>
      <a:bodyPr/>
      <a:lstStyle/>
      <a:p>
        <a:r>
          <a:rPr lang="en-US"/>
          <a:t>Add a picture or something here.  To much white space</a:t>
        </a:r>
      </a:p>
    </p188:txBody>
  </p188:cm>
</p188:cmLst>
</file>

<file path=ppt/comments/modernComment_123_73B688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0C34A8-FE89-46DA-8293-150796C17615}" authorId="{6E16BF36-5A48-6EF1-45CD-51C94808394E}" created="2025-04-01T13:54:55.13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41342383" sldId="291"/>
      <ac:spMk id="3" creationId="{8B2A18E7-8E3B-E186-0964-848DA18AC67A}"/>
      <ac:txMk cp="0" len="662">
        <ac:context len="691" hash="2388927946"/>
      </ac:txMk>
    </ac:txMkLst>
    <p188:pos x="10270030" y="316940"/>
    <p188:txBody>
      <a:bodyPr/>
      <a:lstStyle/>
      <a:p>
        <a:r>
          <a:rPr lang="en-US"/>
          <a:t>There is nothing here by itself that really describes the design requirements for the aircraft.  Nothing about mothership with attached glider and glider is supposed to land at a predetermined location...etc
 </a:t>
        </a:r>
      </a:p>
    </p188:txBody>
  </p188:cm>
</p188:cmLst>
</file>

<file path=ppt/comments/modernComment_124_F6D6E7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97907C-59CA-443D-8412-8B493EBBBAF8}" authorId="{6E16BF36-5A48-6EF1-45CD-51C94808394E}" created="2025-04-01T13:36:23.2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41279155" sldId="292"/>
      <ac:spMk id="3" creationId="{1FA888F9-6707-8EB5-B91F-5638DD78716F}"/>
      <ac:txMk cp="0" len="50">
        <ac:context len="160" hash="201387903"/>
      </ac:txMk>
    </ac:txMkLst>
    <p188:pos x="5735383" y="267634"/>
    <p188:txBody>
      <a:bodyPr/>
      <a:lstStyle/>
      <a:p>
        <a:r>
          <a:rPr lang="en-US"/>
          <a:t>The abbreviations M2 and M3 are undefined in the presentation.  In the Figure GM is undefined in the presentation
</a:t>
        </a:r>
      </a:p>
    </p188:txBody>
  </p188:cm>
  <p188:cm id="{44BB048F-7C49-4E27-B4E1-37FD95FF9191}" authorId="{6E16BF36-5A48-6EF1-45CD-51C94808394E}" created="2025-04-01T13:38:03.3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41279155" sldId="292"/>
      <ac:spMk id="3" creationId="{1FA888F9-6707-8EB5-B91F-5638DD78716F}"/>
      <ac:txMk cp="52" len="107">
        <ac:context len="160" hash="201387903"/>
      </ac:txMk>
    </ac:txMkLst>
    <p188:pos x="5935408" y="1553509"/>
    <p188:txBody>
      <a:bodyPr/>
      <a:lstStyle/>
      <a:p>
        <a:r>
          <a:rPr lang="en-US"/>
          <a:t>Is the number of tanks maximized or the amount of fuel?  Unclear from bullet item</a:t>
        </a:r>
      </a:p>
    </p188:txBody>
  </p188:cm>
</p188:cmLst>
</file>

<file path=ppt/comments/modernComment_125_7D7C0D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15D6F1-2F33-4A24-8BBA-0127FB852DD3}" authorId="{6E16BF36-5A48-6EF1-45CD-51C94808394E}" created="2025-04-01T13:40:55.2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05281856" sldId="293"/>
      <ac:spMk id="3" creationId="{F9144D8F-A101-39DA-C1B4-1DE4BE27C9F7}"/>
      <ac:txMk cp="0" len="102">
        <ac:context len="130" hash="2888254304"/>
      </ac:txMk>
    </ac:txMkLst>
    <p188:pos x="7154608" y="450072"/>
    <p188:txBody>
      <a:bodyPr/>
      <a:lstStyle/>
      <a:p>
        <a:r>
          <a:rPr lang="en-US"/>
          <a:t>Provide more detail on analysis.  Any Calculations</a:t>
        </a:r>
      </a:p>
    </p188:txBody>
  </p188:cm>
</p188:cmLst>
</file>

<file path=ppt/comments/modernComment_12A_611EF0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826DD6-CD18-407F-86E4-F9C57774E4C6}" authorId="{6E16BF36-5A48-6EF1-45CD-51C94808394E}" created="2025-04-01T13:56:16.899">
    <pc:sldMkLst xmlns:pc="http://schemas.microsoft.com/office/powerpoint/2013/main/command">
      <pc:docMk/>
      <pc:sldMk cId="1629417637" sldId="298"/>
    </pc:sldMkLst>
    <p188:txBody>
      <a:bodyPr/>
      <a:lstStyle/>
      <a:p>
        <a:r>
          <a:rPr lang="en-US"/>
          <a:t>Add a picture of the mounts and tanks drawings, then next slide show picture of the final components after fabricated
</a:t>
        </a:r>
      </a:p>
    </p188:txBody>
  </p188:cm>
</p188:cmLst>
</file>

<file path=ppt/comments/modernComment_12B_48D14C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902FAB-DDFB-4E29-89F8-8E2FCFB38105}" authorId="{6E16BF36-5A48-6EF1-45CD-51C94808394E}" created="2025-04-01T13:44:31.0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21676252" sldId="299"/>
      <ac:spMk id="3" creationId="{C6906150-95C9-0C72-678F-73D78C59D5BF}"/>
    </ac:deMkLst>
    <p188:txBody>
      <a:bodyPr/>
      <a:lstStyle/>
      <a:p>
        <a:r>
          <a:rPr lang="en-US"/>
          <a:t>Add some of the parts pictures.  The slide is boring</a:t>
        </a:r>
      </a:p>
    </p188:txBody>
  </p188:cm>
</p188:cmLst>
</file>

<file path=ppt/comments/modernComment_12C_B1094B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2E7F11-8203-4EF5-81C7-811F6A38746B}" authorId="{6E16BF36-5A48-6EF1-45CD-51C94808394E}" created="2025-04-01T13:42:50.527">
    <pc:sldMkLst xmlns:pc="http://schemas.microsoft.com/office/powerpoint/2013/main/command">
      <pc:docMk/>
      <pc:sldMk cId="2970176313" sldId="300"/>
    </pc:sldMkLst>
    <p188:txBody>
      <a:bodyPr/>
      <a:lstStyle/>
      <a:p>
        <a:r>
          <a:rPr lang="en-US"/>
          <a:t>Add a picture.  Show a part printing or something.  Boring slide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A1FE-4248-5D4F-9DE1-6D6634CA3ED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E65EF-6CA5-6748-8746-9D86401A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EC14-D56D-4D94-805B-8628FC60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BB50A-B3DA-47B5-B6AF-6AD3F2EF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E22C-480D-461B-A4BC-F679C712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5BC6-0035-4D99-A7E7-AF5554FE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9F76-7858-403E-84C4-0AE095D3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54E-3922-4F10-B76F-A21660D2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5F08-4AEB-4FDB-A7FD-6C55DC8B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CF01-548B-4E0C-8BFB-F4F9D44B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5CC-71B3-4DBC-865D-74754E62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6A14-8AFD-42C6-BBA6-63D08718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C664-DFDC-43FA-864B-51F24E9C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94CF-762E-4B40-9B1F-DD012AC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7445-0182-4527-958F-446D769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61CB-B33E-4500-BAC5-D430484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210C-E83F-412F-9A97-A354A23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0C7-4AB8-4BF1-AA8A-17D7F6A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B8C7-81B8-4F1F-839E-31F3430F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B368-6BBF-4D28-8D48-A3ABB3B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500C-DC62-4A0E-A1DE-53728A1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37-8FDA-418D-A755-FA6D573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C29E-088E-49CE-9DE1-5EF1695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8CA3-39FE-4C5E-AE17-48F7623B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20F8-3663-443B-8E8E-EF97FCE5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AFBE-4822-473B-9FCE-5E713967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35E-41FF-4B13-8028-0CD3D858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41C1-04E2-4426-8BBF-2A52878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10AC-140D-4213-9CF1-C7E7E939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8A03-F04C-46C2-A2D6-8CACFE41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D736-DE44-425E-A413-D50297E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A2D3-43EE-4670-AA73-08A44BD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C748-802A-40AF-82BF-DB0960D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A3E8-DF51-43E1-A936-DD6228F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95-533E-4AFA-ACB8-CDF52F22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F0DE-DB04-4488-A79B-C42D575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10B1-AED2-493E-B575-FDA5743B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F1082-FAD4-4C28-93FD-7A277A366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7375D-C7EA-4475-AE84-5FDDA86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2E199-D33B-42EA-BC93-0D23DA9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72E4A-DF3D-4118-80D2-D0943A73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DE-2938-490F-8472-A52368D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1FF3-F136-4E1B-BE95-638C12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C4F27-2C84-4B79-8F09-1C8D211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65302-408B-4B5C-87A5-66647E5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9238-0E76-4B81-A1BA-78DEFE1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ABEAA-6A18-4789-88B8-6D6C7C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BC46-C572-4B47-83D6-F0EB7C6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C15-9FE6-4596-B9C2-2B4DD2E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7456-58ED-42C8-84C9-827B1F47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D98-DDF1-450B-BA2B-A4C2B229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383A-0A29-43D1-86A4-15B18D6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330A-181B-43D2-AB3C-8BD8AFAA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000B-4EB9-4EA2-8237-84C5D88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7A1-BB49-469D-9A74-912259D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11E5-851B-4CC8-8D47-985FB0A1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120F1-BF6A-488F-B2BB-708469C0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93A-E5B1-4803-AD14-77D52336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D12E-521E-4C41-8DE5-F45FF7C8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0E40-FD28-43AC-9033-0D8CFE6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0A5B-8410-4B38-BFF8-FACEC57F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3EB6-5334-4B3F-948C-6CF5788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EB3A-0D0F-4741-AF04-514D23ADC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187-168D-4FDA-B0A0-BAB9EC99273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817F-21C5-4CEA-A93B-7D99A145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BFBF-C4D5-45C8-8C77-F630BD39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2A_611EF0A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1_9B0E6AD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2B_48D14CD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microsoft.com/office/2018/10/relationships/comments" Target="../comments/modernComment_12C_B1094B3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23_73B688AF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24_F6D6E7B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5_7D7C0D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86DB-A69A-FA4A-BD65-4B8539E4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DD906-A1FD-4D4D-AFE9-A6681776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612" y="699247"/>
            <a:ext cx="9962776" cy="1655762"/>
          </a:xfrm>
        </p:spPr>
        <p:txBody>
          <a:bodyPr>
            <a:normAutofit/>
          </a:bodyPr>
          <a:lstStyle/>
          <a:p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Additive Manufacturing for the AIAA Design/Build/Fly Competition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37755-7596-425B-9BC0-4E1DA510E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pPr algn="ctr" rtl="0" fontAlgn="base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Mechanical Engineering Senior Design Team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University of Memphis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2025 Region II Student Conference, April 3rd-April 4th, 2025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610F-A62A-5639-D572-066346FC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8AD0-38E8-A108-184D-F3BD995E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Mothership Analysis (Drag, Thrust)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041EE7-BB90-43EA-D0BF-D79D60E54E59}"/>
              </a:ext>
            </a:extLst>
          </p:cNvPr>
          <p:cNvSpPr txBox="1">
            <a:spLocks/>
          </p:cNvSpPr>
          <p:nvPr/>
        </p:nvSpPr>
        <p:spPr>
          <a:xfrm>
            <a:off x="961521" y="1705354"/>
            <a:ext cx="1325036" cy="521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base">
              <a:lnSpc>
                <a:spcPct val="100000"/>
              </a:lnSpc>
            </a:pPr>
            <a:r>
              <a:rPr lang="en-US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Drag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B15903-5C20-B624-CEA0-BC17088CF143}"/>
              </a:ext>
            </a:extLst>
          </p:cNvPr>
          <p:cNvSpPr txBox="1">
            <a:spLocks/>
          </p:cNvSpPr>
          <p:nvPr/>
        </p:nvSpPr>
        <p:spPr>
          <a:xfrm>
            <a:off x="6523477" y="1705354"/>
            <a:ext cx="1240851" cy="521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base">
              <a:lnSpc>
                <a:spcPct val="100000"/>
              </a:lnSpc>
            </a:pPr>
            <a:r>
              <a:rPr lang="en-US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F98D9-8C3E-C655-F3AC-EFFC1464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33" y="2226566"/>
            <a:ext cx="5170787" cy="32293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598F46-E17B-3938-50DE-EFA460BFB44D}"/>
              </a:ext>
            </a:extLst>
          </p:cNvPr>
          <p:cNvSpPr txBox="1">
            <a:spLocks/>
          </p:cNvSpPr>
          <p:nvPr/>
        </p:nvSpPr>
        <p:spPr>
          <a:xfrm>
            <a:off x="6523477" y="2226565"/>
            <a:ext cx="5609653" cy="2608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Thrust Output by motor must exceed Drag value for acceleration and takeoff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Motor consideration involved how much excess thrust it could produce and the extra weight of the motor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D2EA8-E952-FB69-F2BD-53241041E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F0D3-8D06-B82B-1D1D-501BA4C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3" y="23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Mothership A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nalysis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05834A-3E78-F17C-246F-C96607445E22}"/>
              </a:ext>
            </a:extLst>
          </p:cNvPr>
          <p:cNvSpPr txBox="1">
            <a:spLocks/>
          </p:cNvSpPr>
          <p:nvPr/>
        </p:nvSpPr>
        <p:spPr>
          <a:xfrm>
            <a:off x="363454" y="1575018"/>
            <a:ext cx="11465091" cy="3767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eCalc used to determine the stall speed and other important properties of the aircraft (such as flight time, power draw, temp. during operation)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Stall speed determined by the velocity necessary for the lift force to overcome the weight of the plane, this is necessary for takeoff and flight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ptos" panose="020B0004020202020204" pitchFamily="34" charset="0"/>
              </a:rPr>
              <a:t>Simulates flight conditions to give a closer estimation to actual values (lift and drag equations assume ideal conditions)</a:t>
            </a:r>
            <a:endParaRPr lang="en-US" sz="2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797D-533E-64EF-5220-AF3BE2B7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E22F-1FAE-0F56-0261-9493A5AA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Glider</a:t>
            </a:r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 Analysis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ADB11-E373-4F4B-9685-A6B7E0F1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57" y="4020344"/>
            <a:ext cx="4352085" cy="9482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CC80CE-1022-AF27-EACA-4282210E28DB}"/>
              </a:ext>
            </a:extLst>
          </p:cNvPr>
          <p:cNvSpPr txBox="1">
            <a:spLocks/>
          </p:cNvSpPr>
          <p:nvPr/>
        </p:nvSpPr>
        <p:spPr>
          <a:xfrm>
            <a:off x="246063" y="3429000"/>
            <a:ext cx="1884081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</a:rPr>
              <a:t>Weight</a:t>
            </a:r>
            <a:endParaRPr lang="en-US" sz="2800" b="1" dirty="0">
              <a:latin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220EF-AD96-7B98-A367-3888F3E12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736" y="4004638"/>
            <a:ext cx="6855314" cy="88065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900F59-8874-D56B-BD17-825F5A62E913}"/>
              </a:ext>
            </a:extLst>
          </p:cNvPr>
          <p:cNvSpPr txBox="1">
            <a:spLocks/>
          </p:cNvSpPr>
          <p:nvPr/>
        </p:nvSpPr>
        <p:spPr>
          <a:xfrm>
            <a:off x="4492346" y="3431606"/>
            <a:ext cx="1884081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</a:rPr>
              <a:t>Lift</a:t>
            </a:r>
            <a:endParaRPr lang="en-US" sz="2800" b="1" dirty="0"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FDB011-FA63-3F08-4F58-6288067CB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7" y="5557302"/>
            <a:ext cx="6855314" cy="8410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EA21F8-5580-60B5-248E-5CB6FDEB8459}"/>
              </a:ext>
            </a:extLst>
          </p:cNvPr>
          <p:cNvSpPr txBox="1">
            <a:spLocks/>
          </p:cNvSpPr>
          <p:nvPr/>
        </p:nvSpPr>
        <p:spPr>
          <a:xfrm>
            <a:off x="87686" y="4963352"/>
            <a:ext cx="1884081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</a:rPr>
              <a:t>Drag</a:t>
            </a:r>
            <a:endParaRPr lang="en-US" sz="2800" b="1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92D52-54EB-48A4-1118-B3395167F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56" y="1303304"/>
            <a:ext cx="10515599" cy="20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6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A721A-E817-7642-4E9A-27447AA6B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8B2F-76EE-64C8-C5EE-64AA110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14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Mothership</a:t>
            </a:r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 Concept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39A675-BC1B-F6C5-38D1-4576F974E1F7}"/>
              </a:ext>
            </a:extLst>
          </p:cNvPr>
          <p:cNvSpPr txBox="1">
            <a:spLocks/>
          </p:cNvSpPr>
          <p:nvPr/>
        </p:nvSpPr>
        <p:spPr>
          <a:xfrm>
            <a:off x="675336" y="1210918"/>
            <a:ext cx="10841327" cy="1179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Based on the Piper J-3 Cub Aircraft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Prioritizes low weight, agility, and structural integrity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Piper J-3 Cub - Wikipedia">
            <a:extLst>
              <a:ext uri="{FF2B5EF4-FFF2-40B4-BE49-F238E27FC236}">
                <a16:creationId xmlns:a16="http://schemas.microsoft.com/office/drawing/2014/main" id="{AC022E47-3F6D-EB29-88A6-41DF8560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6" y="2390224"/>
            <a:ext cx="5958327" cy="4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2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65799-681C-5B14-29CE-A9313B3F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B584-4BE5-4F1A-3D25-4AE4F10B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Mothership Concept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9F8090-D515-1E70-7872-D47118306854}"/>
              </a:ext>
            </a:extLst>
          </p:cNvPr>
          <p:cNvSpPr txBox="1">
            <a:spLocks/>
          </p:cNvSpPr>
          <p:nvPr/>
        </p:nvSpPr>
        <p:spPr>
          <a:xfrm>
            <a:off x="675336" y="1210918"/>
            <a:ext cx="10841327" cy="1708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Tail-Dragging Configuration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Two larger wheels near the front of the plane with a small wheel close to the tail for stability and structural purposes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drawing of a plane&#10;&#10;AI-generated content may be incorrect.">
            <a:extLst>
              <a:ext uri="{FF2B5EF4-FFF2-40B4-BE49-F238E27FC236}">
                <a16:creationId xmlns:a16="http://schemas.microsoft.com/office/drawing/2014/main" id="{24855AAB-835B-98E4-295B-4931B7AC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55890"/>
          <a:stretch/>
        </p:blipFill>
        <p:spPr>
          <a:xfrm>
            <a:off x="1650545" y="2933920"/>
            <a:ext cx="8890907" cy="27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2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988E2-6734-08A9-C458-61D92B1C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9952-965A-749A-E97C-B23CC65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6" y="2277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Mothership Design Drawings</a:t>
            </a:r>
            <a:endParaRPr lang="en-US" sz="5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1C5C9F-6EFF-E10E-368A-D24D5C24118E}"/>
              </a:ext>
            </a:extLst>
          </p:cNvPr>
          <p:cNvSpPr txBox="1">
            <a:spLocks/>
          </p:cNvSpPr>
          <p:nvPr/>
        </p:nvSpPr>
        <p:spPr>
          <a:xfrm>
            <a:off x="675336" y="5898783"/>
            <a:ext cx="10841327" cy="73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Note: All dimensions in Inches unless otherwise specified</a:t>
            </a:r>
          </a:p>
        </p:txBody>
      </p:sp>
      <p:pic>
        <p:nvPicPr>
          <p:cNvPr id="10" name="Picture 9" descr="A drawing of a plane&#10;&#10;AI-generated content may be incorrect.">
            <a:extLst>
              <a:ext uri="{FF2B5EF4-FFF2-40B4-BE49-F238E27FC236}">
                <a16:creationId xmlns:a16="http://schemas.microsoft.com/office/drawing/2014/main" id="{B5550357-5382-E676-4413-AE315081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55" y="1277336"/>
            <a:ext cx="6829290" cy="46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B3493-42D7-BEED-93DB-6E7AD57A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2272-405B-D2F9-70AB-5CDB3819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Glider</a:t>
            </a:r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 Concept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096088-0647-81BD-E869-08CC458062E4}"/>
              </a:ext>
            </a:extLst>
          </p:cNvPr>
          <p:cNvSpPr txBox="1">
            <a:spLocks/>
          </p:cNvSpPr>
          <p:nvPr/>
        </p:nvSpPr>
        <p:spPr>
          <a:xfrm>
            <a:off x="675336" y="1210918"/>
            <a:ext cx="10841327" cy="1427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Based on the Delta Wing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Much smaller than mothership to accommodate landing gear and tank holders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Attaches under fuselage with a payload release mechanism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jet flying in the sky&#10;&#10;AI-generated content may be incorrect.">
            <a:extLst>
              <a:ext uri="{FF2B5EF4-FFF2-40B4-BE49-F238E27FC236}">
                <a16:creationId xmlns:a16="http://schemas.microsoft.com/office/drawing/2014/main" id="{DC5FC384-ECC3-ACE7-1017-7DC57711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50" y="2638697"/>
            <a:ext cx="5046097" cy="37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0AC3-2CC7-1F43-9DBA-A5CA39E7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2A66-6983-0D39-E360-956FB332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0" y="2510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Glider Design Drawings</a:t>
            </a:r>
            <a:endParaRPr lang="en-US" sz="5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D16FCC-BED5-8A71-2E13-F385FE839AFC}"/>
              </a:ext>
            </a:extLst>
          </p:cNvPr>
          <p:cNvSpPr txBox="1">
            <a:spLocks/>
          </p:cNvSpPr>
          <p:nvPr/>
        </p:nvSpPr>
        <p:spPr>
          <a:xfrm>
            <a:off x="367548" y="5844033"/>
            <a:ext cx="10841327" cy="73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Note: All dimensions in Inches unless otherwise specified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5DD20-E5AA-070F-458B-C8306FD3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65" y="1395480"/>
            <a:ext cx="6715670" cy="43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72BDD-1637-695D-281E-EAA2E321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4AC1-1D4A-8D07-B4C9-170D65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Tank Mounts Design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401F15-E436-5184-7A34-90E6C8A8D783}"/>
              </a:ext>
            </a:extLst>
          </p:cNvPr>
          <p:cNvSpPr txBox="1">
            <a:spLocks/>
          </p:cNvSpPr>
          <p:nvPr/>
        </p:nvSpPr>
        <p:spPr>
          <a:xfrm>
            <a:off x="675335" y="1435644"/>
            <a:ext cx="4563415" cy="28346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Simple mounting bracket made to hold two fuel tanks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Attaches to the top of the fuselage with a simple clip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Resembles a cup holder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3E0B9E-FFC7-A213-6828-0DE84E1D7978}"/>
              </a:ext>
            </a:extLst>
          </p:cNvPr>
          <p:cNvSpPr txBox="1">
            <a:spLocks/>
          </p:cNvSpPr>
          <p:nvPr/>
        </p:nvSpPr>
        <p:spPr>
          <a:xfrm>
            <a:off x="5783447" y="5663001"/>
            <a:ext cx="5595104" cy="73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Note: All dimensions in Inches unless otherwise specified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B7FA6-0B3F-8A24-4580-B5C473D8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58" y="1398688"/>
            <a:ext cx="5239081" cy="40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76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C256-73F5-6F7C-2C79-949FFC2AD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89EF-E386-491D-1D1A-F9F7C9B8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0" y="2510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Fabricated Components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4FE8F8-43BB-0C0F-BBC4-D81E703F6539}"/>
              </a:ext>
            </a:extLst>
          </p:cNvPr>
          <p:cNvSpPr txBox="1">
            <a:spLocks/>
          </p:cNvSpPr>
          <p:nvPr/>
        </p:nvSpPr>
        <p:spPr>
          <a:xfrm>
            <a:off x="675336" y="1210918"/>
            <a:ext cx="10841327" cy="73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A model airplane on a table&#10;&#10;AI-generated content may be incorrect.">
            <a:extLst>
              <a:ext uri="{FF2B5EF4-FFF2-40B4-BE49-F238E27FC236}">
                <a16:creationId xmlns:a16="http://schemas.microsoft.com/office/drawing/2014/main" id="{C839E76B-AA51-0702-5F13-36B11B37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8" b="7964"/>
          <a:stretch/>
        </p:blipFill>
        <p:spPr>
          <a:xfrm>
            <a:off x="225799" y="1856962"/>
            <a:ext cx="4087258" cy="2761759"/>
          </a:xfrm>
          <a:prstGeom prst="rect">
            <a:avLst/>
          </a:prstGeom>
        </p:spPr>
      </p:pic>
      <p:pic>
        <p:nvPicPr>
          <p:cNvPr id="5" name="Picture 4" descr="A wooden model of a house&#10;&#10;AI-generated content may be incorrect.">
            <a:extLst>
              <a:ext uri="{FF2B5EF4-FFF2-40B4-BE49-F238E27FC236}">
                <a16:creationId xmlns:a16="http://schemas.microsoft.com/office/drawing/2014/main" id="{57EF820F-0184-C58C-BABE-0D8429AA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576635"/>
            <a:ext cx="2903982" cy="3871976"/>
          </a:xfrm>
          <a:prstGeom prst="rect">
            <a:avLst/>
          </a:prstGeom>
        </p:spPr>
      </p:pic>
      <p:pic>
        <p:nvPicPr>
          <p:cNvPr id="8" name="Picture 7" descr="A white object on a table&#10;&#10;AI-generated content may be incorrect.">
            <a:extLst>
              <a:ext uri="{FF2B5EF4-FFF2-40B4-BE49-F238E27FC236}">
                <a16:creationId xmlns:a16="http://schemas.microsoft.com/office/drawing/2014/main" id="{D0B40960-FF6E-C3A8-F338-33E2C5B41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 b="28563"/>
          <a:stretch/>
        </p:blipFill>
        <p:spPr>
          <a:xfrm>
            <a:off x="7878943" y="1856962"/>
            <a:ext cx="4203649" cy="27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4848-935B-2E47-AFD7-80D7B9AA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Motivation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129B66-09B5-6A7F-8908-80E574B5DFAE}"/>
              </a:ext>
            </a:extLst>
          </p:cNvPr>
          <p:cNvSpPr txBox="1">
            <a:spLocks/>
          </p:cNvSpPr>
          <p:nvPr/>
        </p:nvSpPr>
        <p:spPr>
          <a:xfrm>
            <a:off x="838200" y="1443886"/>
            <a:ext cx="10515600" cy="182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etermine the feasibility of using additive manufactured parts to fabricate a remote-controlled aircraft  capable of satisfying the 2025 AIAA Design/Build/Fly competition mission requirements.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972D5-8E22-40DC-3CCB-55A05363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10" y="3061082"/>
            <a:ext cx="3562779" cy="35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33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A74C1-6A4C-8140-303F-F883CFE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1681-3602-C5A4-3B3A-EC48981C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Purchased Components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906150-95C9-0C72-678F-73D78C59D5BF}"/>
              </a:ext>
            </a:extLst>
          </p:cNvPr>
          <p:cNvSpPr txBox="1">
            <a:spLocks/>
          </p:cNvSpPr>
          <p:nvPr/>
        </p:nvSpPr>
        <p:spPr>
          <a:xfrm>
            <a:off x="675335" y="1520514"/>
            <a:ext cx="10841327" cy="24287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Motor: FLASH HOBBY D3548EVO 1150KV 760KV 900kv RC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Brushless Motor 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Battery: Spektrum 14.8V 6800mAh 4S 120C Smart G2 Pro Basher LiPo: IC5, SPMXB4S68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Payload Release: E-flite Servoless Payload Release EFLA405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84C09-341B-EBEF-AF66-3B4C61C9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22" y="4165167"/>
            <a:ext cx="2219325" cy="221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70429D-B043-7DA4-A8EE-F49908F83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574" y="4284230"/>
            <a:ext cx="2497402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F313F1-20A5-03F7-FF26-461690B3C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25" y="4284230"/>
            <a:ext cx="3032775" cy="1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762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47E24-F962-C41C-8E4A-9E342234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6632-3F38-71E8-BFA5-3637F650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3-D printing Media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DA411C-4622-53AE-35C2-CB463621BE72}"/>
              </a:ext>
            </a:extLst>
          </p:cNvPr>
          <p:cNvSpPr txBox="1">
            <a:spLocks/>
          </p:cNvSpPr>
          <p:nvPr/>
        </p:nvSpPr>
        <p:spPr>
          <a:xfrm>
            <a:off x="608278" y="1129432"/>
            <a:ext cx="5487721" cy="56577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Printing saves manufacturing time and weight (all parts printed within a week)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Different types of filament used for different applications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1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Aptos" panose="020B0004020202020204" pitchFamily="34" charset="0"/>
              </a:rPr>
              <a:t>Fuselage, Wing frames, Glider: foaming LW-PLA (lightweight)</a:t>
            </a:r>
          </a:p>
          <a:p>
            <a:pPr rtl="0" fontAlgn="base">
              <a:lnSpc>
                <a:spcPct val="100000"/>
              </a:lnSpc>
            </a:pPr>
            <a:endParaRPr lang="en-US" sz="2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Aptos" panose="020B0004020202020204" pitchFamily="34" charset="0"/>
              </a:rPr>
              <a:t>Landing Gear Wheels: TPU (absorbs shock and weight well)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Aptos" panose="020B0004020202020204" pitchFamily="34" charset="0"/>
              </a:rPr>
              <a:t>Overall plane lighter than Balsa wood (another common plane material), though slightly less durable. This tradeoff was deemed worthwhile for the weight savings (New design weighs 3N less)</a:t>
            </a:r>
          </a:p>
        </p:txBody>
      </p:sp>
      <p:pic>
        <p:nvPicPr>
          <p:cNvPr id="5" name="Picture 4" descr="A close-up of a machine&#10;&#10;AI-generated content may be incorrect.">
            <a:extLst>
              <a:ext uri="{FF2B5EF4-FFF2-40B4-BE49-F238E27FC236}">
                <a16:creationId xmlns:a16="http://schemas.microsoft.com/office/drawing/2014/main" id="{3F857170-3E65-C5DF-3F47-6B8DA56C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20" y="1274929"/>
            <a:ext cx="3924504" cy="5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763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F5448-BDDD-B858-FA4C-6669184F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B94-3BEE-E53C-EC60-615873BB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ptos Display" panose="020B0004020202020204" pitchFamily="34" charset="0"/>
              </a:rPr>
              <a:t>Design Drawings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C0DCBA-C953-AC17-DB11-86643113D06D}"/>
              </a:ext>
            </a:extLst>
          </p:cNvPr>
          <p:cNvSpPr txBox="1">
            <a:spLocks/>
          </p:cNvSpPr>
          <p:nvPr/>
        </p:nvSpPr>
        <p:spPr>
          <a:xfrm>
            <a:off x="675336" y="1210918"/>
            <a:ext cx="10841327" cy="73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base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Full System CAD Model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6146" name="Picture 2" descr="A blue airplane with wheels&#10;&#10;AI-generated content may be incorrect.">
            <a:extLst>
              <a:ext uri="{FF2B5EF4-FFF2-40B4-BE49-F238E27FC236}">
                <a16:creationId xmlns:a16="http://schemas.microsoft.com/office/drawing/2014/main" id="{33287CCC-6A68-AAC0-DF5C-24D69E0EB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"/>
          <a:stretch/>
        </p:blipFill>
        <p:spPr bwMode="auto">
          <a:xfrm>
            <a:off x="2687645" y="1750424"/>
            <a:ext cx="6816707" cy="47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6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D7519-4C9B-4ED8-0140-C54A1955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6597-B5E0-0C49-DFE0-3EA89DCD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0" y="2510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Prototype</a:t>
            </a:r>
            <a:endParaRPr lang="en-US" sz="5400" dirty="0"/>
          </a:p>
        </p:txBody>
      </p:sp>
      <p:pic>
        <p:nvPicPr>
          <p:cNvPr id="8" name="Picture 7" descr="A white airplane on a concrete floor&#10;&#10;AI-generated content may be incorrect.">
            <a:extLst>
              <a:ext uri="{FF2B5EF4-FFF2-40B4-BE49-F238E27FC236}">
                <a16:creationId xmlns:a16="http://schemas.microsoft.com/office/drawing/2014/main" id="{719A7E29-204F-1B81-B753-D18DBA636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65" y="1286643"/>
            <a:ext cx="6943670" cy="52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0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5F76-638C-96A2-53F0-DC8537A7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556E-9096-CFA2-0DE3-DD44FCF4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Testing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5CA4F6-BE38-5257-9B05-0ECD25EE022A}"/>
              </a:ext>
            </a:extLst>
          </p:cNvPr>
          <p:cNvSpPr txBox="1">
            <a:spLocks/>
          </p:cNvSpPr>
          <p:nvPr/>
        </p:nvSpPr>
        <p:spPr>
          <a:xfrm>
            <a:off x="675335" y="1328484"/>
            <a:ext cx="10841327" cy="21005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A full test flight of the prototype is planned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Servos for wings, glider fully tested and functional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Motor fully tested and functional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Payload release tested and functional</a:t>
            </a:r>
          </a:p>
        </p:txBody>
      </p:sp>
    </p:spTree>
    <p:extLst>
      <p:ext uri="{BB962C8B-B14F-4D97-AF65-F5344CB8AC3E}">
        <p14:creationId xmlns:p14="http://schemas.microsoft.com/office/powerpoint/2010/main" val="103934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EA5B-FF2C-7806-6661-0E12771F4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blue logo with white text&#10;&#10;AI-generated content may be incorrect.">
            <a:extLst>
              <a:ext uri="{FF2B5EF4-FFF2-40B4-BE49-F238E27FC236}">
                <a16:creationId xmlns:a16="http://schemas.microsoft.com/office/drawing/2014/main" id="{3AFE9C53-7FBF-CCC6-8ED1-AB0E09B5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17" y="-33474"/>
            <a:ext cx="12311017" cy="69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9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AAEAF-CD0E-C353-C2C9-798E2A4BE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AAA1-DFD2-78F6-F235-B26CB06A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341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Management Summary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53119B-DA0C-28A1-6E32-5A03668977AF}"/>
              </a:ext>
            </a:extLst>
          </p:cNvPr>
          <p:cNvSpPr txBox="1">
            <a:spLocks/>
          </p:cNvSpPr>
          <p:nvPr/>
        </p:nvSpPr>
        <p:spPr>
          <a:xfrm>
            <a:off x="493220" y="1559702"/>
            <a:ext cx="10515600" cy="3609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Team Structure: 4 Seniors, 2 Faculty Advisors</a:t>
            </a:r>
          </a:p>
          <a:p>
            <a:pPr rtl="0" fontAlgn="base"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Advisors oversee AIAA club affiliation</a:t>
            </a:r>
          </a:p>
          <a:p>
            <a:pPr rtl="0" fontAlgn="base">
              <a:lnSpc>
                <a:spcPct val="100000"/>
              </a:lnSpc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Team leader sets and oversees team members' responsibilities and  obligations within the project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fontAlgn="base">
              <a:lnSpc>
                <a:spcPct val="100000"/>
              </a:lnSpc>
            </a:pPr>
            <a:endParaRPr lang="en-US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Team sets project management style, roles, tasks, and other duties</a:t>
            </a:r>
          </a:p>
          <a:p>
            <a:pPr fontAlgn="base"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Each member responsible for individual tasks or areas of the project</a:t>
            </a:r>
            <a:endParaRPr lang="en-US" sz="105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7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7FDC9-08F9-A8C0-0D1A-1AA9530AB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D449-69FA-F5C8-F3EF-98951318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91" y="176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Mission Requirements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2A18E7-8E3B-E186-0964-848DA18AC67A}"/>
              </a:ext>
            </a:extLst>
          </p:cNvPr>
          <p:cNvSpPr txBox="1">
            <a:spLocks/>
          </p:cNvSpPr>
          <p:nvPr/>
        </p:nvSpPr>
        <p:spPr>
          <a:xfrm>
            <a:off x="493220" y="3902634"/>
            <a:ext cx="10515600" cy="259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 flight missions, 1 ground mission, and 1 technical inspection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Mothership allowed up to 6’ (72”) wingspan, separate glider with no motor must be able to attach to mothership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Required glider and external weight in the form of "fuel tanks" for some missions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ptos" panose="020B0004020202020204" pitchFamily="34" charset="0"/>
              </a:rPr>
              <a:t>Ground mission: Glider, fuel tanks, electronics must be assembled on mothership in 5 minutes</a:t>
            </a:r>
            <a:endParaRPr lang="en-US" sz="19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Mission 1: No payload, 3 laps in 5 minutes (landing not included </a:t>
            </a:r>
            <a:r>
              <a:rPr lang="en-US" sz="190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 time)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ptos" panose="020B0004020202020204" pitchFamily="34" charset="0"/>
              </a:rPr>
              <a:t>Mission 2: Payload and glider attached, 3 laps in 5 minutes (landing not included in time)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Mission 3: Payload attached but empty, glider attached, release glider after first lap, glider must land within 5 minutes of throttling for takeoff at a predetermined location</a:t>
            </a:r>
            <a:endParaRPr lang="en-US" sz="1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A diagram of a runway&#10;&#10;AI-generated content may be incorrect.">
            <a:extLst>
              <a:ext uri="{FF2B5EF4-FFF2-40B4-BE49-F238E27FC236}">
                <a16:creationId xmlns:a16="http://schemas.microsoft.com/office/drawing/2014/main" id="{82939A8F-6EC3-0192-43DA-B0BE337E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03" y="1043251"/>
            <a:ext cx="6786775" cy="2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423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52E6-8BA3-ED30-19F0-F830C4AD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E790-3967-FAFB-662C-DAEF587C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Scoring Sensitivity Analysis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A888F9-6707-8EB5-B91F-5638DD78716F}"/>
              </a:ext>
            </a:extLst>
          </p:cNvPr>
          <p:cNvSpPr txBox="1">
            <a:spLocks/>
          </p:cNvSpPr>
          <p:nvPr/>
        </p:nvSpPr>
        <p:spPr>
          <a:xfrm>
            <a:off x="322517" y="1665941"/>
            <a:ext cx="5955392" cy="40236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Design Focuses on Payload Weight (M2) , Speed (M3)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Maximizing the amount of 1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</a:rPr>
              <a:t>lb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 “fuel tanks” being carried by the aircraft without sacrificing too much speed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EFD9CA-C6C5-770A-4ED4-DEECE9CA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6" y="1772039"/>
            <a:ext cx="55626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73D80C-1A35-93BF-4EC3-C1EA1A02E00B}"/>
              </a:ext>
            </a:extLst>
          </p:cNvPr>
          <p:cNvSpPr txBox="1">
            <a:spLocks/>
          </p:cNvSpPr>
          <p:nvPr/>
        </p:nvSpPr>
        <p:spPr>
          <a:xfrm>
            <a:off x="7630731" y="5173190"/>
            <a:ext cx="3470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Note: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M2 = Mission 2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M3 = Mission 3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GM = Ground Mission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2791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E65F-2C4F-2901-0ED1-8FE73EAEF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F9BC-03C5-E8BA-8174-F8B5AF21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3" y="23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Design and Analysis Methodology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144D8F-A101-39DA-C1B4-1DE4BE27C9F7}"/>
              </a:ext>
            </a:extLst>
          </p:cNvPr>
          <p:cNvSpPr txBox="1">
            <a:spLocks/>
          </p:cNvSpPr>
          <p:nvPr/>
        </p:nvSpPr>
        <p:spPr>
          <a:xfrm>
            <a:off x="379667" y="1559703"/>
            <a:ext cx="10880516" cy="4356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DBF Rulebook requirements and guidelines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Results from Scoring Sensitivity Analysis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Manufacturability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Tool for Analysis: eCalc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818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A07E8-3D1C-2F4E-DB5B-01CED058C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A7BD-E7C6-7108-D9BE-F0C722A5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3" y="23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Analysis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89989-356B-91D8-8DF1-53A38AA35645}"/>
              </a:ext>
            </a:extLst>
          </p:cNvPr>
          <p:cNvSpPr txBox="1">
            <a:spLocks/>
          </p:cNvSpPr>
          <p:nvPr/>
        </p:nvSpPr>
        <p:spPr>
          <a:xfrm>
            <a:off x="366798" y="1452282"/>
            <a:ext cx="5794711" cy="5062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Aircraft will primarily be in low angle of attack conditions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Need an airfoil with optimal lift and drag properties at low angles of attack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Need to determine lift, drag, weight, and thrust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Wing area an important consideration, tied to wingspan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2" descr="A diagram of a wheel&#10;&#10;Description automatically generated">
            <a:extLst>
              <a:ext uri="{FF2B5EF4-FFF2-40B4-BE49-F238E27FC236}">
                <a16:creationId xmlns:a16="http://schemas.microsoft.com/office/drawing/2014/main" id="{63FEAB8B-8B29-19BD-41C0-8B4486805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/>
          <a:stretch/>
        </p:blipFill>
        <p:spPr bwMode="auto">
          <a:xfrm>
            <a:off x="5897277" y="1559703"/>
            <a:ext cx="6001876" cy="40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0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5E6B-9E71-93F6-61E8-373CF70E2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06A4-E805-5C8C-3701-37C6BCC3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Analysis (Airfoil Selection)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7D213F-6E2A-FE1D-356C-59F5461B8AD3}"/>
              </a:ext>
            </a:extLst>
          </p:cNvPr>
          <p:cNvSpPr txBox="1">
            <a:spLocks/>
          </p:cNvSpPr>
          <p:nvPr/>
        </p:nvSpPr>
        <p:spPr>
          <a:xfrm>
            <a:off x="379667" y="1699473"/>
            <a:ext cx="5609653" cy="345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Clark-Y airfoil determined to be the best choice for the application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ptos" panose="020B0004020202020204" pitchFamily="34" charset="0"/>
              </a:rPr>
              <a:t>High coefficient of lift at low angle attack</a:t>
            </a: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Low coefficient of drag at low angle of attack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Lift coefficient CL and drag coefficient CD depicted over the angle of attack α for a Clark Y airfoil">
            <a:extLst>
              <a:ext uri="{FF2B5EF4-FFF2-40B4-BE49-F238E27FC236}">
                <a16:creationId xmlns:a16="http://schemas.microsoft.com/office/drawing/2014/main" id="{84BFA98C-A3BF-4325-4CF6-D81E354B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81" y="1559703"/>
            <a:ext cx="6081825" cy="41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7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D12D-BEBD-6496-AD16-CDC0BBD10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AAD5-FE27-642D-B450-2C9A876E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Mothership Analysis (Weight, Lift)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23EA49-DA0E-E41E-A6CD-70162D96FBAE}"/>
              </a:ext>
            </a:extLst>
          </p:cNvPr>
          <p:cNvSpPr txBox="1">
            <a:spLocks/>
          </p:cNvSpPr>
          <p:nvPr/>
        </p:nvSpPr>
        <p:spPr>
          <a:xfrm>
            <a:off x="961521" y="1705354"/>
            <a:ext cx="1325036" cy="521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base">
              <a:lnSpc>
                <a:spcPct val="100000"/>
              </a:lnSpc>
            </a:pPr>
            <a:r>
              <a:rPr lang="en-US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52BD77-FE15-C787-E109-87D2892E23E8}"/>
              </a:ext>
            </a:extLst>
          </p:cNvPr>
          <p:cNvSpPr txBox="1">
            <a:spLocks/>
          </p:cNvSpPr>
          <p:nvPr/>
        </p:nvSpPr>
        <p:spPr>
          <a:xfrm>
            <a:off x="6893125" y="1705354"/>
            <a:ext cx="786640" cy="521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base">
              <a:lnSpc>
                <a:spcPct val="100000"/>
              </a:lnSpc>
            </a:pPr>
            <a:r>
              <a:rPr lang="en-US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Lift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8E4FF9-03E0-28EA-9350-05F8FCB6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0" r="20172" b="9955"/>
          <a:stretch/>
        </p:blipFill>
        <p:spPr>
          <a:xfrm>
            <a:off x="913710" y="2372217"/>
            <a:ext cx="4763938" cy="2788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D34F63-B16D-5093-55CB-64FAD3F7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2226566"/>
            <a:ext cx="5850772" cy="36580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877A71-135B-8634-BF7E-697726440991}"/>
              </a:ext>
            </a:extLst>
          </p:cNvPr>
          <p:cNvSpPr txBox="1">
            <a:spLocks/>
          </p:cNvSpPr>
          <p:nvPr/>
        </p:nvSpPr>
        <p:spPr>
          <a:xfrm>
            <a:off x="1102062" y="5152646"/>
            <a:ext cx="45755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Note: Mass of all additional items (glider, tank holders, purchased parts) considered in the weight calculation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841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Segoe UI</vt:lpstr>
      <vt:lpstr>Office Theme</vt:lpstr>
      <vt:lpstr>Additive Manufacturing for the AIAA Design/Build/Fly Competition</vt:lpstr>
      <vt:lpstr>Motivation</vt:lpstr>
      <vt:lpstr>Management Summary</vt:lpstr>
      <vt:lpstr>Mission Requirements</vt:lpstr>
      <vt:lpstr>Scoring Sensitivity Analysis</vt:lpstr>
      <vt:lpstr>Design and Analysis Methodology</vt:lpstr>
      <vt:lpstr>Analysis</vt:lpstr>
      <vt:lpstr>Analysis (Airfoil Selection)</vt:lpstr>
      <vt:lpstr>Mothership Analysis (Weight, Lift)</vt:lpstr>
      <vt:lpstr>Mothership Analysis (Drag, Thrust)</vt:lpstr>
      <vt:lpstr>Mothership Analysis</vt:lpstr>
      <vt:lpstr>Glider Analysis</vt:lpstr>
      <vt:lpstr>Mothership Concept</vt:lpstr>
      <vt:lpstr>Mothership Concept</vt:lpstr>
      <vt:lpstr>Mothership Design Drawings</vt:lpstr>
      <vt:lpstr>Glider Concept</vt:lpstr>
      <vt:lpstr>Glider Design Drawings</vt:lpstr>
      <vt:lpstr>Tank Mounts Design</vt:lpstr>
      <vt:lpstr>Fabricated Components</vt:lpstr>
      <vt:lpstr>Purchased Components</vt:lpstr>
      <vt:lpstr>3-D printing Media</vt:lpstr>
      <vt:lpstr>Design Drawings</vt:lpstr>
      <vt:lpstr>Prototype</vt:lpstr>
      <vt:lpstr>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Jazmine Patrice Phillips (jpphllp2)</dc:creator>
  <cp:lastModifiedBy>Gunnar Magnus Brickeen (gmbrcken)</cp:lastModifiedBy>
  <cp:revision>220</cp:revision>
  <dcterms:created xsi:type="dcterms:W3CDTF">2019-11-18T15:59:31Z</dcterms:created>
  <dcterms:modified xsi:type="dcterms:W3CDTF">2025-04-02T01:30:06Z</dcterms:modified>
</cp:coreProperties>
</file>