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6"/>
  </p:notesMasterIdLst>
  <p:handoutMasterIdLst>
    <p:handoutMasterId r:id="rId37"/>
  </p:handoutMasterIdLst>
  <p:sldIdLst>
    <p:sldId id="404" r:id="rId6"/>
    <p:sldId id="408" r:id="rId7"/>
    <p:sldId id="416" r:id="rId8"/>
    <p:sldId id="410" r:id="rId9"/>
    <p:sldId id="418" r:id="rId10"/>
    <p:sldId id="409" r:id="rId11"/>
    <p:sldId id="420" r:id="rId12"/>
    <p:sldId id="422" r:id="rId13"/>
    <p:sldId id="423" r:id="rId14"/>
    <p:sldId id="424" r:id="rId15"/>
    <p:sldId id="439" r:id="rId16"/>
    <p:sldId id="421" r:id="rId17"/>
    <p:sldId id="425" r:id="rId18"/>
    <p:sldId id="426" r:id="rId19"/>
    <p:sldId id="427" r:id="rId20"/>
    <p:sldId id="432" r:id="rId21"/>
    <p:sldId id="435" r:id="rId22"/>
    <p:sldId id="441" r:id="rId23"/>
    <p:sldId id="413" r:id="rId24"/>
    <p:sldId id="430" r:id="rId25"/>
    <p:sldId id="436" r:id="rId26"/>
    <p:sldId id="437" r:id="rId27"/>
    <p:sldId id="442" r:id="rId28"/>
    <p:sldId id="429" r:id="rId29"/>
    <p:sldId id="431" r:id="rId30"/>
    <p:sldId id="438" r:id="rId31"/>
    <p:sldId id="414" r:id="rId32"/>
    <p:sldId id="415" r:id="rId33"/>
    <p:sldId id="443" r:id="rId34"/>
    <p:sldId id="405" r:id="rId35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56109-0F6D-C017-C28F-E595CC1CA17F}" v="700" dt="2025-04-03T02:23:20.415"/>
    <p1510:client id="{A64A7FA3-DAE0-43DF-858C-22F5CDAF3135}" v="4493" dt="2025-04-03T02:32:23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306" y="59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centers-and-facilities/armstrong/supersonic-technologies/" TargetMode="External"/><Relationship Id="rId7" Type="http://schemas.openxmlformats.org/officeDocument/2006/relationships/hyperlink" Target="https://thepointsguy.com/airline/travel-etiquette-when-babies-cry-on-planes/" TargetMode="External"/><Relationship Id="rId2" Type="http://schemas.openxmlformats.org/officeDocument/2006/relationships/hyperlink" Target="https://www.collinsaerospace.com/news/news/2022/07/boom-supersonic-collins-aerospace-sign-expanded-agreement-for-major-aircraft-systems-over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s.org/pressroom/newsreleases/2022/october/storing-hydrogen-fuel-in-salts.html" TargetMode="External"/><Relationship Id="rId5" Type="http://schemas.openxmlformats.org/officeDocument/2006/relationships/hyperlink" Target="https://www.honeywell.com/us/en/news/2021/09/taking-off-soon-a-new-kind-of-sustainable-aviation-fuel-saf" TargetMode="External"/><Relationship Id="rId4" Type="http://schemas.openxmlformats.org/officeDocument/2006/relationships/hyperlink" Target="http://www.honeywel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Marina R. Jenkins, Ryan B. Murdoch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University of Florida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AIAA Region II Student Conference, April 3-4, 2025</a:t>
            </a: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Marina R. Jenkins, Ryan B. Murdoch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800" b="1" kern="0" dirty="0">
                <a:solidFill>
                  <a:schemeClr val="bg1"/>
                </a:solidFill>
              </a:rPr>
              <a:t>Optimizing Fuel in Commercial Supersonic Flight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C24D-589A-D298-B4F3-D87EA72F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57E7-6F61-D4FA-3260-1006CB5C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4341114" cy="3505200"/>
          </a:xfrm>
        </p:spPr>
        <p:txBody>
          <a:bodyPr/>
          <a:lstStyle/>
          <a:p>
            <a:r>
              <a:rPr lang="en-US" dirty="0"/>
              <a:t>SAFs</a:t>
            </a:r>
          </a:p>
          <a:p>
            <a:pPr lvl="1"/>
            <a:r>
              <a:rPr lang="en-US" dirty="0"/>
              <a:t>Derived from renewable resources</a:t>
            </a:r>
          </a:p>
          <a:p>
            <a:pPr lvl="1"/>
            <a:r>
              <a:rPr lang="en-US" dirty="0"/>
              <a:t>Typically used as a 50% blend with kerosene based fuels</a:t>
            </a:r>
          </a:p>
          <a:p>
            <a:pPr lvl="1"/>
            <a:r>
              <a:rPr lang="en-US" dirty="0"/>
              <a:t>HEFA, ATJ, etc. production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14573-E35A-5A24-3F97-8A4FD913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8" name="Picture 4" descr="Sustainable Aviation Fuel (SAF ...">
            <a:extLst>
              <a:ext uri="{FF2B5EF4-FFF2-40B4-BE49-F238E27FC236}">
                <a16:creationId xmlns:a16="http://schemas.microsoft.com/office/drawing/2014/main" id="{EC57AE7C-1CA2-0DCB-E6C3-A82039F7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6634"/>
            <a:ext cx="4159662" cy="2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00024-2C6B-BAB3-108A-B6E07243FB33}"/>
              </a:ext>
            </a:extLst>
          </p:cNvPr>
          <p:cNvSpPr txBox="1"/>
          <p:nvPr/>
        </p:nvSpPr>
        <p:spPr>
          <a:xfrm>
            <a:off x="4572000" y="391520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ea typeface="ＭＳ Ｐゴシック"/>
                <a:cs typeface="Arial"/>
              </a:rPr>
              <a:t>[3]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C24D-589A-D298-B4F3-D87EA72F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57E7-6F61-D4FA-3260-1006CB5C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6" y="819150"/>
            <a:ext cx="5395529" cy="3505200"/>
          </a:xfrm>
        </p:spPr>
        <p:txBody>
          <a:bodyPr/>
          <a:lstStyle/>
          <a:p>
            <a:r>
              <a:rPr lang="en-US" dirty="0"/>
              <a:t>Hydrogen</a:t>
            </a:r>
          </a:p>
          <a:p>
            <a:pPr lvl="1"/>
            <a:r>
              <a:rPr lang="en-US" dirty="0"/>
              <a:t> Hydrogen internal combustion engines (H2ICE) burn hydrogen in gas-turbine engines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High energy density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Low volumetric density </a:t>
            </a:r>
          </a:p>
          <a:p>
            <a:pPr lvl="1"/>
            <a:r>
              <a:rPr lang="en-US" dirty="0"/>
              <a:t>Produced through multiple methods with varying CO2 outputs. </a:t>
            </a:r>
          </a:p>
          <a:p>
            <a:pPr lvl="1"/>
            <a:r>
              <a:rPr lang="en-US" dirty="0"/>
              <a:t> Hydrogen Fuel Cells Convert hydrogen and oxygen into electricity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14573-E35A-5A24-3F97-8A4FD913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Storing hydrogen fuel in salts — a step toward 'cleaner' energy production  - American Chemical Society">
            <a:extLst>
              <a:ext uri="{FF2B5EF4-FFF2-40B4-BE49-F238E27FC236}">
                <a16:creationId xmlns:a16="http://schemas.microsoft.com/office/drawing/2014/main" id="{C439F9ED-4B6F-9898-804A-C684BAEE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53" y="1885524"/>
            <a:ext cx="2743200" cy="1543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B4C3F-F445-B578-F617-5A3DD9838EF8}"/>
              </a:ext>
            </a:extLst>
          </p:cNvPr>
          <p:cNvSpPr txBox="1"/>
          <p:nvPr/>
        </p:nvSpPr>
        <p:spPr>
          <a:xfrm>
            <a:off x="5603875" y="3429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ea typeface="ＭＳ Ｐゴシック"/>
                <a:cs typeface="Arial"/>
              </a:rPr>
              <a:t>[4]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EF197-61F1-9747-F104-A7F7D2F3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E017-FFDD-F881-EEC9-43CCF276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DC47-6BF3-DC44-6581-8C5EB0F6D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The fuel performance was evaluated within each parameter, split between production and consumption.</a:t>
            </a:r>
          </a:p>
          <a:p>
            <a:r>
              <a:rPr lang="en-US" dirty="0">
                <a:latin typeface="Helvetica"/>
                <a:cs typeface="Helvetica"/>
              </a:rPr>
              <a:t>We produced a matrix depicting their performances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9EF28-6710-671A-22A4-16A683B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711EC-D33E-C9D4-DC15-421AD990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1750"/>
            <a:ext cx="7796906" cy="183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42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C703-2441-6ABC-F473-120DC264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Methods: Sustainability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4C4B-4A18-1A58-613B-8988BF2E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Helvetica"/>
                <a:cs typeface="Helvetica"/>
              </a:rPr>
              <a:t>Evaluated by magnitude of carbon emissions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grams per megajoule of fuel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latin typeface="Helvetica"/>
                <a:cs typeface="Helvetica"/>
              </a:rPr>
              <a:t>Determines:</a:t>
            </a:r>
            <a:endParaRPr lang="en-US" sz="3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Environmental impacts in producing and consuming the fuel</a:t>
            </a:r>
            <a:endParaRPr lang="en-US" sz="2800" dirty="0"/>
          </a:p>
          <a:p>
            <a:pPr marL="685800" lvl="2" indent="0">
              <a:buNone/>
            </a:pPr>
            <a:endParaRPr lang="en-US" sz="2400" dirty="0"/>
          </a:p>
          <a:p>
            <a:pPr lvl="2">
              <a:buFont typeface="Wingdings" charset="2"/>
              <a:buChar char="§"/>
            </a:pPr>
            <a:endParaRPr lang="en-US" dirty="0"/>
          </a:p>
          <a:p>
            <a:pPr lvl="1">
              <a:buFont typeface="Courier New" charset="2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9552A-8266-3472-60A7-B08AD64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D8A-EB31-8871-324E-29DDE67C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EF3B-0F90-0F88-617E-58392215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Methods: Ease of Storage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1241-994A-B675-0753-84FEE680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Helvetica"/>
                <a:cs typeface="Helvetica"/>
              </a:rPr>
              <a:t>Safe storage temperature range, (Celsius)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 Range determined by the flash and freeze point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 Hydrogen is assumed to be kept at its liquid state</a:t>
            </a: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 </a:t>
            </a: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A8C5A-3E74-4871-D6CC-DD513EA8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7A82-F009-949D-4132-1CF18464C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7E61-80E5-9FFD-8490-1190591D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Methods: Specific Cost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4A3B-0BFA-9F09-D50B-48835485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/>
                <a:cs typeface="Helvetica"/>
              </a:rPr>
              <a:t>Comparing the price of these fuels is difficult!</a:t>
            </a: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   -Hydrogen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/>
                <a:cs typeface="Helvetica"/>
              </a:rPr>
              <a:t>Cost USD per megajoule of energy 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These units allow for a comparison of fuels of different characteristics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9AE5C-3570-50C9-53C2-9B8CDE54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F7CF6-D826-F08E-D362-24C984F3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92" y="3358831"/>
            <a:ext cx="5100353" cy="11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0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4A4A-36D9-D179-F574-15328EE0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Methods: Health Impacts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4DCE-28F9-792A-1108-A1C09296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Stage: Minimal Risk Level</a:t>
            </a:r>
          </a:p>
          <a:p>
            <a:pPr lvl="1"/>
            <a:r>
              <a:rPr lang="en-US" dirty="0"/>
              <a:t>Inhalation toxicity</a:t>
            </a:r>
          </a:p>
          <a:p>
            <a:r>
              <a:rPr lang="en-US" dirty="0"/>
              <a:t>Consumption Stage: Particulate Attributed Premature Deaths</a:t>
            </a:r>
          </a:p>
          <a:p>
            <a:pPr lvl="1"/>
            <a:r>
              <a:rPr lang="en-US" dirty="0"/>
              <a:t>Nitrogen Dioxide(s) (Nox) attributed premature mortalities</a:t>
            </a:r>
          </a:p>
          <a:p>
            <a:pPr lvl="1"/>
            <a:r>
              <a:rPr lang="en-US" dirty="0"/>
              <a:t>Nox attributes to 91% of premature deaths from particulate </a:t>
            </a:r>
            <a:r>
              <a:rPr lang="en-US" dirty="0" err="1"/>
              <a:t>emmisions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5707C-0C6E-8981-B573-178593AC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E813-F973-00D6-5762-A4E03EF0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Methods: Payload Capabilities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5703-E18D-9818-5757-1C34E6F8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Determined by:</a:t>
            </a:r>
          </a:p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 Density (kg/L)</a:t>
            </a:r>
          </a:p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 Gravimetric Energy Density (MJ/kg)</a:t>
            </a:r>
          </a:p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 Volumetric Energy Density (MJ/L)</a:t>
            </a:r>
          </a:p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All three must be proportional enough to sustain supersonic flight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B099C-99CB-5D9A-EDFE-FEE0DCE1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E414-F7C3-3A5E-EA66-39D70C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ea typeface="Calibri Light"/>
                <a:cs typeface="Calibri Light"/>
              </a:rPr>
              <a:t>Production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DEA4-5F20-50B5-1907-EFA7E850E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8E63F-B132-F299-A177-D5D2A8AB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5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7591-77FC-A5EA-8202-51E46B31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Production Results: Ease of Storage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8226-E9EB-D334-7F9A-5B09DC0D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Helvetica"/>
                <a:cs typeface="Helvetica"/>
              </a:rPr>
              <a:t>SAFs are similar to Kerosene based fuels</a:t>
            </a:r>
          </a:p>
          <a:p>
            <a:pPr lvl="2">
              <a:buFont typeface="Wingdings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Interchangeability </a:t>
            </a:r>
          </a:p>
          <a:p>
            <a:pPr lvl="1">
              <a:buFont typeface="Courier New" charset="2"/>
              <a:buChar char="o"/>
            </a:pPr>
            <a:r>
              <a:rPr lang="en-US" sz="3200" dirty="0">
                <a:latin typeface="Helvetica"/>
                <a:cs typeface="Helvetica"/>
              </a:rPr>
              <a:t>Hydrogen is difficult to store</a:t>
            </a:r>
            <a:endParaRPr lang="en-US" sz="3200" dirty="0"/>
          </a:p>
          <a:p>
            <a:pPr lvl="2">
              <a:buFont typeface="Wingdings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Requires cryogenic temperatures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AF47-C06F-71B7-6B29-7C30C80C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B766-586E-7BF1-4313-BA46F442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55C0-AEF0-F27D-ED6A-7423711A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896"/>
            <a:ext cx="7193280" cy="336364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Resurgence of Supersonic Commercial Transport </a:t>
            </a:r>
          </a:p>
          <a:p>
            <a:pPr lvl="1"/>
            <a:r>
              <a:rPr lang="en-US" sz="3200" dirty="0"/>
              <a:t>Similar to the Concorde </a:t>
            </a:r>
          </a:p>
          <a:p>
            <a:pPr lvl="1"/>
            <a:r>
              <a:rPr lang="en-US" sz="3200" dirty="0"/>
              <a:t>Flying Faster</a:t>
            </a:r>
          </a:p>
          <a:p>
            <a:pPr lvl="1"/>
            <a:r>
              <a:rPr lang="en-US" sz="3200" dirty="0"/>
              <a:t>Traveling Farther</a:t>
            </a:r>
          </a:p>
          <a:p>
            <a:pPr lvl="1"/>
            <a:r>
              <a:rPr lang="en-US" sz="3200" dirty="0"/>
              <a:t>Without the threat of sonic booms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1EFEE-2416-5510-726B-8EA78539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F7484-B486-59B9-04D5-5A666D9848B1}"/>
              </a:ext>
            </a:extLst>
          </p:cNvPr>
          <p:cNvSpPr txBox="1"/>
          <p:nvPr/>
        </p:nvSpPr>
        <p:spPr>
          <a:xfrm>
            <a:off x="1143000" y="4372604"/>
            <a:ext cx="534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problem still remains…</a:t>
            </a:r>
          </a:p>
          <a:p>
            <a:endParaRPr lang="en-US" dirty="0"/>
          </a:p>
        </p:txBody>
      </p:sp>
      <p:pic>
        <p:nvPicPr>
          <p:cNvPr id="7" name="Picture 6" descr="Boom Supersonic and Collins Aerospace ...">
            <a:extLst>
              <a:ext uri="{FF2B5EF4-FFF2-40B4-BE49-F238E27FC236}">
                <a16:creationId xmlns:a16="http://schemas.microsoft.com/office/drawing/2014/main" id="{66259595-919E-7170-8A37-0E049D51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87" y="1387807"/>
            <a:ext cx="2857500" cy="160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A98A-CD48-C630-4146-E4A27E39D0A6}"/>
              </a:ext>
            </a:extLst>
          </p:cNvPr>
          <p:cNvSpPr txBox="1"/>
          <p:nvPr/>
        </p:nvSpPr>
        <p:spPr>
          <a:xfrm>
            <a:off x="5582787" y="298971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ea typeface="ＭＳ Ｐゴシック"/>
                <a:cs typeface="Arial"/>
              </a:rPr>
              <a:t>[1]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15CC-CF5F-F0EA-DA21-A40DAE9B6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6EA6-E363-72C1-2100-7C84D432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Production Results: Specific Cost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F4E4-970E-5454-51AB-97E08F15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7" y="842946"/>
            <a:ext cx="8686800" cy="3363648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Helvetica"/>
                <a:cs typeface="Helvetica"/>
              </a:rPr>
              <a:t>Kerosene based fuels are the cheapest</a:t>
            </a:r>
          </a:p>
          <a:p>
            <a:pPr lvl="2">
              <a:buFont typeface="Wingdings,Sans-Serif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Crude Oil refining produces many fuel types driving the price of fuels down.</a:t>
            </a:r>
          </a:p>
          <a:p>
            <a:pPr lvl="2">
              <a:buFont typeface="Wingdings,Sans-Serif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Jet A (42.2), JP-8 (43.84)</a:t>
            </a:r>
          </a:p>
          <a:p>
            <a:pPr lvl="1">
              <a:buFont typeface="Courier New" charset="2"/>
              <a:buChar char="o"/>
            </a:pPr>
            <a:r>
              <a:rPr lang="en-US" sz="3200" dirty="0">
                <a:latin typeface="Helvetica"/>
                <a:cs typeface="Helvetica"/>
              </a:rPr>
              <a:t>Hydrogen varies (25 -59)</a:t>
            </a:r>
          </a:p>
          <a:p>
            <a:pPr lvl="1">
              <a:buFont typeface="Courier New" charset="2"/>
              <a:buChar char="o"/>
            </a:pPr>
            <a:r>
              <a:rPr lang="en-US" sz="3200" dirty="0">
                <a:latin typeface="Helvetica"/>
                <a:cs typeface="Helvetica"/>
              </a:rPr>
              <a:t>SAFs are expensive (70.4)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DEDB6-AD62-7D07-0D39-123C1A13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B66C-63BE-A5A5-CBC7-172EADC6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Production Results: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A252-F493-C935-D878-26745240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686800" cy="336364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Due to the generalization of SAFs and Hydrogen fuels, minimum possible emissions was used </a:t>
            </a:r>
          </a:p>
          <a:p>
            <a:pPr lvl="1">
              <a:buFont typeface="Courier New" charset="2"/>
              <a:buChar char="o"/>
            </a:pPr>
            <a:r>
              <a:rPr lang="en-US" dirty="0">
                <a:latin typeface="Helvetica"/>
                <a:cs typeface="Helvetica"/>
              </a:rPr>
              <a:t>SAFs and Hydrogen perform better than kerosene-based fuel </a:t>
            </a:r>
          </a:p>
          <a:p>
            <a:pPr lvl="1">
              <a:buFont typeface="Courier New" charset="2"/>
              <a:buChar char="o"/>
            </a:pPr>
            <a:r>
              <a:rPr lang="en-US" dirty="0">
                <a:latin typeface="Helvetica"/>
                <a:cs typeface="Helvetica"/>
              </a:rPr>
              <a:t>(17 g/MJ)</a:t>
            </a:r>
          </a:p>
          <a:p>
            <a:pPr lvl="1">
              <a:buFont typeface="Courier New" charset="2"/>
              <a:buChar char="o"/>
            </a:pPr>
            <a:r>
              <a:rPr lang="en-US" dirty="0">
                <a:latin typeface="Helvetica"/>
                <a:cs typeface="Helvetica"/>
              </a:rPr>
              <a:t>Depending on production methods both can emit no carbon emissions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CB942-7D20-C21E-4E00-F3B4B771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8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D2CB-6874-D725-25BE-B7BCF972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Production Results: Health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DB5-6DF3-F79D-A5BB-5FEFDAB8A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sz="3200" dirty="0">
                <a:latin typeface="Helvetica"/>
                <a:cs typeface="Helvetica"/>
              </a:rPr>
              <a:t>Minimal risk levels:</a:t>
            </a:r>
          </a:p>
          <a:p>
            <a:pPr lvl="1"/>
            <a:r>
              <a:rPr lang="en-US" sz="3200" dirty="0">
                <a:latin typeface="Helvetica"/>
                <a:cs typeface="Helvetica"/>
              </a:rPr>
              <a:t>Kerosene Based Fuels: 2.5 average</a:t>
            </a:r>
          </a:p>
          <a:p>
            <a:pPr lvl="1"/>
            <a:r>
              <a:rPr lang="en-US" sz="3200" dirty="0">
                <a:latin typeface="Helvetica"/>
                <a:cs typeface="Helvetica"/>
              </a:rPr>
              <a:t>SAFs: lower relative to kerosene based</a:t>
            </a:r>
          </a:p>
          <a:p>
            <a:pPr lvl="1"/>
            <a:r>
              <a:rPr lang="en-US" sz="3200" dirty="0">
                <a:latin typeface="Helvetica"/>
                <a:cs typeface="Helvetica"/>
              </a:rPr>
              <a:t>Hydrogen: no minimal risk level/nontoxic</a:t>
            </a:r>
          </a:p>
          <a:p>
            <a:pPr lvl="1"/>
            <a:endParaRPr lang="en-US" dirty="0">
              <a:latin typeface="Helvetica"/>
              <a:cs typeface="Helvetica"/>
            </a:endParaRPr>
          </a:p>
          <a:p>
            <a:pPr marL="342900" lvl="1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A6AC8-FF4C-4D19-53A3-5E21C201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3EC6-050F-5B6E-7A78-332B823F1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ea typeface="Calibri Light"/>
                <a:cs typeface="Calibri Light"/>
              </a:rPr>
              <a:t>Consumption 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027F-C0F5-6D37-E9E7-C22CA68D6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BA055-C4A7-4786-128A-3CFF248D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9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BF74-9975-FAC3-5DD0-4473436A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FEB7-E007-9493-4166-D3971F2D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Consumption </a:t>
            </a:r>
            <a:r>
              <a:rPr lang="en-US" dirty="0">
                <a:latin typeface="Helvetica"/>
                <a:cs typeface="Helvetica"/>
              </a:rPr>
              <a:t>Results</a:t>
            </a:r>
            <a:r>
              <a:rPr lang="en-US">
                <a:latin typeface="Helvetica"/>
                <a:cs typeface="Helvetica"/>
              </a:rPr>
              <a:t>: Payload 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8028-3E48-0C8F-7D20-58580D2B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32064"/>
            <a:ext cx="8686800" cy="3363648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latin typeface="Helvetica"/>
              <a:cs typeface="Helvetic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SAFs are very similar to Kerosene based fuels in terms of VED, GED, and ED (around 30-40 for each)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/>
                <a:cs typeface="Helvetica"/>
              </a:rPr>
              <a:t>Gravimetrically hydrogen contains a high energy density (120)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Hydrogens volumetric density is extremely low (8.5)</a:t>
            </a:r>
          </a:p>
          <a:p>
            <a:pPr marL="0" indent="0">
              <a:buNone/>
            </a:pPr>
            <a:r>
              <a:rPr lang="en-US" sz="2700" b="1" dirty="0">
                <a:latin typeface="Helvetica"/>
                <a:cs typeface="Helvetica"/>
              </a:rPr>
              <a:t>Unique density parameters result in…?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B8AE8-E56C-4935-1FF8-AA4A4D05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C460-DBDE-35D5-9758-E3ABED8D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2CF4-182D-2446-D731-11A8487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Consumption Results: Health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D615-3E62-3012-4C9D-D4D8DB77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1373"/>
            <a:ext cx="8686800" cy="3363648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>
                <a:latin typeface="Helvetica"/>
                <a:cs typeface="Helvetica"/>
              </a:rPr>
              <a:t>Little to no difference in NOx emissions between Kerosene based and SAFs</a:t>
            </a:r>
          </a:p>
          <a:p>
            <a:pPr lvl="1"/>
            <a:r>
              <a:rPr lang="en-US" sz="2800" dirty="0">
                <a:latin typeface="Helvetica"/>
                <a:cs typeface="Helvetica"/>
              </a:rPr>
              <a:t>Hydrogen powered aircraft can contribute to a 86% reduction in Nox levels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b="1" dirty="0">
                <a:latin typeface="Helvetica"/>
                <a:cs typeface="Helvetica"/>
              </a:rPr>
              <a:t>Due to SST flight elevation, their particulate emissions impact ozone and climate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E6602-B539-1D54-4BBC-F6FBD292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EB95-6C34-D719-4025-95B5062C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Consumption Results: Sustainability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7AE81-9746-1822-A738-6FB76CD2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926"/>
            <a:ext cx="8686800" cy="336364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lvl="1"/>
            <a:r>
              <a:rPr lang="en-US" sz="3200" dirty="0">
                <a:latin typeface="Helvetica"/>
                <a:cs typeface="Helvetica"/>
              </a:rPr>
              <a:t>Kerosene based fuels and SAFs have significant Carbon emissions in consumption (73 g/MJ)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>
                <a:latin typeface="Helvetica"/>
                <a:cs typeface="Helvetica"/>
              </a:rPr>
              <a:t>Hydrogen emits no Carbon emissions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4565-2ABD-1794-BF52-EFDB550C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1102-D564-9F85-0549-66CA8DCF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9806-8773-ED5E-E525-1767093E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Cost collection, </a:t>
            </a:r>
          </a:p>
          <a:p>
            <a:pPr lvl="2"/>
            <a:r>
              <a:rPr lang="en-US" sz="2800" dirty="0"/>
              <a:t>Variable, unreliable</a:t>
            </a:r>
          </a:p>
          <a:p>
            <a:pPr lvl="1"/>
            <a:r>
              <a:rPr lang="en-US" sz="3200" dirty="0"/>
              <a:t>Broadness of SAF creation </a:t>
            </a:r>
          </a:p>
          <a:p>
            <a:pPr lvl="2"/>
            <a:r>
              <a:rPr lang="en-US" sz="2800" dirty="0"/>
              <a:t>Methods and implementations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B7ED-ED49-4EF8-9E24-8CD10D39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28A0-BB41-D95E-37F6-5851C3F1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1CC1-C84C-792C-EB71-19074F4D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6096843" cy="3363648"/>
          </a:xfrm>
        </p:spPr>
        <p:txBody>
          <a:bodyPr/>
          <a:lstStyle/>
          <a:p>
            <a:pPr lvl="1"/>
            <a:r>
              <a:rPr lang="en-US" sz="2800" dirty="0"/>
              <a:t>Metric for synthesizing the optimization of SST fuels</a:t>
            </a:r>
          </a:p>
          <a:p>
            <a:pPr lvl="2"/>
            <a:r>
              <a:rPr lang="en-US" sz="2500" dirty="0"/>
              <a:t>Applicable for non-SST</a:t>
            </a:r>
          </a:p>
          <a:p>
            <a:pPr lvl="1"/>
            <a:r>
              <a:rPr lang="en-US" sz="2800" dirty="0"/>
              <a:t>No singular best fuel</a:t>
            </a:r>
          </a:p>
          <a:p>
            <a:pPr lvl="2"/>
            <a:r>
              <a:rPr lang="en-US" sz="2400" dirty="0"/>
              <a:t>Willingness of companies to balance</a:t>
            </a:r>
          </a:p>
          <a:p>
            <a:pPr marL="685800" lvl="2" indent="0">
              <a:buNone/>
            </a:pPr>
            <a:r>
              <a:rPr lang="en-US" sz="2400" dirty="0"/>
              <a:t>Sustainability and economics</a:t>
            </a:r>
          </a:p>
          <a:p>
            <a:pPr lvl="2"/>
            <a:r>
              <a:rPr lang="en-US" sz="2400" dirty="0"/>
              <a:t>Mix of multiple fuel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E07B-4D4C-1C3C-C698-C7D598DD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26" name="Picture 2" descr="Image result for crying baby airport">
            <a:extLst>
              <a:ext uri="{FF2B5EF4-FFF2-40B4-BE49-F238E27FC236}">
                <a16:creationId xmlns:a16="http://schemas.microsoft.com/office/drawing/2014/main" id="{6671A70C-B454-EFD4-CF93-BB80CF7F6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3186" r="16771" b="14697"/>
          <a:stretch/>
        </p:blipFill>
        <p:spPr bwMode="auto">
          <a:xfrm>
            <a:off x="6327729" y="1778979"/>
            <a:ext cx="2585385" cy="21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02CFB-0D31-3831-2E24-E6153607A7B1}"/>
              </a:ext>
            </a:extLst>
          </p:cNvPr>
          <p:cNvSpPr txBox="1"/>
          <p:nvPr/>
        </p:nvSpPr>
        <p:spPr>
          <a:xfrm>
            <a:off x="6175611" y="39535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/>
                <a:ea typeface="ＭＳ Ｐゴシック"/>
                <a:cs typeface="Arial"/>
              </a:rPr>
              <a:t>[5]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0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62F9-1D02-30EB-1D43-74B6AE13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ED21-2743-0B32-5D76-6E911A083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10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[1]“Boom Supersonic and Collins Aerospace Sign Expanded Agreement for Major Aircraft Systems for Overture,” </a:t>
            </a:r>
            <a:r>
              <a:rPr lang="en-US" sz="1100" i="1">
                <a:latin typeface="Calibri"/>
                <a:ea typeface="Calibri"/>
                <a:cs typeface="Calibri"/>
              </a:rPr>
              <a:t>‎@</a:t>
            </a:r>
            <a:r>
              <a:rPr lang="en-US" sz="1100" i="1" err="1">
                <a:latin typeface="Calibri"/>
                <a:ea typeface="Calibri"/>
                <a:cs typeface="Calibri"/>
              </a:rPr>
              <a:t>CollinsAero</a:t>
            </a:r>
            <a:r>
              <a:rPr lang="en-US" sz="1100">
                <a:latin typeface="Calibri"/>
                <a:ea typeface="Calibri"/>
                <a:cs typeface="Calibri"/>
              </a:rPr>
              <a:t>, 2025. </a:t>
            </a:r>
            <a:r>
              <a:rPr lang="en-US" sz="1100">
                <a:latin typeface="Calibri"/>
                <a:ea typeface="Calibri"/>
                <a:cs typeface="Calibri"/>
                <a:hlinkClick r:id="rId2"/>
              </a:rPr>
              <a:t>https://www.collinsaerospace.com/news/news/2022/07/boom-supersonic-collins-aerospace-sign-expanded-agreement-for-major-aircraft-systems-overture</a:t>
            </a:r>
            <a:r>
              <a:rPr lang="en-US" sz="1100">
                <a:latin typeface="Calibri"/>
                <a:ea typeface="Calibri"/>
                <a:cs typeface="Calibri"/>
              </a:rPr>
              <a:t> (accessed Apr. 03, 2025).</a:t>
            </a:r>
            <a:endParaRPr lang="en-US"/>
          </a:p>
          <a:p>
            <a:pPr marL="0" indent="0">
              <a:spcBef>
                <a:spcPct val="0"/>
              </a:spcBef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[2] D. Dinius, “Supersonic Technologies - NASA,” </a:t>
            </a:r>
            <a:r>
              <a:rPr lang="en-US" sz="1100" i="1">
                <a:latin typeface="Calibri"/>
                <a:ea typeface="Calibri"/>
                <a:cs typeface="Calibri"/>
              </a:rPr>
              <a:t>NASA</a:t>
            </a:r>
            <a:r>
              <a:rPr lang="en-US" sz="1100">
                <a:latin typeface="Calibri"/>
                <a:ea typeface="Calibri"/>
                <a:cs typeface="Calibri"/>
              </a:rPr>
              <a:t>, Dec. 07, 2021. </a:t>
            </a:r>
            <a:r>
              <a:rPr lang="en-US" sz="1100">
                <a:latin typeface="Calibri"/>
                <a:ea typeface="Calibri"/>
                <a:cs typeface="Calibri"/>
                <a:hlinkClick r:id="rId3"/>
              </a:rPr>
              <a:t>https://www.nasa.gov/centers-and-facilities/armstrong/supersonic-technologies/</a:t>
            </a:r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[3] “Taking Off Soon: A New Kind of Sustainable Aviation Fuel (SAF),” </a:t>
            </a:r>
            <a:r>
              <a:rPr lang="en-US" sz="1100" i="1">
                <a:latin typeface="Calibri"/>
                <a:ea typeface="Calibri"/>
                <a:cs typeface="Calibri"/>
                <a:hlinkClick r:id="rId4"/>
              </a:rPr>
              <a:t>www.honeywell.com</a:t>
            </a:r>
            <a:r>
              <a:rPr lang="en-US" sz="1100">
                <a:latin typeface="Calibri"/>
                <a:ea typeface="Calibri"/>
                <a:cs typeface="Calibri"/>
              </a:rPr>
              <a:t>. </a:t>
            </a:r>
            <a:r>
              <a:rPr lang="en-US" sz="1100">
                <a:latin typeface="Calibri"/>
                <a:ea typeface="Calibri"/>
                <a:cs typeface="Calibri"/>
                <a:hlinkClick r:id="rId5"/>
              </a:rPr>
              <a:t>https://www.honeywell.com/us/en/news/2021/09/taking-off-soon-a-new-kind-of-sustainable-aviation-fuel-saf</a:t>
            </a:r>
            <a:endParaRPr lang="en-US"/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[4] “Storing hydrogen fuel in salts — a step toward ‘cleaner’ energy production,” </a:t>
            </a:r>
            <a:r>
              <a:rPr lang="en-US" sz="1100" i="1">
                <a:latin typeface="Calibri"/>
                <a:ea typeface="Calibri"/>
                <a:cs typeface="Calibri"/>
              </a:rPr>
              <a:t>American Chemical Society</a:t>
            </a:r>
            <a:r>
              <a:rPr lang="en-US" sz="1100">
                <a:latin typeface="Calibri"/>
                <a:ea typeface="Calibri"/>
                <a:cs typeface="Calibri"/>
              </a:rPr>
              <a:t>. </a:t>
            </a:r>
            <a:r>
              <a:rPr lang="en-US" sz="1100">
                <a:latin typeface="Calibri"/>
                <a:ea typeface="Calibri"/>
                <a:cs typeface="Calibri"/>
                <a:hlinkClick r:id="rId6"/>
              </a:rPr>
              <a:t>https://www.acs.org/pressroom/newsreleases/2022/october/storing-hydrogen-fuel-in-salts.html</a:t>
            </a:r>
            <a:endParaRPr lang="en-US"/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[5] S. Hull, “What to do when babies cry on a plane - The Points Guy,” </a:t>
            </a:r>
            <a:r>
              <a:rPr lang="en-US" sz="1100" i="1">
                <a:latin typeface="Calibri"/>
                <a:ea typeface="Calibri"/>
                <a:cs typeface="Calibri"/>
              </a:rPr>
              <a:t>The Points Guy</a:t>
            </a:r>
            <a:r>
              <a:rPr lang="en-US" sz="1100">
                <a:latin typeface="Calibri"/>
                <a:ea typeface="Calibri"/>
                <a:cs typeface="Calibri"/>
              </a:rPr>
              <a:t>, Jun. 15, 2023. </a:t>
            </a:r>
            <a:r>
              <a:rPr lang="en-US" sz="1100">
                <a:latin typeface="Calibri"/>
                <a:ea typeface="Calibri"/>
                <a:cs typeface="Calibri"/>
                <a:hlinkClick r:id="rId7"/>
              </a:rPr>
              <a:t>https://thepointsguy.com/airline/travel-etiquette-when-babies-cry-on-planes/</a:t>
            </a:r>
            <a:r>
              <a:rPr lang="en-US" sz="1100">
                <a:latin typeface="Calibri"/>
                <a:ea typeface="Calibri"/>
                <a:cs typeface="Calibri"/>
              </a:rPr>
              <a:t> (accessed Apr. 03, 2025).</a:t>
            </a:r>
            <a:endParaRPr lang="en-US"/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‌</a:t>
            </a:r>
            <a:endParaRPr lang="en-US"/>
          </a:p>
          <a:p>
            <a:pPr>
              <a:buNone/>
            </a:pPr>
            <a:endParaRPr lang="en-US" sz="110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1100">
                <a:latin typeface="Calibri"/>
                <a:ea typeface="Calibri"/>
                <a:cs typeface="Calibri"/>
              </a:rPr>
              <a:t>‌</a:t>
            </a:r>
            <a:endParaRPr lang="en-US"/>
          </a:p>
          <a:p>
            <a:pPr marL="0" indent="0">
              <a:spcBef>
                <a:spcPct val="0"/>
              </a:spcBef>
              <a:buNone/>
            </a:pPr>
            <a:endParaRPr lang="en-US" sz="110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3789-4CD5-8F00-0C32-4974E0B2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4AF34-AF5B-2F70-3965-8D2AAD0D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EECB-D586-41D1-FC41-D6A06D7F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0D71-6688-D32F-2D6D-84FE46C2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926"/>
            <a:ext cx="8686800" cy="336364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+mj-lt"/>
                <a:cs typeface="Helvetica"/>
              </a:rPr>
              <a:t>The traditional approach to fuel is flawed</a:t>
            </a:r>
          </a:p>
          <a:p>
            <a:pPr lvl="1"/>
            <a:r>
              <a:rPr lang="en-US" sz="2800" dirty="0">
                <a:latin typeface="+mj-lt"/>
                <a:cs typeface="Helvetica"/>
              </a:rPr>
              <a:t> Fuel must have high energy density, economically sounds, stable.</a:t>
            </a:r>
          </a:p>
          <a:p>
            <a:pPr lvl="1"/>
            <a:r>
              <a:rPr lang="en-US" sz="2800" dirty="0">
                <a:latin typeface="+mj-lt"/>
                <a:cs typeface="Helvetica"/>
              </a:rPr>
              <a:t>The jets must be lightweight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Helvetica"/>
              </a:rPr>
              <a:t>enough to travel long distances at a high speed and large enough to carry a passenger load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Helvetica"/>
              </a:rPr>
              <a:t>- 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Helvetica"/>
              </a:rPr>
              <a:t>while balancing economics and sustainability parameters.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535DA-7569-0C5B-57D5-87A8FAB6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23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4E11-065C-BA02-9A2C-994641FE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Background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661B-968D-9867-92F7-BEDE83DB5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charset="2"/>
              <a:buChar char="-"/>
            </a:pPr>
            <a:r>
              <a:rPr lang="en-US" sz="3200" dirty="0">
                <a:latin typeface="Helvetica"/>
                <a:cs typeface="Helvetica"/>
              </a:rPr>
              <a:t>Global SST Programs</a:t>
            </a:r>
          </a:p>
          <a:p>
            <a:pPr lvl="1">
              <a:buFont typeface="Courier New" charset="2"/>
              <a:buChar char="o"/>
            </a:pPr>
            <a:r>
              <a:rPr lang="en-US" sz="2800" dirty="0">
                <a:latin typeface="Helvetica"/>
                <a:cs typeface="Helvetica"/>
              </a:rPr>
              <a:t>Tu-144</a:t>
            </a:r>
          </a:p>
          <a:p>
            <a:pPr>
              <a:buFont typeface="Calibri" charset="2"/>
              <a:buChar char="-"/>
            </a:pPr>
            <a:r>
              <a:rPr lang="en-US" sz="3200" dirty="0">
                <a:latin typeface="Helvetica"/>
                <a:cs typeface="Helvetica"/>
              </a:rPr>
              <a:t>U.S SST development</a:t>
            </a:r>
            <a:endParaRPr lang="en-US" sz="3200" dirty="0"/>
          </a:p>
          <a:p>
            <a:pPr lvl="1">
              <a:buFont typeface="Courier New" charset="2"/>
              <a:buChar char="o"/>
            </a:pPr>
            <a:r>
              <a:rPr lang="en-US" sz="2800" dirty="0">
                <a:latin typeface="Helvetica"/>
                <a:cs typeface="Helvetica"/>
              </a:rPr>
              <a:t>Funding cut 1971</a:t>
            </a:r>
          </a:p>
          <a:p>
            <a:pPr>
              <a:buFont typeface="Calibri" charset="2"/>
              <a:buChar char="-"/>
            </a:pPr>
            <a:r>
              <a:rPr lang="en-US" sz="3200" dirty="0">
                <a:latin typeface="Helvetica"/>
                <a:cs typeface="Helvetica"/>
              </a:rPr>
              <a:t>Creation of the Concorde</a:t>
            </a:r>
          </a:p>
          <a:p>
            <a:pPr lvl="1">
              <a:buFont typeface="Courier New" charset="2"/>
              <a:buChar char="o"/>
            </a:pPr>
            <a:r>
              <a:rPr lang="en-US" sz="2800" dirty="0">
                <a:latin typeface="Helvetica"/>
                <a:cs typeface="Helvetica"/>
              </a:rPr>
              <a:t>Air France/ British Airways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568F-937A-2144-8357-986A92E4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5367-7159-5AFA-CC69-30EC6BC26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8DA7-6CAA-52B4-4B50-3C98A407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Background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B4793-EBA7-DBC0-1DD7-A2C27D88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charset="2"/>
              <a:buChar char="-"/>
            </a:pPr>
            <a:r>
              <a:rPr lang="en-US" sz="2800" dirty="0">
                <a:latin typeface="Helvetica"/>
                <a:cs typeface="Helvetica"/>
              </a:rPr>
              <a:t>Sonic boom legislation</a:t>
            </a:r>
          </a:p>
          <a:p>
            <a:pPr lvl="1">
              <a:buFont typeface="Courier New" charset="2"/>
              <a:buChar char="o"/>
            </a:pPr>
            <a:r>
              <a:rPr lang="en-US" sz="2400" dirty="0">
                <a:latin typeface="Helvetica"/>
                <a:cs typeface="Helvetica"/>
              </a:rPr>
              <a:t>1973</a:t>
            </a:r>
          </a:p>
          <a:p>
            <a:pPr>
              <a:buFont typeface="Calibri" charset="2"/>
              <a:buChar char="-"/>
            </a:pPr>
            <a:r>
              <a:rPr lang="en-US" sz="2800" dirty="0">
                <a:latin typeface="Helvetica"/>
                <a:cs typeface="Helvetica"/>
              </a:rPr>
              <a:t>Eventual end of the Concorde program</a:t>
            </a:r>
          </a:p>
          <a:p>
            <a:pPr lvl="1">
              <a:buFont typeface="Courier New" charset="2"/>
              <a:buChar char="o"/>
            </a:pPr>
            <a:r>
              <a:rPr lang="en-US" sz="2400" dirty="0">
                <a:latin typeface="Helvetica"/>
                <a:cs typeface="Helvetica"/>
              </a:rPr>
              <a:t>2003</a:t>
            </a:r>
          </a:p>
          <a:p>
            <a:pPr>
              <a:buFont typeface="Calibri" charset="2"/>
              <a:buChar char="-"/>
            </a:pPr>
            <a:r>
              <a:rPr lang="en-US" sz="2800" dirty="0">
                <a:latin typeface="Helvetica"/>
                <a:cs typeface="Helvetica"/>
              </a:rPr>
              <a:t>New companies/Research </a:t>
            </a:r>
          </a:p>
          <a:p>
            <a:pPr lvl="1">
              <a:buFont typeface="Courier New" charset="2"/>
              <a:buChar char="o"/>
            </a:pPr>
            <a:r>
              <a:rPr lang="en-US" sz="2400" dirty="0">
                <a:latin typeface="Helvetica"/>
                <a:cs typeface="Helvetica"/>
              </a:rPr>
              <a:t>Hermes </a:t>
            </a:r>
            <a:endParaRPr lang="en-US" sz="2400" dirty="0">
              <a:cs typeface="Helvetica"/>
            </a:endParaRPr>
          </a:p>
          <a:p>
            <a:pPr lvl="1">
              <a:buFont typeface="Courier New" charset="2"/>
              <a:buChar char="o"/>
            </a:pPr>
            <a:r>
              <a:rPr lang="en-US" sz="2400" dirty="0">
                <a:latin typeface="Helvetica"/>
                <a:cs typeface="Helvetica"/>
              </a:rPr>
              <a:t>Boom Supersonic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2EC1-BF45-135F-B606-0DD086BD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0C2D-98B6-D53A-BC2F-31E967C1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Motivation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2227-8275-076D-01A0-70ADB5D17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Helvetica"/>
                <a:cs typeface="Helvetica"/>
              </a:rPr>
              <a:t>Efficiency, Accessibility, and Safety</a:t>
            </a:r>
            <a:endParaRPr lang="en-US" sz="2400" dirty="0"/>
          </a:p>
          <a:p>
            <a:pPr marL="0" indent="0" algn="ctr">
              <a:buNone/>
            </a:pPr>
            <a:r>
              <a:rPr lang="en-US" sz="2800" dirty="0">
                <a:latin typeface="Helvetica"/>
                <a:cs typeface="Helvetica"/>
              </a:rPr>
              <a:t>In order to succeed in regard to these goals, fuel use must be optimized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B34AF-601B-1A1C-C6E1-4F21B8FE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Artist concept of the X-59 in flight overland.">
            <a:extLst>
              <a:ext uri="{FF2B5EF4-FFF2-40B4-BE49-F238E27FC236}">
                <a16:creationId xmlns:a16="http://schemas.microsoft.com/office/drawing/2014/main" id="{A4E3BDEB-FB82-F02C-C1EC-CDB4D99D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75609"/>
            <a:ext cx="2743199" cy="1795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533B4-9233-7E92-A7A0-73EDCB4B7913}"/>
              </a:ext>
            </a:extLst>
          </p:cNvPr>
          <p:cNvSpPr txBox="1"/>
          <p:nvPr/>
        </p:nvSpPr>
        <p:spPr>
          <a:xfrm>
            <a:off x="3194429" y="4371547"/>
            <a:ext cx="6850322" cy="815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alibri"/>
                <a:ea typeface="Calibri"/>
                <a:cs typeface="Calibri"/>
              </a:rPr>
              <a:t>[2]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‌</a:t>
            </a: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6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B830-86FD-9DD1-837D-75EFB7FF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FE4F-4067-3F5A-1465-425C942C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E437-E6B1-C216-4074-3E2060E6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926"/>
            <a:ext cx="8686800" cy="3363648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800" dirty="0">
                <a:latin typeface="Helvetica"/>
                <a:cs typeface="Helvetica"/>
              </a:rPr>
              <a:t>We optimized fuel via the following parameters: </a:t>
            </a:r>
            <a:endParaRPr lang="en-US" sz="2800" dirty="0">
              <a:cs typeface="Helvetica"/>
            </a:endParaRPr>
          </a:p>
          <a:p>
            <a:pPr lvl="2"/>
            <a:r>
              <a:rPr lang="en-US" sz="2400" dirty="0">
                <a:latin typeface="Helvetica"/>
                <a:cs typeface="Helvetica"/>
              </a:rPr>
              <a:t>Cost</a:t>
            </a:r>
            <a:endParaRPr lang="en-US" sz="2400" dirty="0"/>
          </a:p>
          <a:p>
            <a:pPr lvl="2"/>
            <a:r>
              <a:rPr lang="en-US" sz="2400" dirty="0">
                <a:latin typeface="Helvetica"/>
                <a:cs typeface="Helvetica"/>
              </a:rPr>
              <a:t>Storage</a:t>
            </a:r>
            <a:endParaRPr lang="en-US" sz="2400" dirty="0"/>
          </a:p>
          <a:p>
            <a:pPr lvl="2"/>
            <a:r>
              <a:rPr lang="en-US" sz="2400" dirty="0">
                <a:latin typeface="Helvetica"/>
                <a:cs typeface="Helvetica"/>
              </a:rPr>
              <a:t>Aircraft Payload</a:t>
            </a:r>
          </a:p>
          <a:p>
            <a:pPr lvl="2"/>
            <a:r>
              <a:rPr lang="en-US" sz="2400" dirty="0">
                <a:latin typeface="Helvetica"/>
                <a:cs typeface="Helvetica"/>
              </a:rPr>
              <a:t>Environmental impacts</a:t>
            </a:r>
          </a:p>
          <a:p>
            <a:pPr lvl="2"/>
            <a:r>
              <a:rPr lang="en-US" sz="2400" dirty="0">
                <a:latin typeface="Helvetica"/>
                <a:cs typeface="Helvetica"/>
              </a:rPr>
              <a:t>Health Effects</a:t>
            </a:r>
          </a:p>
          <a:p>
            <a:pPr marL="342900" lvl="1" indent="0">
              <a:buNone/>
            </a:pPr>
            <a:r>
              <a:rPr lang="en-US" sz="2800" dirty="0">
                <a:latin typeface="Helvetica"/>
                <a:cs typeface="Helvetica"/>
              </a:rPr>
              <a:t>These parameters were broken into Production and Consumption stages</a:t>
            </a:r>
          </a:p>
          <a:p>
            <a:pPr marL="342900" lvl="1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342900" lvl="1" indent="0">
              <a:buNone/>
            </a:pPr>
            <a:r>
              <a:rPr lang="en-US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2AD89-DB45-1536-862D-8FE1D3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AB22-60DA-B88E-D228-177C79DF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00F1-1E49-4B4A-BD3D-041D28A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1509-3C9C-E1E7-4D62-CC2201E6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Helvetica"/>
                <a:cs typeface="Helvetica"/>
              </a:rPr>
              <a:t>We selected the following fuel types:</a:t>
            </a:r>
          </a:p>
          <a:p>
            <a:r>
              <a:rPr lang="en-US" sz="3200" dirty="0">
                <a:latin typeface="Helvetica"/>
                <a:cs typeface="Helvetica"/>
              </a:rPr>
              <a:t>Kerosene based fuels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Jet-A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JP-8</a:t>
            </a:r>
          </a:p>
          <a:p>
            <a:r>
              <a:rPr lang="en-US" sz="3200" dirty="0">
                <a:latin typeface="Helvetica"/>
                <a:cs typeface="Helvetica"/>
              </a:rPr>
              <a:t>Sustainable Aviation Fuels (SAFs)</a:t>
            </a:r>
            <a:endParaRPr lang="en-US" sz="3200" dirty="0"/>
          </a:p>
          <a:p>
            <a:r>
              <a:rPr lang="en-US" sz="3200" dirty="0">
                <a:latin typeface="Helvetica"/>
                <a:cs typeface="Helvetica"/>
              </a:rPr>
              <a:t>Hydrogen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9EC29-04E7-DA99-6A19-BCCD26FF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6B30-D81A-4ECB-DE9A-92E36EEB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Kerosene Based Fuels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F928-F65C-FF1E-81E8-7FEA2FA7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Refined from crude oil then distilled.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/>
                <a:cs typeface="Helvetica"/>
              </a:rPr>
              <a:t>Jet-A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	Most common jet fuel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/>
                <a:cs typeface="Helvetica"/>
              </a:rPr>
              <a:t>JP-8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Helvetica"/>
                <a:cs typeface="Helvetica"/>
              </a:rPr>
              <a:t>	Standard for military use 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latin typeface="Helvetica"/>
                <a:cs typeface="Helvetica"/>
              </a:rPr>
              <a:t>These act as a control due to the history of their 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CC008-9E33-3A1C-91E3-20682FDA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11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A9CE9AC28DB4A896CC0DDA1486C2C" ma:contentTypeVersion="11" ma:contentTypeDescription="Create a new document." ma:contentTypeScope="" ma:versionID="8bb5b63a7eb6eac788df09088a9d992b">
  <xsd:schema xmlns:xsd="http://www.w3.org/2001/XMLSchema" xmlns:xs="http://www.w3.org/2001/XMLSchema" xmlns:p="http://schemas.microsoft.com/office/2006/metadata/properties" xmlns:ns3="6da70488-cd97-4037-b0f6-7992c76a2b8e" targetNamespace="http://schemas.microsoft.com/office/2006/metadata/properties" ma:root="true" ma:fieldsID="84dd941f6dc34e334fd88344210e762e" ns3:_="">
    <xsd:import namespace="6da70488-cd97-4037-b0f6-7992c76a2b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70488-cd97-4037-b0f6-7992c76a2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activity xmlns="6da70488-cd97-4037-b0f6-7992c76a2b8e" xsi:nil="true"/>
  </documentManagement>
</p:properties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EB4E61-A818-45BC-8BB0-9B5DE616C5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da70488-cd97-4037-b0f6-7992c76a2b8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http://purl.org/dc/elements/1.1/"/>
    <ds:schemaRef ds:uri="http://purl.org/dc/dcmitype/"/>
    <ds:schemaRef ds:uri="6da70488-cd97-4037-b0f6-7992c76a2b8e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0d4da0f8-4a31-4d76-ace6-0a62331e1b84}" enabled="0" method="" siteId="{0d4da0f8-4a31-4d76-ace6-0a62331e1b8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1117</Words>
  <Application>Microsoft Office PowerPoint</Application>
  <PresentationFormat>On-screen Show (16:9)</PresentationFormat>
  <Paragraphs>204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Helvetica</vt:lpstr>
      <vt:lpstr>Times</vt:lpstr>
      <vt:lpstr>Wingdings</vt:lpstr>
      <vt:lpstr>Wingdings,Sans-Serif</vt:lpstr>
      <vt:lpstr>Blank Presentation</vt:lpstr>
      <vt:lpstr>Without blue banner</vt:lpstr>
      <vt:lpstr>PowerPoint Presentation</vt:lpstr>
      <vt:lpstr>Introduction</vt:lpstr>
      <vt:lpstr>Introduction</vt:lpstr>
      <vt:lpstr>Background </vt:lpstr>
      <vt:lpstr>Background </vt:lpstr>
      <vt:lpstr>Motivation</vt:lpstr>
      <vt:lpstr>Problems</vt:lpstr>
      <vt:lpstr>Fuel Types</vt:lpstr>
      <vt:lpstr>Kerosene Based Fuels</vt:lpstr>
      <vt:lpstr>Fuel Types</vt:lpstr>
      <vt:lpstr>Fuel Types</vt:lpstr>
      <vt:lpstr>Methods</vt:lpstr>
      <vt:lpstr>Methods: Sustainability</vt:lpstr>
      <vt:lpstr>Methods: Ease of Storage </vt:lpstr>
      <vt:lpstr>Methods: Specific Cost</vt:lpstr>
      <vt:lpstr>Methods: Health Impacts</vt:lpstr>
      <vt:lpstr>Methods: Payload Capabilities </vt:lpstr>
      <vt:lpstr>Production Results</vt:lpstr>
      <vt:lpstr>Production Results: Ease of Storage</vt:lpstr>
      <vt:lpstr>Production Results: Specific Cost</vt:lpstr>
      <vt:lpstr>Production Results: Sustainability</vt:lpstr>
      <vt:lpstr>Production Results: Health Effects</vt:lpstr>
      <vt:lpstr>Consumption Results</vt:lpstr>
      <vt:lpstr>Consumption Results: Payload Capabilities</vt:lpstr>
      <vt:lpstr>Consumption Results: Health Effects</vt:lpstr>
      <vt:lpstr>Consumption Results: Sustainability</vt:lpstr>
      <vt:lpstr>Limitations</vt:lpstr>
      <vt:lpstr>Conclusion</vt:lpstr>
      <vt:lpstr>References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Jenkins, Marina R.</cp:lastModifiedBy>
  <cp:revision>74</cp:revision>
  <cp:lastPrinted>2018-09-25T14:02:34Z</cp:lastPrinted>
  <dcterms:modified xsi:type="dcterms:W3CDTF">2025-04-03T02:32:23Z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0x010100682A9CE9AC28DB4A896CC0DDA1486C2C</vt:lpwstr>
  </property>
</Properties>
</file>