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25"/>
  </p:notesMasterIdLst>
  <p:sldIdLst>
    <p:sldId id="256" r:id="rId3"/>
    <p:sldId id="257" r:id="rId4"/>
    <p:sldId id="259" r:id="rId5"/>
    <p:sldId id="260" r:id="rId6"/>
    <p:sldId id="283" r:id="rId7"/>
    <p:sldId id="286" r:id="rId8"/>
    <p:sldId id="289" r:id="rId9"/>
    <p:sldId id="290" r:id="rId10"/>
    <p:sldId id="297" r:id="rId11"/>
    <p:sldId id="291" r:id="rId12"/>
    <p:sldId id="303" r:id="rId13"/>
    <p:sldId id="292" r:id="rId14"/>
    <p:sldId id="258" r:id="rId15"/>
    <p:sldId id="312" r:id="rId16"/>
    <p:sldId id="294" r:id="rId17"/>
    <p:sldId id="308" r:id="rId18"/>
    <p:sldId id="307" r:id="rId19"/>
    <p:sldId id="306" r:id="rId20"/>
    <p:sldId id="296" r:id="rId21"/>
    <p:sldId id="309" r:id="rId22"/>
    <p:sldId id="301" r:id="rId23"/>
    <p:sldId id="298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Homemade Apple" panose="020B0604020202020204" charset="0"/>
      <p:regular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Light" panose="00000400000000000000" pitchFamily="2" charset="0"/>
      <p:regular r:id="rId32"/>
      <p:bold r:id="rId33"/>
      <p:italic r:id="rId34"/>
      <p:boldItalic r:id="rId35"/>
    </p:embeddedFont>
    <p:embeddedFont>
      <p:font typeface="Poppins SemiBold" panose="000007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DD00"/>
    <a:srgbClr val="FFFF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FF97FC-817D-4DF5-A491-2A45C5D7F823}">
  <a:tblStyle styleId="{2AFF97FC-817D-4DF5-A491-2A45C5D7F8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97" autoAdjust="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8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771650" y="1043125"/>
            <a:ext cx="8648700" cy="392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71650" y="1880125"/>
            <a:ext cx="8648700" cy="225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551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86950" y="5336075"/>
            <a:ext cx="8018100" cy="4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771650" y="1043125"/>
            <a:ext cx="8648700" cy="392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71650" y="1880125"/>
            <a:ext cx="8648700" cy="225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551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86950" y="5336075"/>
            <a:ext cx="8018100" cy="4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3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07850" y="901089"/>
            <a:ext cx="10176300" cy="4303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983450" y="2215675"/>
            <a:ext cx="8225100" cy="124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52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983450" y="3414175"/>
            <a:ext cx="8225100" cy="93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007855" y="5490700"/>
            <a:ext cx="10176300" cy="466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10716438" y="5490700"/>
            <a:ext cx="467700" cy="466200"/>
            <a:chOff x="10716438" y="5490700"/>
            <a:chExt cx="467700" cy="466200"/>
          </a:xfrm>
        </p:grpSpPr>
        <p:sp>
          <p:nvSpPr>
            <p:cNvPr id="22" name="Google Shape;22;p3"/>
            <p:cNvSpPr/>
            <p:nvPr/>
          </p:nvSpPr>
          <p:spPr>
            <a:xfrm>
              <a:off x="10716438" y="5490700"/>
              <a:ext cx="467700" cy="46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867764" y="5591213"/>
              <a:ext cx="165049" cy="277785"/>
            </a:xfrm>
            <a:custGeom>
              <a:avLst/>
              <a:gdLst/>
              <a:ahLst/>
              <a:cxnLst/>
              <a:rect l="l" t="t" r="r" b="b"/>
              <a:pathLst>
                <a:path w="90314" h="152003" extrusionOk="0">
                  <a:moveTo>
                    <a:pt x="9837" y="1"/>
                  </a:moveTo>
                  <a:cubicBezTo>
                    <a:pt x="7328" y="-28"/>
                    <a:pt x="4818" y="915"/>
                    <a:pt x="2915" y="2794"/>
                  </a:cubicBezTo>
                  <a:cubicBezTo>
                    <a:pt x="-931" y="6550"/>
                    <a:pt x="-971" y="12691"/>
                    <a:pt x="2794" y="16533"/>
                  </a:cubicBezTo>
                  <a:lnTo>
                    <a:pt x="62827" y="77919"/>
                  </a:lnTo>
                  <a:lnTo>
                    <a:pt x="4008" y="135297"/>
                  </a:lnTo>
                  <a:cubicBezTo>
                    <a:pt x="162" y="139050"/>
                    <a:pt x="122" y="145191"/>
                    <a:pt x="3887" y="149032"/>
                  </a:cubicBezTo>
                  <a:cubicBezTo>
                    <a:pt x="7611" y="152874"/>
                    <a:pt x="13764" y="153028"/>
                    <a:pt x="17610" y="149275"/>
                  </a:cubicBezTo>
                  <a:lnTo>
                    <a:pt x="90314" y="78162"/>
                  </a:lnTo>
                  <a:lnTo>
                    <a:pt x="16638" y="2915"/>
                  </a:lnTo>
                  <a:cubicBezTo>
                    <a:pt x="14776" y="996"/>
                    <a:pt x="12307" y="25"/>
                    <a:pt x="9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88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Six boxe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15625" y="701750"/>
            <a:ext cx="11360700" cy="76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415613" y="1816450"/>
            <a:ext cx="3608400" cy="45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15633" y="2482431"/>
            <a:ext cx="3608400" cy="1297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4291794" y="1816450"/>
            <a:ext cx="3608400" cy="45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4"/>
          </p:nvPr>
        </p:nvSpPr>
        <p:spPr>
          <a:xfrm>
            <a:off x="4291820" y="2482431"/>
            <a:ext cx="3608400" cy="1297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5"/>
          </p:nvPr>
        </p:nvSpPr>
        <p:spPr>
          <a:xfrm>
            <a:off x="8168001" y="1816450"/>
            <a:ext cx="3608400" cy="45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6"/>
          </p:nvPr>
        </p:nvSpPr>
        <p:spPr>
          <a:xfrm>
            <a:off x="8168032" y="2482431"/>
            <a:ext cx="3608400" cy="1297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7"/>
          </p:nvPr>
        </p:nvSpPr>
        <p:spPr>
          <a:xfrm>
            <a:off x="415550" y="4128745"/>
            <a:ext cx="3608400" cy="45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8"/>
          </p:nvPr>
        </p:nvSpPr>
        <p:spPr>
          <a:xfrm>
            <a:off x="415546" y="4858456"/>
            <a:ext cx="3608400" cy="1297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9"/>
          </p:nvPr>
        </p:nvSpPr>
        <p:spPr>
          <a:xfrm>
            <a:off x="4291732" y="4128745"/>
            <a:ext cx="3608400" cy="45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3"/>
          </p:nvPr>
        </p:nvSpPr>
        <p:spPr>
          <a:xfrm>
            <a:off x="4291733" y="4858456"/>
            <a:ext cx="3608400" cy="1297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4"/>
          </p:nvPr>
        </p:nvSpPr>
        <p:spPr>
          <a:xfrm>
            <a:off x="8167939" y="4128745"/>
            <a:ext cx="3608400" cy="45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5"/>
          </p:nvPr>
        </p:nvSpPr>
        <p:spPr>
          <a:xfrm>
            <a:off x="8167945" y="4858456"/>
            <a:ext cx="3608400" cy="1297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12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Title subtitle and text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771650" y="852300"/>
            <a:ext cx="8648700" cy="5153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780650" y="1351650"/>
            <a:ext cx="8638800" cy="17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1780650" y="3105150"/>
            <a:ext cx="86388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7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780650" y="3635850"/>
            <a:ext cx="86388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052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>
  <p:cSld name="Four boxe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1023100" y="1493900"/>
            <a:ext cx="10145700" cy="4702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0" name="Google Shape;50;p7"/>
          <p:cNvCxnSpPr/>
          <p:nvPr/>
        </p:nvCxnSpPr>
        <p:spPr>
          <a:xfrm>
            <a:off x="6096000" y="1778825"/>
            <a:ext cx="0" cy="413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" name="Google Shape;51;p7"/>
          <p:cNvGrpSpPr/>
          <p:nvPr/>
        </p:nvGrpSpPr>
        <p:grpSpPr>
          <a:xfrm>
            <a:off x="2682800" y="3846725"/>
            <a:ext cx="6826400" cy="0"/>
            <a:chOff x="2682800" y="3634850"/>
            <a:chExt cx="6826400" cy="0"/>
          </a:xfrm>
        </p:grpSpPr>
        <p:cxnSp>
          <p:nvCxnSpPr>
            <p:cNvPr id="52" name="Google Shape;52;p7"/>
            <p:cNvCxnSpPr/>
            <p:nvPr/>
          </p:nvCxnSpPr>
          <p:spPr>
            <a:xfrm rot="10800000">
              <a:off x="2682800" y="3634850"/>
              <a:ext cx="3078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7"/>
            <p:cNvCxnSpPr/>
            <p:nvPr/>
          </p:nvCxnSpPr>
          <p:spPr>
            <a:xfrm rot="10800000">
              <a:off x="6430900" y="3634850"/>
              <a:ext cx="3078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023175" y="477500"/>
            <a:ext cx="10145700" cy="759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4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1970418" y="1861450"/>
            <a:ext cx="3438900" cy="49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1970453" y="2357957"/>
            <a:ext cx="3438900" cy="119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3"/>
          </p:nvPr>
        </p:nvSpPr>
        <p:spPr>
          <a:xfrm>
            <a:off x="6782592" y="1861450"/>
            <a:ext cx="3438900" cy="49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6782634" y="2357957"/>
            <a:ext cx="3438900" cy="119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5"/>
          </p:nvPr>
        </p:nvSpPr>
        <p:spPr>
          <a:xfrm>
            <a:off x="1970350" y="4137294"/>
            <a:ext cx="3438900" cy="49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6"/>
          </p:nvPr>
        </p:nvSpPr>
        <p:spPr>
          <a:xfrm>
            <a:off x="1970393" y="4633801"/>
            <a:ext cx="3438900" cy="119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7"/>
          </p:nvPr>
        </p:nvSpPr>
        <p:spPr>
          <a:xfrm>
            <a:off x="6782575" y="4633801"/>
            <a:ext cx="3438900" cy="119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8"/>
          </p:nvPr>
        </p:nvSpPr>
        <p:spPr>
          <a:xfrm>
            <a:off x="6782542" y="4137294"/>
            <a:ext cx="3438900" cy="49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12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1023107" y="2391150"/>
            <a:ext cx="10145700" cy="3519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5" name="Google Shape;65;p8"/>
          <p:cNvCxnSpPr/>
          <p:nvPr/>
        </p:nvCxnSpPr>
        <p:spPr>
          <a:xfrm>
            <a:off x="6095957" y="2619750"/>
            <a:ext cx="0" cy="308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023163" y="854263"/>
            <a:ext cx="10145700" cy="76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1238077" y="2832975"/>
            <a:ext cx="4590300" cy="278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6375442" y="2832975"/>
            <a:ext cx="4590300" cy="278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366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1023100" y="1790825"/>
            <a:ext cx="10145700" cy="4405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2" name="Google Shape;72;p9"/>
          <p:cNvCxnSpPr/>
          <p:nvPr/>
        </p:nvCxnSpPr>
        <p:spPr>
          <a:xfrm>
            <a:off x="4386525" y="2014360"/>
            <a:ext cx="0" cy="386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9"/>
          <p:cNvCxnSpPr/>
          <p:nvPr/>
        </p:nvCxnSpPr>
        <p:spPr>
          <a:xfrm>
            <a:off x="7784600" y="2014360"/>
            <a:ext cx="0" cy="386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023100" y="633475"/>
            <a:ext cx="10145700" cy="76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4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1200650" y="3297102"/>
            <a:ext cx="2981400" cy="244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2"/>
          </p:nvPr>
        </p:nvSpPr>
        <p:spPr>
          <a:xfrm>
            <a:off x="1200650" y="2152875"/>
            <a:ext cx="2981400" cy="9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3"/>
          </p:nvPr>
        </p:nvSpPr>
        <p:spPr>
          <a:xfrm>
            <a:off x="4599175" y="3297115"/>
            <a:ext cx="2981400" cy="244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4"/>
          </p:nvPr>
        </p:nvSpPr>
        <p:spPr>
          <a:xfrm>
            <a:off x="4599175" y="2152883"/>
            <a:ext cx="2981400" cy="9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5"/>
          </p:nvPr>
        </p:nvSpPr>
        <p:spPr>
          <a:xfrm>
            <a:off x="7997699" y="3297102"/>
            <a:ext cx="2981400" cy="244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6"/>
          </p:nvPr>
        </p:nvSpPr>
        <p:spPr>
          <a:xfrm>
            <a:off x="7997699" y="2152875"/>
            <a:ext cx="2981400" cy="9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91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50650" y="477013"/>
            <a:ext cx="1049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850650" y="2475885"/>
            <a:ext cx="5085300" cy="39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2"/>
          </p:nvPr>
        </p:nvSpPr>
        <p:spPr>
          <a:xfrm>
            <a:off x="850650" y="1599588"/>
            <a:ext cx="5085300" cy="87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3"/>
          </p:nvPr>
        </p:nvSpPr>
        <p:spPr>
          <a:xfrm>
            <a:off x="6256000" y="2475869"/>
            <a:ext cx="5085300" cy="139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4"/>
          </p:nvPr>
        </p:nvSpPr>
        <p:spPr>
          <a:xfrm>
            <a:off x="6256000" y="1599588"/>
            <a:ext cx="5085300" cy="87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5"/>
          </p:nvPr>
        </p:nvSpPr>
        <p:spPr>
          <a:xfrm>
            <a:off x="6256000" y="4990462"/>
            <a:ext cx="5085300" cy="139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6"/>
          </p:nvPr>
        </p:nvSpPr>
        <p:spPr>
          <a:xfrm>
            <a:off x="6256000" y="4114181"/>
            <a:ext cx="5085300" cy="87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22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">
  <p:cSld name="Certificat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850650" y="515200"/>
            <a:ext cx="1049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963188" y="54277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cxnSp>
        <p:nvCxnSpPr>
          <p:cNvPr id="95" name="Google Shape;95;p11"/>
          <p:cNvCxnSpPr/>
          <p:nvPr/>
        </p:nvCxnSpPr>
        <p:spPr>
          <a:xfrm>
            <a:off x="1783800" y="3300300"/>
            <a:ext cx="862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1"/>
          <p:cNvCxnSpPr/>
          <p:nvPr/>
        </p:nvCxnSpPr>
        <p:spPr>
          <a:xfrm>
            <a:off x="1319438" y="5885275"/>
            <a:ext cx="29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1"/>
          <p:cNvSpPr txBox="1">
            <a:spLocks noGrp="1"/>
          </p:cNvSpPr>
          <p:nvPr>
            <p:ph type="subTitle" idx="2"/>
          </p:nvPr>
        </p:nvSpPr>
        <p:spPr>
          <a:xfrm>
            <a:off x="963188" y="58852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3"/>
          </p:nvPr>
        </p:nvSpPr>
        <p:spPr>
          <a:xfrm>
            <a:off x="7529813" y="54277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>
            <a:off x="7886063" y="5885275"/>
            <a:ext cx="29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1"/>
          <p:cNvSpPr txBox="1">
            <a:spLocks noGrp="1"/>
          </p:cNvSpPr>
          <p:nvPr>
            <p:ph type="subTitle" idx="4"/>
          </p:nvPr>
        </p:nvSpPr>
        <p:spPr>
          <a:xfrm>
            <a:off x="7529813" y="58852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5"/>
          </p:nvPr>
        </p:nvSpPr>
        <p:spPr>
          <a:xfrm>
            <a:off x="3124958" y="4658763"/>
            <a:ext cx="59421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title" idx="6"/>
          </p:nvPr>
        </p:nvSpPr>
        <p:spPr>
          <a:xfrm>
            <a:off x="2252850" y="3972088"/>
            <a:ext cx="7686300" cy="68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7"/>
          </p:nvPr>
        </p:nvSpPr>
        <p:spPr>
          <a:xfrm>
            <a:off x="3124958" y="3514588"/>
            <a:ext cx="59421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8"/>
          </p:nvPr>
        </p:nvSpPr>
        <p:spPr>
          <a:xfrm>
            <a:off x="1783800" y="2538013"/>
            <a:ext cx="862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173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429300" y="537475"/>
            <a:ext cx="11333400" cy="76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4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888750" y="4353503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ubTitle" idx="2"/>
          </p:nvPr>
        </p:nvSpPr>
        <p:spPr>
          <a:xfrm>
            <a:off x="888750" y="2393550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3"/>
          </p:nvPr>
        </p:nvSpPr>
        <p:spPr>
          <a:xfrm>
            <a:off x="3138261" y="4353501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subTitle" idx="4"/>
          </p:nvPr>
        </p:nvSpPr>
        <p:spPr>
          <a:xfrm>
            <a:off x="3154538" y="2393550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5"/>
          </p:nvPr>
        </p:nvSpPr>
        <p:spPr>
          <a:xfrm>
            <a:off x="7637247" y="4353517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subTitle" idx="6"/>
          </p:nvPr>
        </p:nvSpPr>
        <p:spPr>
          <a:xfrm>
            <a:off x="7669801" y="2393550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ubTitle" idx="7"/>
          </p:nvPr>
        </p:nvSpPr>
        <p:spPr>
          <a:xfrm>
            <a:off x="888750" y="3899013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ubTitle" idx="8"/>
          </p:nvPr>
        </p:nvSpPr>
        <p:spPr>
          <a:xfrm>
            <a:off x="3138261" y="3899000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subTitle" idx="9"/>
          </p:nvPr>
        </p:nvSpPr>
        <p:spPr>
          <a:xfrm>
            <a:off x="7637246" y="3899013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3"/>
          </p:nvPr>
        </p:nvSpPr>
        <p:spPr>
          <a:xfrm>
            <a:off x="5404025" y="4353503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ubTitle" idx="14"/>
          </p:nvPr>
        </p:nvSpPr>
        <p:spPr>
          <a:xfrm>
            <a:off x="5404025" y="2393550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ubTitle" idx="15"/>
          </p:nvPr>
        </p:nvSpPr>
        <p:spPr>
          <a:xfrm>
            <a:off x="5404025" y="3899013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71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07850" y="901089"/>
            <a:ext cx="10176300" cy="4303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983450" y="2215675"/>
            <a:ext cx="8225100" cy="124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52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983450" y="3414175"/>
            <a:ext cx="8225100" cy="93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007855" y="5490700"/>
            <a:ext cx="10176300" cy="466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10716438" y="5490700"/>
            <a:ext cx="467700" cy="466200"/>
            <a:chOff x="10716438" y="5490700"/>
            <a:chExt cx="467700" cy="466200"/>
          </a:xfrm>
        </p:grpSpPr>
        <p:sp>
          <p:nvSpPr>
            <p:cNvPr id="22" name="Google Shape;22;p3"/>
            <p:cNvSpPr/>
            <p:nvPr/>
          </p:nvSpPr>
          <p:spPr>
            <a:xfrm>
              <a:off x="10716438" y="5490700"/>
              <a:ext cx="467700" cy="46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867764" y="5591213"/>
              <a:ext cx="165049" cy="277785"/>
            </a:xfrm>
            <a:custGeom>
              <a:avLst/>
              <a:gdLst/>
              <a:ahLst/>
              <a:cxnLst/>
              <a:rect l="l" t="t" r="r" b="b"/>
              <a:pathLst>
                <a:path w="90314" h="152003" extrusionOk="0">
                  <a:moveTo>
                    <a:pt x="9837" y="1"/>
                  </a:moveTo>
                  <a:cubicBezTo>
                    <a:pt x="7328" y="-28"/>
                    <a:pt x="4818" y="915"/>
                    <a:pt x="2915" y="2794"/>
                  </a:cubicBezTo>
                  <a:cubicBezTo>
                    <a:pt x="-931" y="6550"/>
                    <a:pt x="-971" y="12691"/>
                    <a:pt x="2794" y="16533"/>
                  </a:cubicBezTo>
                  <a:lnTo>
                    <a:pt x="62827" y="77919"/>
                  </a:lnTo>
                  <a:lnTo>
                    <a:pt x="4008" y="135297"/>
                  </a:lnTo>
                  <a:cubicBezTo>
                    <a:pt x="162" y="139050"/>
                    <a:pt x="122" y="145191"/>
                    <a:pt x="3887" y="149032"/>
                  </a:cubicBezTo>
                  <a:cubicBezTo>
                    <a:pt x="7611" y="152874"/>
                    <a:pt x="13764" y="153028"/>
                    <a:pt x="17610" y="149275"/>
                  </a:cubicBezTo>
                  <a:lnTo>
                    <a:pt x="90314" y="78162"/>
                  </a:lnTo>
                  <a:lnTo>
                    <a:pt x="16638" y="2915"/>
                  </a:lnTo>
                  <a:cubicBezTo>
                    <a:pt x="14776" y="996"/>
                    <a:pt x="12307" y="25"/>
                    <a:pt x="9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415650" y="389867"/>
            <a:ext cx="11360700" cy="76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4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28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655400" y="2292075"/>
            <a:ext cx="6467100" cy="3225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655399" y="1340525"/>
            <a:ext cx="6467100" cy="759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016600" y="2576975"/>
            <a:ext cx="5744700" cy="26124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4"/>
          <p:cNvSpPr>
            <a:spLocks noGrp="1"/>
          </p:cNvSpPr>
          <p:nvPr>
            <p:ph type="pic" idx="2"/>
          </p:nvPr>
        </p:nvSpPr>
        <p:spPr>
          <a:xfrm>
            <a:off x="7359625" y="1340525"/>
            <a:ext cx="4176900" cy="4176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102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 column text and image left"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7393350" y="509800"/>
            <a:ext cx="4200000" cy="4679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98650" y="5491100"/>
            <a:ext cx="10994700" cy="857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 sz="2900">
                <a:solidFill>
                  <a:schemeClr val="lt1"/>
                </a:solidFill>
              </a:defRPr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 sz="2900">
                <a:solidFill>
                  <a:schemeClr val="lt1"/>
                </a:solidFill>
              </a:defRPr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  <a:defRPr sz="2900">
                <a:solidFill>
                  <a:schemeClr val="lt1"/>
                </a:solidFill>
              </a:defRPr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 sz="2900">
                <a:solidFill>
                  <a:schemeClr val="lt1"/>
                </a:solidFill>
              </a:defRPr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 sz="2900">
                <a:solidFill>
                  <a:schemeClr val="lt1"/>
                </a:solidFill>
              </a:defRPr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  <a:defRPr sz="2900">
                <a:solidFill>
                  <a:schemeClr val="lt1"/>
                </a:solidFill>
              </a:defRPr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 sz="2900">
                <a:solidFill>
                  <a:schemeClr val="lt1"/>
                </a:solidFill>
              </a:defRPr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 sz="2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5"/>
          <p:cNvSpPr>
            <a:spLocks noGrp="1"/>
          </p:cNvSpPr>
          <p:nvPr>
            <p:ph type="pic" idx="2"/>
          </p:nvPr>
        </p:nvSpPr>
        <p:spPr>
          <a:xfrm>
            <a:off x="598650" y="509800"/>
            <a:ext cx="6469500" cy="4679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472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 column text and image righ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560825" y="534375"/>
            <a:ext cx="5432400" cy="5855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6"/>
          <p:cNvSpPr>
            <a:spLocks noGrp="1"/>
          </p:cNvSpPr>
          <p:nvPr>
            <p:ph type="pic" idx="2"/>
          </p:nvPr>
        </p:nvSpPr>
        <p:spPr>
          <a:xfrm>
            <a:off x="6342475" y="0"/>
            <a:ext cx="55086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768450" y="884175"/>
            <a:ext cx="5021100" cy="279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768450" y="3683375"/>
            <a:ext cx="5021100" cy="251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237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992850" y="1841050"/>
            <a:ext cx="10206300" cy="3639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45700" y="5927813"/>
            <a:ext cx="11100600" cy="54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545700" y="1553488"/>
            <a:ext cx="11100600" cy="4304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40382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437850" y="384825"/>
            <a:ext cx="11316300" cy="5628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1034675" y="396825"/>
            <a:ext cx="8490300" cy="558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22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with Caption">
  <p:cSld name="Big image with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>
            <a:spLocks noGrp="1"/>
          </p:cNvSpPr>
          <p:nvPr>
            <p:ph type="pic" idx="2"/>
          </p:nvPr>
        </p:nvSpPr>
        <p:spPr>
          <a:xfrm>
            <a:off x="1875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731050" y="5691642"/>
            <a:ext cx="7998300" cy="806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242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545700" y="1276938"/>
            <a:ext cx="11100600" cy="4304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hasCustomPrompt="1"/>
          </p:nvPr>
        </p:nvSpPr>
        <p:spPr>
          <a:xfrm>
            <a:off x="549450" y="1271875"/>
            <a:ext cx="11080800" cy="348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549450" y="4975600"/>
            <a:ext cx="11080800" cy="61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588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 SlidesMania - Do not remove">
  <p:cSld name="Z SlidesMania - Do not remov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" name="Google Shape;162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3" name="Google Shape;163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2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65" name="Google Shape;165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66" name="Google Shape;166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71" name="Google Shape;171;p22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9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373700" y="1949438"/>
            <a:ext cx="9444600" cy="3927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373700" y="980963"/>
            <a:ext cx="9444600" cy="76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4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005575" y="2808513"/>
            <a:ext cx="8180700" cy="263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>
  <p:cSld name="CUSTOM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1023100" y="1493900"/>
            <a:ext cx="10145700" cy="4702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0" name="Google Shape;50;p7"/>
          <p:cNvCxnSpPr/>
          <p:nvPr/>
        </p:nvCxnSpPr>
        <p:spPr>
          <a:xfrm>
            <a:off x="6096000" y="1778825"/>
            <a:ext cx="0" cy="413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" name="Google Shape;51;p7"/>
          <p:cNvGrpSpPr/>
          <p:nvPr/>
        </p:nvGrpSpPr>
        <p:grpSpPr>
          <a:xfrm>
            <a:off x="2682800" y="3846725"/>
            <a:ext cx="6826400" cy="0"/>
            <a:chOff x="2682800" y="3634850"/>
            <a:chExt cx="6826400" cy="0"/>
          </a:xfrm>
        </p:grpSpPr>
        <p:cxnSp>
          <p:nvCxnSpPr>
            <p:cNvPr id="52" name="Google Shape;52;p7"/>
            <p:cNvCxnSpPr/>
            <p:nvPr/>
          </p:nvCxnSpPr>
          <p:spPr>
            <a:xfrm rot="10800000">
              <a:off x="2682800" y="3634850"/>
              <a:ext cx="3078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7"/>
            <p:cNvCxnSpPr/>
            <p:nvPr/>
          </p:nvCxnSpPr>
          <p:spPr>
            <a:xfrm rot="10800000">
              <a:off x="6430900" y="3634850"/>
              <a:ext cx="3078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023175" y="477500"/>
            <a:ext cx="10145700" cy="759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4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1970418" y="1861450"/>
            <a:ext cx="3438900" cy="49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1970453" y="2357957"/>
            <a:ext cx="3438900" cy="119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3"/>
          </p:nvPr>
        </p:nvSpPr>
        <p:spPr>
          <a:xfrm>
            <a:off x="6782592" y="1861450"/>
            <a:ext cx="3438900" cy="49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6782634" y="2357957"/>
            <a:ext cx="3438900" cy="119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5"/>
          </p:nvPr>
        </p:nvSpPr>
        <p:spPr>
          <a:xfrm>
            <a:off x="1970350" y="4137294"/>
            <a:ext cx="3438900" cy="49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6"/>
          </p:nvPr>
        </p:nvSpPr>
        <p:spPr>
          <a:xfrm>
            <a:off x="1970393" y="4633801"/>
            <a:ext cx="3438900" cy="119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7"/>
          </p:nvPr>
        </p:nvSpPr>
        <p:spPr>
          <a:xfrm>
            <a:off x="6782575" y="4633801"/>
            <a:ext cx="3438900" cy="119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8"/>
          </p:nvPr>
        </p:nvSpPr>
        <p:spPr>
          <a:xfrm>
            <a:off x="6782542" y="4137294"/>
            <a:ext cx="3438900" cy="49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1023107" y="2391150"/>
            <a:ext cx="10145700" cy="3519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5" name="Google Shape;65;p8"/>
          <p:cNvCxnSpPr/>
          <p:nvPr/>
        </p:nvCxnSpPr>
        <p:spPr>
          <a:xfrm>
            <a:off x="6095957" y="2619750"/>
            <a:ext cx="0" cy="308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023163" y="854263"/>
            <a:ext cx="10145700" cy="76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1238077" y="2832975"/>
            <a:ext cx="4590300" cy="278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6375442" y="2832975"/>
            <a:ext cx="4590300" cy="278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">
  <p:cSld name="TITLE_AND_TWO_COLUMNS_1_2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850650" y="515200"/>
            <a:ext cx="1049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963188" y="54277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cxnSp>
        <p:nvCxnSpPr>
          <p:cNvPr id="95" name="Google Shape;95;p11"/>
          <p:cNvCxnSpPr/>
          <p:nvPr/>
        </p:nvCxnSpPr>
        <p:spPr>
          <a:xfrm>
            <a:off x="1783800" y="3300300"/>
            <a:ext cx="862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1"/>
          <p:cNvCxnSpPr/>
          <p:nvPr/>
        </p:nvCxnSpPr>
        <p:spPr>
          <a:xfrm>
            <a:off x="1319438" y="5885275"/>
            <a:ext cx="29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1"/>
          <p:cNvSpPr txBox="1">
            <a:spLocks noGrp="1"/>
          </p:cNvSpPr>
          <p:nvPr>
            <p:ph type="subTitle" idx="2"/>
          </p:nvPr>
        </p:nvSpPr>
        <p:spPr>
          <a:xfrm>
            <a:off x="963188" y="58852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3"/>
          </p:nvPr>
        </p:nvSpPr>
        <p:spPr>
          <a:xfrm>
            <a:off x="7529813" y="54277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>
            <a:off x="7886063" y="5885275"/>
            <a:ext cx="29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1"/>
          <p:cNvSpPr txBox="1">
            <a:spLocks noGrp="1"/>
          </p:cNvSpPr>
          <p:nvPr>
            <p:ph type="subTitle" idx="4"/>
          </p:nvPr>
        </p:nvSpPr>
        <p:spPr>
          <a:xfrm>
            <a:off x="7529813" y="58852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5"/>
          </p:nvPr>
        </p:nvSpPr>
        <p:spPr>
          <a:xfrm>
            <a:off x="3124958" y="4658763"/>
            <a:ext cx="59421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title" idx="6"/>
          </p:nvPr>
        </p:nvSpPr>
        <p:spPr>
          <a:xfrm>
            <a:off x="2252850" y="3972088"/>
            <a:ext cx="7686300" cy="68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7"/>
          </p:nvPr>
        </p:nvSpPr>
        <p:spPr>
          <a:xfrm>
            <a:off x="3124958" y="3514588"/>
            <a:ext cx="59421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8"/>
          </p:nvPr>
        </p:nvSpPr>
        <p:spPr>
          <a:xfrm>
            <a:off x="1783800" y="2538013"/>
            <a:ext cx="862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415650" y="389867"/>
            <a:ext cx="11360700" cy="76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4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655400" y="2292075"/>
            <a:ext cx="6467100" cy="3225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655399" y="1340525"/>
            <a:ext cx="6467100" cy="759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016600" y="2576975"/>
            <a:ext cx="5744700" cy="26124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4"/>
          <p:cNvSpPr>
            <a:spLocks noGrp="1"/>
          </p:cNvSpPr>
          <p:nvPr>
            <p:ph type="pic" idx="2"/>
          </p:nvPr>
        </p:nvSpPr>
        <p:spPr>
          <a:xfrm>
            <a:off x="7359625" y="1340525"/>
            <a:ext cx="4176900" cy="4176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545700" y="1276938"/>
            <a:ext cx="11100600" cy="4304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hasCustomPrompt="1"/>
          </p:nvPr>
        </p:nvSpPr>
        <p:spPr>
          <a:xfrm>
            <a:off x="549450" y="1271875"/>
            <a:ext cx="11080800" cy="348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549450" y="4975600"/>
            <a:ext cx="11080800" cy="61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7" r:id="rId6"/>
    <p:sldLayoutId id="2147483659" r:id="rId7"/>
    <p:sldLayoutId id="2147483660" r:id="rId8"/>
    <p:sldLayoutId id="214748366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848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1771650" y="5315900"/>
            <a:ext cx="8648700" cy="466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ctrTitle"/>
          </p:nvPr>
        </p:nvSpPr>
        <p:spPr>
          <a:xfrm>
            <a:off x="1771650" y="1880125"/>
            <a:ext cx="8648700" cy="225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 dirty="0"/>
              <a:t>Computationally Generated Charts for Critical Local Buckling Stress of L-, T-, and Cruciform-Section Columns</a:t>
            </a:r>
            <a:br>
              <a:rPr lang="en-US" sz="4400" dirty="0"/>
            </a:br>
            <a:r>
              <a:rPr lang="en-US" sz="2800" b="0" dirty="0"/>
              <a:t>Joshua Griffin</a:t>
            </a:r>
            <a:br>
              <a:rPr lang="en-US" sz="2800" b="0" dirty="0"/>
            </a:br>
            <a:r>
              <a:rPr lang="en-US" sz="2800" b="0" dirty="0"/>
              <a:t>Mississippi State University</a:t>
            </a:r>
            <a:endParaRPr sz="4400" b="0"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1"/>
          </p:nvPr>
        </p:nvSpPr>
        <p:spPr>
          <a:xfrm>
            <a:off x="2086950" y="5336075"/>
            <a:ext cx="8018100" cy="4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AIAA Region II Student Conference, Apirl 3</a:t>
            </a:r>
            <a:r>
              <a:rPr lang="en" baseline="30000" dirty="0"/>
              <a:t>rd</a:t>
            </a:r>
            <a:r>
              <a:rPr lang="en" dirty="0"/>
              <a:t> 2025</a:t>
            </a:r>
            <a:endParaRPr dirty="0"/>
          </a:p>
        </p:txBody>
      </p:sp>
      <p:sp>
        <p:nvSpPr>
          <p:cNvPr id="179" name="Google Shape;179;p23"/>
          <p:cNvSpPr/>
          <p:nvPr/>
        </p:nvSpPr>
        <p:spPr>
          <a:xfrm>
            <a:off x="9952650" y="5315900"/>
            <a:ext cx="467700" cy="46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10103976" y="5416413"/>
            <a:ext cx="165049" cy="277785"/>
          </a:xfrm>
          <a:custGeom>
            <a:avLst/>
            <a:gdLst/>
            <a:ahLst/>
            <a:cxnLst/>
            <a:rect l="l" t="t" r="r" b="b"/>
            <a:pathLst>
              <a:path w="90314" h="152003" extrusionOk="0">
                <a:moveTo>
                  <a:pt x="9837" y="1"/>
                </a:moveTo>
                <a:cubicBezTo>
                  <a:pt x="7328" y="-28"/>
                  <a:pt x="4818" y="915"/>
                  <a:pt x="2915" y="2794"/>
                </a:cubicBezTo>
                <a:cubicBezTo>
                  <a:pt x="-931" y="6550"/>
                  <a:pt x="-971" y="12691"/>
                  <a:pt x="2794" y="16533"/>
                </a:cubicBezTo>
                <a:lnTo>
                  <a:pt x="62827" y="77919"/>
                </a:lnTo>
                <a:lnTo>
                  <a:pt x="4008" y="135297"/>
                </a:lnTo>
                <a:cubicBezTo>
                  <a:pt x="162" y="139050"/>
                  <a:pt x="122" y="145191"/>
                  <a:pt x="3887" y="149032"/>
                </a:cubicBezTo>
                <a:cubicBezTo>
                  <a:pt x="7611" y="152874"/>
                  <a:pt x="13764" y="153028"/>
                  <a:pt x="17610" y="149275"/>
                </a:cubicBezTo>
                <a:lnTo>
                  <a:pt x="90314" y="78162"/>
                </a:lnTo>
                <a:lnTo>
                  <a:pt x="16638" y="2915"/>
                </a:lnTo>
                <a:cubicBezTo>
                  <a:pt x="14776" y="996"/>
                  <a:pt x="12307" y="25"/>
                  <a:pt x="9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E188-9563-5CC3-E35D-5852697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Flange Stiffness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4C6919-2348-F8A3-E25E-752D3A509B3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73700" y="2111476"/>
                <a:ext cx="9444600" cy="3550027"/>
              </a:xfrm>
            </p:spPr>
            <p:txBody>
              <a:bodyPr>
                <a:noAutofit/>
              </a:bodyPr>
              <a:lstStyle/>
              <a:p>
                <a:pPr marL="12700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9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d>
                            <m:func>
                              <m:func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tanh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tanh</m:t>
                                        </m:r>
                                      </m:e>
                                      <m:sup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d>
                            <m:func>
                              <m:func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f>
                              <m:f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𝑚𝑛</m:t>
                                </m:r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𝛼𝛽</m:t>
                                </m:r>
                              </m:num>
                              <m:den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cosh</m:t>
                                        </m:r>
                                      </m:e>
                                      <m:sup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den>
                            </m:f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𝛼𝛽</m:t>
                                </m:r>
                              </m:num>
                              <m:den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tanh</m:t>
                                        </m:r>
                                      </m:e>
                                      <m:sup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d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d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𝛽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tanh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  <m:func>
                              <m:func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1900" dirty="0"/>
                  <a:t> </a:t>
                </a:r>
              </a:p>
              <a:p>
                <a:pPr marL="127000" indent="0">
                  <a:buNone/>
                </a:pPr>
                <a:endParaRPr lang="en-US" sz="1900" dirty="0"/>
              </a:p>
              <a:p>
                <a:pPr marL="127000" indent="0">
                  <a:buNone/>
                </a:pPr>
                <a:endParaRPr lang="en-US" sz="1900" dirty="0"/>
              </a:p>
              <a:p>
                <a:pPr marL="127000" indent="0" algn="ctr">
                  <a:buNone/>
                </a:pP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900" dirty="0"/>
                  <a:t>        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900" dirty="0"/>
                  <a:t> </a:t>
                </a:r>
              </a:p>
              <a:p>
                <a:pPr marL="127000" indent="0">
                  <a:buNone/>
                </a:pPr>
                <a:r>
                  <a:rPr lang="en-US" sz="1900" dirty="0"/>
                  <a:t> </a:t>
                </a:r>
              </a:p>
              <a:p>
                <a:pPr marL="127000" indent="0" algn="ctr">
                  <a:buNone/>
                </a:pPr>
                <a14:m>
                  <m:oMath xmlns:m="http://schemas.openxmlformats.org/officeDocument/2006/math">
                    <m:r>
                      <a:rPr lang="en-US" sz="19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19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𝜐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9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900" dirty="0"/>
                  <a:t>        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𝜐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9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4C6919-2348-F8A3-E25E-752D3A509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3700" y="2111476"/>
                <a:ext cx="9444600" cy="35500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D49BF8-A61D-F538-2C54-C04DBC25CFC6}"/>
              </a:ext>
            </a:extLst>
          </p:cNvPr>
          <p:cNvSpPr txBox="1"/>
          <p:nvPr/>
        </p:nvSpPr>
        <p:spPr>
          <a:xfrm>
            <a:off x="7573819" y="5945388"/>
            <a:ext cx="3244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, Poisson's ratio,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aken as 0.3</a:t>
            </a:r>
          </a:p>
        </p:txBody>
      </p:sp>
    </p:spTree>
    <p:extLst>
      <p:ext uri="{BB962C8B-B14F-4D97-AF65-F5344CB8AC3E}">
        <p14:creationId xmlns:p14="http://schemas.microsoft.com/office/powerpoint/2010/main" val="350082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E2AB-F013-4C1C-09E8-F27204E0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Moment Distribution Equilibriums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B23AB1-6CB5-E5BD-14D8-4E1B21C18F6E}"/>
                  </a:ext>
                </a:extLst>
              </p:cNvPr>
              <p:cNvSpPr txBox="1"/>
              <p:nvPr/>
            </p:nvSpPr>
            <p:spPr>
              <a:xfrm>
                <a:off x="1554399" y="2230033"/>
                <a:ext cx="9083201" cy="3308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𝐶𝑟𝑢𝑐𝑖𝑓𝑜𝑟𝑚</m:t>
                          </m:r>
                        </m:sub>
                      </m:sSub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B23AB1-6CB5-E5BD-14D8-4E1B21C18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9" y="2230033"/>
                <a:ext cx="9083201" cy="3308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22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3FC0-8754-4FE4-7D7A-30A0DFB6B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886E-3D5D-DEBB-3382-DB030E4A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8B82B-C206-DB92-0DC0-126D912F0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/>
              <a:t>Process and considerations</a:t>
            </a:r>
          </a:p>
        </p:txBody>
      </p:sp>
      <p:sp>
        <p:nvSpPr>
          <p:cNvPr id="6" name="Google Shape;228;p26">
            <a:extLst>
              <a:ext uri="{FF2B5EF4-FFF2-40B4-BE49-F238E27FC236}">
                <a16:creationId xmlns:a16="http://schemas.microsoft.com/office/drawing/2014/main" id="{BA31374B-45CA-30CF-19EE-A4907501923C}"/>
              </a:ext>
            </a:extLst>
          </p:cNvPr>
          <p:cNvSpPr/>
          <p:nvPr/>
        </p:nvSpPr>
        <p:spPr>
          <a:xfrm>
            <a:off x="1166663" y="1041346"/>
            <a:ext cx="1119337" cy="737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/>
              </a:rPr>
              <a:t>0</a:t>
            </a:r>
            <a:r>
              <a:rPr lang="en-US" b="1" dirty="0">
                <a:solidFill>
                  <a:schemeClr val="lt1"/>
                </a:solidFill>
                <a:latin typeface="Poppins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5710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DE67D7-CA83-22AC-AE7E-CE666DEB454E}"/>
              </a:ext>
            </a:extLst>
          </p:cNvPr>
          <p:cNvSpPr/>
          <p:nvPr/>
        </p:nvSpPr>
        <p:spPr>
          <a:xfrm>
            <a:off x="7752308" y="5026552"/>
            <a:ext cx="4024017" cy="1129697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415625" y="701750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Programmed Moment Distribution Method</a:t>
            </a:r>
            <a:endParaRPr dirty="0"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1"/>
          </p:nvPr>
        </p:nvSpPr>
        <p:spPr>
          <a:xfrm>
            <a:off x="415613" y="1816450"/>
            <a:ext cx="3608400" cy="4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dirty="0"/>
              <a:t>01 &gt;</a:t>
            </a:r>
            <a:endParaRPr dirty="0"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2"/>
          </p:nvPr>
        </p:nvSpPr>
        <p:spPr>
          <a:xfrm>
            <a:off x="415633" y="2482431"/>
            <a:ext cx="3608400" cy="129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Poppins SemiBold" panose="00000700000000000000" pitchFamily="2" charset="0"/>
                <a:cs typeface="Poppins SemiBold" panose="00000700000000000000" pitchFamily="2" charset="0"/>
              </a:rPr>
              <a:t>Assume</a:t>
            </a:r>
            <a:r>
              <a:rPr lang="en" dirty="0"/>
              <a:t> a value of </a:t>
            </a:r>
            <a:r>
              <a:rPr lang="el-GR" b="1" dirty="0">
                <a:latin typeface="Times New Roman" panose="02020603050405020304" pitchFamily="18" charset="0"/>
                <a:ea typeface="Poppins"/>
                <a:cs typeface="Poppins SemiBold" panose="00000700000000000000" pitchFamily="2" charset="0"/>
                <a:sym typeface="Poppins"/>
              </a:rPr>
              <a:t>λ</a:t>
            </a:r>
            <a:r>
              <a:rPr lang="en-US" sz="1200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 </a:t>
            </a:r>
            <a:r>
              <a:rPr lang="en-US" i="1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/</a:t>
            </a:r>
            <a:r>
              <a:rPr lang="en-US" sz="1200" i="1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 </a:t>
            </a:r>
            <a:r>
              <a:rPr lang="en-US" i="1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b.</a:t>
            </a:r>
            <a:endParaRPr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3"/>
          </p:nvPr>
        </p:nvSpPr>
        <p:spPr>
          <a:xfrm>
            <a:off x="4291794" y="1816450"/>
            <a:ext cx="3608400" cy="4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dirty="0"/>
              <a:t>02 &gt;</a:t>
            </a:r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4"/>
          </p:nvPr>
        </p:nvSpPr>
        <p:spPr>
          <a:xfrm>
            <a:off x="4291820" y="24824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Find</a:t>
            </a:r>
            <a:r>
              <a:rPr lang="en-US" dirty="0"/>
              <a:t> </a:t>
            </a:r>
            <a:r>
              <a:rPr lang="en" dirty="0"/>
              <a:t>first value of </a:t>
            </a:r>
            <a:r>
              <a:rPr lang="en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k</a:t>
            </a:r>
            <a:r>
              <a:rPr lang="en" dirty="0"/>
              <a:t> </a:t>
            </a:r>
            <a:r>
              <a:rPr lang="en" dirty="0">
                <a:latin typeface="Poppins SemiBold" panose="00000700000000000000" pitchFamily="2" charset="0"/>
                <a:cs typeface="Poppins SemiBold" panose="00000700000000000000" pitchFamily="2" charset="0"/>
              </a:rPr>
              <a:t>satisfiying</a:t>
            </a:r>
            <a:r>
              <a:rPr lang="en" dirty="0"/>
              <a:t>       </a:t>
            </a:r>
            <a:r>
              <a:rPr lang="en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" dirty="0">
                <a:latin typeface="Poppins SemiBold" panose="00000700000000000000" pitchFamily="2" charset="0"/>
                <a:cs typeface="Poppins SemiBold" panose="00000700000000000000" pitchFamily="2" charset="0"/>
              </a:rPr>
              <a:t> = 0 </a:t>
            </a:r>
            <a:r>
              <a:rPr lang="en" dirty="0"/>
              <a:t>for the value of </a:t>
            </a:r>
            <a:r>
              <a:rPr lang="el-GR" dirty="0">
                <a:latin typeface="Times New Roman" panose="02020603050405020304" pitchFamily="18" charset="0"/>
                <a:ea typeface="Poppins"/>
                <a:cs typeface="Poppins Light" panose="00000400000000000000" pitchFamily="2" charset="0"/>
                <a:sym typeface="Poppins"/>
              </a:rPr>
              <a:t>λ</a:t>
            </a:r>
            <a:r>
              <a:rPr lang="en-US" sz="1200" dirty="0">
                <a:latin typeface="Times New Roman" panose="02020603050405020304" pitchFamily="18" charset="0"/>
                <a:ea typeface="Poppins"/>
                <a:cs typeface="Poppins Light" panose="00000400000000000000" pitchFamily="2" charset="0"/>
                <a:sym typeface="Poppins"/>
              </a:rPr>
              <a:t> </a:t>
            </a:r>
            <a:r>
              <a:rPr lang="en-US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/</a:t>
            </a:r>
            <a:r>
              <a:rPr lang="en-US" sz="1200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 </a:t>
            </a:r>
            <a:r>
              <a:rPr lang="en-US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b.</a:t>
            </a:r>
            <a:endParaRPr dirty="0"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5"/>
          </p:nvPr>
        </p:nvSpPr>
        <p:spPr>
          <a:xfrm>
            <a:off x="8168001" y="1816450"/>
            <a:ext cx="3608400" cy="4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dirty="0"/>
              <a:t>03 &gt;</a:t>
            </a:r>
            <a:endParaRPr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6"/>
          </p:nvPr>
        </p:nvSpPr>
        <p:spPr>
          <a:xfrm>
            <a:off x="8168032" y="24824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Iterate</a:t>
            </a:r>
            <a:r>
              <a:rPr lang="en-US" dirty="0"/>
              <a:t> 1 &amp; 2 with a search  pattern </a:t>
            </a:r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to find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ea typeface="Poppins"/>
                <a:cs typeface="Poppins Light" panose="00000400000000000000" pitchFamily="2" charset="0"/>
                <a:sym typeface="Poppins"/>
              </a:rPr>
              <a:t>λ</a:t>
            </a:r>
            <a:r>
              <a:rPr lang="en-US" sz="1200" dirty="0">
                <a:latin typeface="Times New Roman" panose="02020603050405020304" pitchFamily="18" charset="0"/>
                <a:ea typeface="Poppins"/>
                <a:cs typeface="Poppins Light" panose="00000400000000000000" pitchFamily="2" charset="0"/>
                <a:sym typeface="Poppins"/>
              </a:rPr>
              <a:t> </a:t>
            </a:r>
            <a:r>
              <a:rPr lang="en-US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/</a:t>
            </a:r>
            <a:r>
              <a:rPr lang="en-US" sz="1200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 </a:t>
            </a:r>
            <a:r>
              <a:rPr lang="en-US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b</a:t>
            </a:r>
            <a:r>
              <a:rPr lang="en-US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 with       </a:t>
            </a:r>
            <a:r>
              <a:rPr lang="en-US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lowest</a:t>
            </a:r>
            <a:r>
              <a:rPr lang="en-US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 correlating </a:t>
            </a:r>
            <a:r>
              <a:rPr lang="en-US" i="1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k</a:t>
            </a:r>
            <a:endParaRPr i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7"/>
          </p:nvPr>
        </p:nvSpPr>
        <p:spPr>
          <a:xfrm>
            <a:off x="415550" y="4128745"/>
            <a:ext cx="3608400" cy="4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dirty="0"/>
              <a:t>04 &gt;</a:t>
            </a:r>
            <a:endParaRPr dirty="0"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8"/>
          </p:nvPr>
        </p:nvSpPr>
        <p:spPr>
          <a:xfrm>
            <a:off x="415546" y="485845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1-3 repeated for a range of dimensions of the column   cross-section</a:t>
            </a:r>
            <a:endParaRPr dirty="0"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5"/>
          </p:nvPr>
        </p:nvSpPr>
        <p:spPr>
          <a:xfrm>
            <a:off x="7752307" y="5079318"/>
            <a:ext cx="4024017" cy="1358844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This process was programmed in C.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~ 36 hours on 1 thread for each chart.</a:t>
            </a:r>
          </a:p>
        </p:txBody>
      </p:sp>
      <p:grpSp>
        <p:nvGrpSpPr>
          <p:cNvPr id="205" name="Google Shape;205;p25"/>
          <p:cNvGrpSpPr/>
          <p:nvPr/>
        </p:nvGrpSpPr>
        <p:grpSpPr>
          <a:xfrm>
            <a:off x="3566827" y="1816440"/>
            <a:ext cx="457177" cy="457206"/>
            <a:chOff x="7610238" y="5297650"/>
            <a:chExt cx="467700" cy="478800"/>
          </a:xfrm>
        </p:grpSpPr>
        <p:sp>
          <p:nvSpPr>
            <p:cNvPr id="206" name="Google Shape;206;p25"/>
            <p:cNvSpPr/>
            <p:nvPr/>
          </p:nvSpPr>
          <p:spPr>
            <a:xfrm>
              <a:off x="7610238" y="5297650"/>
              <a:ext cx="4677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7761564" y="5398163"/>
              <a:ext cx="165049" cy="277785"/>
            </a:xfrm>
            <a:custGeom>
              <a:avLst/>
              <a:gdLst/>
              <a:ahLst/>
              <a:cxnLst/>
              <a:rect l="l" t="t" r="r" b="b"/>
              <a:pathLst>
                <a:path w="90314" h="152003" extrusionOk="0">
                  <a:moveTo>
                    <a:pt x="9837" y="1"/>
                  </a:moveTo>
                  <a:cubicBezTo>
                    <a:pt x="7328" y="-28"/>
                    <a:pt x="4818" y="915"/>
                    <a:pt x="2915" y="2794"/>
                  </a:cubicBezTo>
                  <a:cubicBezTo>
                    <a:pt x="-931" y="6550"/>
                    <a:pt x="-971" y="12691"/>
                    <a:pt x="2794" y="16533"/>
                  </a:cubicBezTo>
                  <a:lnTo>
                    <a:pt x="62827" y="77919"/>
                  </a:lnTo>
                  <a:lnTo>
                    <a:pt x="4008" y="135297"/>
                  </a:lnTo>
                  <a:cubicBezTo>
                    <a:pt x="162" y="139050"/>
                    <a:pt x="122" y="145191"/>
                    <a:pt x="3887" y="149032"/>
                  </a:cubicBezTo>
                  <a:cubicBezTo>
                    <a:pt x="7611" y="152874"/>
                    <a:pt x="13764" y="153028"/>
                    <a:pt x="17610" y="149275"/>
                  </a:cubicBezTo>
                  <a:lnTo>
                    <a:pt x="90314" y="78162"/>
                  </a:lnTo>
                  <a:lnTo>
                    <a:pt x="16638" y="2915"/>
                  </a:lnTo>
                  <a:cubicBezTo>
                    <a:pt x="14776" y="996"/>
                    <a:pt x="12307" y="25"/>
                    <a:pt x="9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5"/>
          <p:cNvGrpSpPr/>
          <p:nvPr/>
        </p:nvGrpSpPr>
        <p:grpSpPr>
          <a:xfrm>
            <a:off x="7443052" y="1816440"/>
            <a:ext cx="457177" cy="457206"/>
            <a:chOff x="7610238" y="5297650"/>
            <a:chExt cx="467700" cy="478800"/>
          </a:xfrm>
        </p:grpSpPr>
        <p:sp>
          <p:nvSpPr>
            <p:cNvPr id="209" name="Google Shape;209;p25"/>
            <p:cNvSpPr/>
            <p:nvPr/>
          </p:nvSpPr>
          <p:spPr>
            <a:xfrm>
              <a:off x="7610238" y="5297650"/>
              <a:ext cx="4677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7761564" y="5398163"/>
              <a:ext cx="165049" cy="277785"/>
            </a:xfrm>
            <a:custGeom>
              <a:avLst/>
              <a:gdLst/>
              <a:ahLst/>
              <a:cxnLst/>
              <a:rect l="l" t="t" r="r" b="b"/>
              <a:pathLst>
                <a:path w="90314" h="152003" extrusionOk="0">
                  <a:moveTo>
                    <a:pt x="9837" y="1"/>
                  </a:moveTo>
                  <a:cubicBezTo>
                    <a:pt x="7328" y="-28"/>
                    <a:pt x="4818" y="915"/>
                    <a:pt x="2915" y="2794"/>
                  </a:cubicBezTo>
                  <a:cubicBezTo>
                    <a:pt x="-931" y="6550"/>
                    <a:pt x="-971" y="12691"/>
                    <a:pt x="2794" y="16533"/>
                  </a:cubicBezTo>
                  <a:lnTo>
                    <a:pt x="62827" y="77919"/>
                  </a:lnTo>
                  <a:lnTo>
                    <a:pt x="4008" y="135297"/>
                  </a:lnTo>
                  <a:cubicBezTo>
                    <a:pt x="162" y="139050"/>
                    <a:pt x="122" y="145191"/>
                    <a:pt x="3887" y="149032"/>
                  </a:cubicBezTo>
                  <a:cubicBezTo>
                    <a:pt x="7611" y="152874"/>
                    <a:pt x="13764" y="153028"/>
                    <a:pt x="17610" y="149275"/>
                  </a:cubicBezTo>
                  <a:lnTo>
                    <a:pt x="90314" y="78162"/>
                  </a:lnTo>
                  <a:lnTo>
                    <a:pt x="16638" y="2915"/>
                  </a:lnTo>
                  <a:cubicBezTo>
                    <a:pt x="14776" y="996"/>
                    <a:pt x="12307" y="25"/>
                    <a:pt x="9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5"/>
          <p:cNvGrpSpPr/>
          <p:nvPr/>
        </p:nvGrpSpPr>
        <p:grpSpPr>
          <a:xfrm>
            <a:off x="11319252" y="1816440"/>
            <a:ext cx="457177" cy="457206"/>
            <a:chOff x="7610238" y="5297650"/>
            <a:chExt cx="467700" cy="478800"/>
          </a:xfrm>
        </p:grpSpPr>
        <p:sp>
          <p:nvSpPr>
            <p:cNvPr id="212" name="Google Shape;212;p25"/>
            <p:cNvSpPr/>
            <p:nvPr/>
          </p:nvSpPr>
          <p:spPr>
            <a:xfrm>
              <a:off x="7610238" y="5297650"/>
              <a:ext cx="4677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7761564" y="5398163"/>
              <a:ext cx="165049" cy="277785"/>
            </a:xfrm>
            <a:custGeom>
              <a:avLst/>
              <a:gdLst/>
              <a:ahLst/>
              <a:cxnLst/>
              <a:rect l="l" t="t" r="r" b="b"/>
              <a:pathLst>
                <a:path w="90314" h="152003" extrusionOk="0">
                  <a:moveTo>
                    <a:pt x="9837" y="1"/>
                  </a:moveTo>
                  <a:cubicBezTo>
                    <a:pt x="7328" y="-28"/>
                    <a:pt x="4818" y="915"/>
                    <a:pt x="2915" y="2794"/>
                  </a:cubicBezTo>
                  <a:cubicBezTo>
                    <a:pt x="-931" y="6550"/>
                    <a:pt x="-971" y="12691"/>
                    <a:pt x="2794" y="16533"/>
                  </a:cubicBezTo>
                  <a:lnTo>
                    <a:pt x="62827" y="77919"/>
                  </a:lnTo>
                  <a:lnTo>
                    <a:pt x="4008" y="135297"/>
                  </a:lnTo>
                  <a:cubicBezTo>
                    <a:pt x="162" y="139050"/>
                    <a:pt x="122" y="145191"/>
                    <a:pt x="3887" y="149032"/>
                  </a:cubicBezTo>
                  <a:cubicBezTo>
                    <a:pt x="7611" y="152874"/>
                    <a:pt x="13764" y="153028"/>
                    <a:pt x="17610" y="149275"/>
                  </a:cubicBezTo>
                  <a:lnTo>
                    <a:pt x="90314" y="78162"/>
                  </a:lnTo>
                  <a:lnTo>
                    <a:pt x="16638" y="2915"/>
                  </a:lnTo>
                  <a:cubicBezTo>
                    <a:pt x="14776" y="996"/>
                    <a:pt x="12307" y="25"/>
                    <a:pt x="9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3566839" y="4128740"/>
            <a:ext cx="457177" cy="457206"/>
            <a:chOff x="7610238" y="5297650"/>
            <a:chExt cx="467700" cy="478800"/>
          </a:xfrm>
        </p:grpSpPr>
        <p:sp>
          <p:nvSpPr>
            <p:cNvPr id="215" name="Google Shape;215;p25"/>
            <p:cNvSpPr/>
            <p:nvPr/>
          </p:nvSpPr>
          <p:spPr>
            <a:xfrm>
              <a:off x="7610238" y="5297650"/>
              <a:ext cx="4677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7761564" y="5398163"/>
              <a:ext cx="165049" cy="277785"/>
            </a:xfrm>
            <a:custGeom>
              <a:avLst/>
              <a:gdLst/>
              <a:ahLst/>
              <a:cxnLst/>
              <a:rect l="l" t="t" r="r" b="b"/>
              <a:pathLst>
                <a:path w="90314" h="152003" extrusionOk="0">
                  <a:moveTo>
                    <a:pt x="9837" y="1"/>
                  </a:moveTo>
                  <a:cubicBezTo>
                    <a:pt x="7328" y="-28"/>
                    <a:pt x="4818" y="915"/>
                    <a:pt x="2915" y="2794"/>
                  </a:cubicBezTo>
                  <a:cubicBezTo>
                    <a:pt x="-931" y="6550"/>
                    <a:pt x="-971" y="12691"/>
                    <a:pt x="2794" y="16533"/>
                  </a:cubicBezTo>
                  <a:lnTo>
                    <a:pt x="62827" y="77919"/>
                  </a:lnTo>
                  <a:lnTo>
                    <a:pt x="4008" y="135297"/>
                  </a:lnTo>
                  <a:cubicBezTo>
                    <a:pt x="162" y="139050"/>
                    <a:pt x="122" y="145191"/>
                    <a:pt x="3887" y="149032"/>
                  </a:cubicBezTo>
                  <a:cubicBezTo>
                    <a:pt x="7611" y="152874"/>
                    <a:pt x="13764" y="153028"/>
                    <a:pt x="17610" y="149275"/>
                  </a:cubicBezTo>
                  <a:lnTo>
                    <a:pt x="90314" y="78162"/>
                  </a:lnTo>
                  <a:lnTo>
                    <a:pt x="16638" y="2915"/>
                  </a:lnTo>
                  <a:cubicBezTo>
                    <a:pt x="14776" y="996"/>
                    <a:pt x="12307" y="25"/>
                    <a:pt x="9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7C2D-D769-029D-18C7-87D4E172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Undocumented Behaviors Accounted For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A323B4-D2D3-A8AB-8092-DA2110BD8306}"/>
              </a:ext>
            </a:extLst>
          </p:cNvPr>
          <p:cNvCxnSpPr>
            <a:cxnSpLocks/>
          </p:cNvCxnSpPr>
          <p:nvPr/>
        </p:nvCxnSpPr>
        <p:spPr>
          <a:xfrm flipV="1">
            <a:off x="6095999" y="1889770"/>
            <a:ext cx="0" cy="475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263;p30">
            <a:extLst>
              <a:ext uri="{FF2B5EF4-FFF2-40B4-BE49-F238E27FC236}">
                <a16:creationId xmlns:a16="http://schemas.microsoft.com/office/drawing/2014/main" id="{1C14CCCC-4B1C-4303-5FB6-B4D30040CBFC}"/>
              </a:ext>
            </a:extLst>
          </p:cNvPr>
          <p:cNvSpPr txBox="1">
            <a:spLocks/>
          </p:cNvSpPr>
          <p:nvPr/>
        </p:nvSpPr>
        <p:spPr>
          <a:xfrm>
            <a:off x="415649" y="1310151"/>
            <a:ext cx="5616325" cy="4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spcAft>
                <a:spcPts val="1600"/>
              </a:spcAft>
              <a:buSzPts val="852"/>
              <a:buFont typeface="Poppins Light"/>
              <a:buNone/>
            </a:pP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Discontinuous behavior of </a:t>
            </a:r>
            <a:r>
              <a:rPr lang="en-US" b="1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U</a:t>
            </a: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 with respect to </a:t>
            </a:r>
            <a:r>
              <a:rPr lang="en-US" b="1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k</a:t>
            </a:r>
          </a:p>
        </p:txBody>
      </p:sp>
      <p:grpSp>
        <p:nvGrpSpPr>
          <p:cNvPr id="26" name="Google Shape;264;p30">
            <a:extLst>
              <a:ext uri="{FF2B5EF4-FFF2-40B4-BE49-F238E27FC236}">
                <a16:creationId xmlns:a16="http://schemas.microsoft.com/office/drawing/2014/main" id="{DAEF4A09-C8B0-296C-93FF-D84363DC236D}"/>
              </a:ext>
            </a:extLst>
          </p:cNvPr>
          <p:cNvGrpSpPr/>
          <p:nvPr/>
        </p:nvGrpSpPr>
        <p:grpSpPr>
          <a:xfrm>
            <a:off x="5512226" y="1310145"/>
            <a:ext cx="519749" cy="457206"/>
            <a:chOff x="7610238" y="5297650"/>
            <a:chExt cx="467700" cy="478800"/>
          </a:xfrm>
        </p:grpSpPr>
        <p:sp>
          <p:nvSpPr>
            <p:cNvPr id="27" name="Google Shape;265;p30">
              <a:extLst>
                <a:ext uri="{FF2B5EF4-FFF2-40B4-BE49-F238E27FC236}">
                  <a16:creationId xmlns:a16="http://schemas.microsoft.com/office/drawing/2014/main" id="{017304C5-62E5-AC46-9ECE-C56C44179CC7}"/>
                </a:ext>
              </a:extLst>
            </p:cNvPr>
            <p:cNvSpPr/>
            <p:nvPr/>
          </p:nvSpPr>
          <p:spPr>
            <a:xfrm>
              <a:off x="7610238" y="5297650"/>
              <a:ext cx="4677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" name="Google Shape;266;p30">
              <a:extLst>
                <a:ext uri="{FF2B5EF4-FFF2-40B4-BE49-F238E27FC236}">
                  <a16:creationId xmlns:a16="http://schemas.microsoft.com/office/drawing/2014/main" id="{716859E2-480C-53FA-F9F3-8C51E720EDFD}"/>
                </a:ext>
              </a:extLst>
            </p:cNvPr>
            <p:cNvSpPr/>
            <p:nvPr/>
          </p:nvSpPr>
          <p:spPr>
            <a:xfrm>
              <a:off x="7761564" y="5398163"/>
              <a:ext cx="165049" cy="277785"/>
            </a:xfrm>
            <a:custGeom>
              <a:avLst/>
              <a:gdLst/>
              <a:ahLst/>
              <a:cxnLst/>
              <a:rect l="l" t="t" r="r" b="b"/>
              <a:pathLst>
                <a:path w="90314" h="152003" extrusionOk="0">
                  <a:moveTo>
                    <a:pt x="9837" y="1"/>
                  </a:moveTo>
                  <a:cubicBezTo>
                    <a:pt x="7328" y="-28"/>
                    <a:pt x="4818" y="915"/>
                    <a:pt x="2915" y="2794"/>
                  </a:cubicBezTo>
                  <a:cubicBezTo>
                    <a:pt x="-931" y="6550"/>
                    <a:pt x="-971" y="12691"/>
                    <a:pt x="2794" y="16533"/>
                  </a:cubicBezTo>
                  <a:lnTo>
                    <a:pt x="62827" y="77919"/>
                  </a:lnTo>
                  <a:lnTo>
                    <a:pt x="4008" y="135297"/>
                  </a:lnTo>
                  <a:cubicBezTo>
                    <a:pt x="162" y="139050"/>
                    <a:pt x="122" y="145191"/>
                    <a:pt x="3887" y="149032"/>
                  </a:cubicBezTo>
                  <a:cubicBezTo>
                    <a:pt x="7611" y="152874"/>
                    <a:pt x="13764" y="153028"/>
                    <a:pt x="17610" y="149275"/>
                  </a:cubicBezTo>
                  <a:lnTo>
                    <a:pt x="90314" y="78162"/>
                  </a:lnTo>
                  <a:lnTo>
                    <a:pt x="16638" y="2915"/>
                  </a:lnTo>
                  <a:cubicBezTo>
                    <a:pt x="14776" y="996"/>
                    <a:pt x="12307" y="25"/>
                    <a:pt x="9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Picture 28" descr="A graph of a function&#10;&#10;AI-generated content may be incorrect.">
            <a:extLst>
              <a:ext uri="{FF2B5EF4-FFF2-40B4-BE49-F238E27FC236}">
                <a16:creationId xmlns:a16="http://schemas.microsoft.com/office/drawing/2014/main" id="{51640963-1311-BA0E-6BAC-14A06532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0" y="2637355"/>
            <a:ext cx="5616325" cy="3110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Google Shape;259;p30">
            <a:extLst>
              <a:ext uri="{FF2B5EF4-FFF2-40B4-BE49-F238E27FC236}">
                <a16:creationId xmlns:a16="http://schemas.microsoft.com/office/drawing/2014/main" id="{087BB53E-D99A-2047-1AAA-CAB908006002}"/>
              </a:ext>
            </a:extLst>
          </p:cNvPr>
          <p:cNvSpPr txBox="1">
            <a:spLocks/>
          </p:cNvSpPr>
          <p:nvPr/>
        </p:nvSpPr>
        <p:spPr>
          <a:xfrm>
            <a:off x="6135995" y="1310165"/>
            <a:ext cx="5611169" cy="4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spcAft>
                <a:spcPts val="1600"/>
              </a:spcAft>
              <a:buSzPts val="852"/>
              <a:buFont typeface="Poppins Light"/>
              <a:buNone/>
            </a:pP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        Multiple modes of </a:t>
            </a:r>
            <a:r>
              <a:rPr lang="en-US" b="1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k</a:t>
            </a: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 with respect to </a:t>
            </a:r>
            <a:r>
              <a:rPr lang="el-GR" b="1" dirty="0">
                <a:latin typeface="Times New Roman" panose="02020603050405020304" pitchFamily="18" charset="0"/>
                <a:ea typeface="Poppins"/>
                <a:cs typeface="Poppins Light" panose="00000400000000000000" pitchFamily="2" charset="0"/>
                <a:sym typeface="Poppins"/>
              </a:rPr>
              <a:t>λ</a:t>
            </a:r>
            <a:r>
              <a:rPr lang="en-US" sz="1100" b="1" dirty="0">
                <a:latin typeface="Times New Roman" panose="02020603050405020304" pitchFamily="18" charset="0"/>
                <a:ea typeface="Poppins"/>
                <a:cs typeface="Poppins Light" panose="00000400000000000000" pitchFamily="2" charset="0"/>
                <a:sym typeface="Poppins"/>
              </a:rPr>
              <a:t> </a:t>
            </a:r>
            <a:r>
              <a:rPr lang="en-US" b="1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/</a:t>
            </a:r>
            <a:r>
              <a:rPr lang="en-US" sz="1100" b="1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 </a:t>
            </a:r>
            <a:r>
              <a:rPr lang="en-US" b="1" i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b</a:t>
            </a:r>
          </a:p>
        </p:txBody>
      </p:sp>
      <p:grpSp>
        <p:nvGrpSpPr>
          <p:cNvPr id="31" name="Google Shape;260;p30">
            <a:extLst>
              <a:ext uri="{FF2B5EF4-FFF2-40B4-BE49-F238E27FC236}">
                <a16:creationId xmlns:a16="http://schemas.microsoft.com/office/drawing/2014/main" id="{957ADC41-51D0-5B07-9836-2CF66EEE2AD0}"/>
              </a:ext>
            </a:extLst>
          </p:cNvPr>
          <p:cNvGrpSpPr/>
          <p:nvPr/>
        </p:nvGrpSpPr>
        <p:grpSpPr>
          <a:xfrm>
            <a:off x="11232571" y="1310145"/>
            <a:ext cx="519749" cy="457206"/>
            <a:chOff x="7610238" y="5297650"/>
            <a:chExt cx="467700" cy="478800"/>
          </a:xfrm>
        </p:grpSpPr>
        <p:sp>
          <p:nvSpPr>
            <p:cNvPr id="32" name="Google Shape;261;p30">
              <a:extLst>
                <a:ext uri="{FF2B5EF4-FFF2-40B4-BE49-F238E27FC236}">
                  <a16:creationId xmlns:a16="http://schemas.microsoft.com/office/drawing/2014/main" id="{11DCBF04-4C9B-195C-EAD5-BBA47A0DF155}"/>
                </a:ext>
              </a:extLst>
            </p:cNvPr>
            <p:cNvSpPr/>
            <p:nvPr/>
          </p:nvSpPr>
          <p:spPr>
            <a:xfrm>
              <a:off x="7610238" y="5297650"/>
              <a:ext cx="4677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" name="Google Shape;262;p30">
              <a:extLst>
                <a:ext uri="{FF2B5EF4-FFF2-40B4-BE49-F238E27FC236}">
                  <a16:creationId xmlns:a16="http://schemas.microsoft.com/office/drawing/2014/main" id="{7346B146-DFDC-6388-EBC0-15E19BD0283E}"/>
                </a:ext>
              </a:extLst>
            </p:cNvPr>
            <p:cNvSpPr/>
            <p:nvPr/>
          </p:nvSpPr>
          <p:spPr>
            <a:xfrm>
              <a:off x="7761564" y="5398163"/>
              <a:ext cx="165049" cy="277785"/>
            </a:xfrm>
            <a:custGeom>
              <a:avLst/>
              <a:gdLst/>
              <a:ahLst/>
              <a:cxnLst/>
              <a:rect l="l" t="t" r="r" b="b"/>
              <a:pathLst>
                <a:path w="90314" h="152003" extrusionOk="0">
                  <a:moveTo>
                    <a:pt x="9837" y="1"/>
                  </a:moveTo>
                  <a:cubicBezTo>
                    <a:pt x="7328" y="-28"/>
                    <a:pt x="4818" y="915"/>
                    <a:pt x="2915" y="2794"/>
                  </a:cubicBezTo>
                  <a:cubicBezTo>
                    <a:pt x="-931" y="6550"/>
                    <a:pt x="-971" y="12691"/>
                    <a:pt x="2794" y="16533"/>
                  </a:cubicBezTo>
                  <a:lnTo>
                    <a:pt x="62827" y="77919"/>
                  </a:lnTo>
                  <a:lnTo>
                    <a:pt x="4008" y="135297"/>
                  </a:lnTo>
                  <a:cubicBezTo>
                    <a:pt x="162" y="139050"/>
                    <a:pt x="122" y="145191"/>
                    <a:pt x="3887" y="149032"/>
                  </a:cubicBezTo>
                  <a:cubicBezTo>
                    <a:pt x="7611" y="152874"/>
                    <a:pt x="13764" y="153028"/>
                    <a:pt x="17610" y="149275"/>
                  </a:cubicBezTo>
                  <a:lnTo>
                    <a:pt x="90314" y="78162"/>
                  </a:lnTo>
                  <a:lnTo>
                    <a:pt x="16638" y="2915"/>
                  </a:lnTo>
                  <a:cubicBezTo>
                    <a:pt x="14776" y="996"/>
                    <a:pt x="12307" y="25"/>
                    <a:pt x="9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24C9E08-3E7E-D932-9D44-5D7575C69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0530" y="2255520"/>
            <a:ext cx="2752324" cy="3853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14853B-4E01-341F-AD92-881510630C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94841" y="2253605"/>
            <a:ext cx="2752324" cy="3853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7755A5-D556-6EFC-0EBD-335C1CC50A3B}"/>
              </a:ext>
            </a:extLst>
          </p:cNvPr>
          <p:cNvSpPr/>
          <p:nvPr/>
        </p:nvSpPr>
        <p:spPr>
          <a:xfrm>
            <a:off x="1558521" y="4021465"/>
            <a:ext cx="228600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D6BDF-992F-B1EC-225D-CE925A914BF9}"/>
              </a:ext>
            </a:extLst>
          </p:cNvPr>
          <p:cNvSpPr txBox="1"/>
          <p:nvPr/>
        </p:nvSpPr>
        <p:spPr>
          <a:xfrm>
            <a:off x="1452162" y="5788496"/>
            <a:ext cx="354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Chart of Equilibrium Equation, </a:t>
            </a:r>
            <a:r>
              <a:rPr lang="en-US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When finding first 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k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to satisfy 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U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25298-B236-ACF4-35D8-A6973F6823A5}"/>
              </a:ext>
            </a:extLst>
          </p:cNvPr>
          <p:cNvSpPr txBox="1"/>
          <p:nvPr/>
        </p:nvSpPr>
        <p:spPr>
          <a:xfrm>
            <a:off x="7050322" y="6121430"/>
            <a:ext cx="3543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Charts of </a:t>
            </a:r>
            <a:r>
              <a:rPr lang="en-US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k</a:t>
            </a:r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 vs. </a:t>
            </a:r>
            <a:r>
              <a:rPr lang="el-GR" b="1" dirty="0">
                <a:latin typeface="Times New Roman" panose="02020603050405020304" pitchFamily="18" charset="0"/>
                <a:ea typeface="Poppins"/>
                <a:cs typeface="Poppins SemiBold" panose="00000700000000000000" pitchFamily="2" charset="0"/>
                <a:sym typeface="Poppins"/>
              </a:rPr>
              <a:t>λ</a:t>
            </a:r>
            <a:r>
              <a:rPr lang="en-US" sz="1100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 </a:t>
            </a:r>
            <a:r>
              <a:rPr lang="en-US" i="1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/</a:t>
            </a:r>
            <a:r>
              <a:rPr lang="en-US" sz="1100" i="1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 </a:t>
            </a:r>
            <a:r>
              <a:rPr lang="en-US" i="1" dirty="0"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b</a:t>
            </a:r>
            <a:endParaRPr lang="en-US" i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When finding </a:t>
            </a:r>
            <a:r>
              <a:rPr lang="en-US" dirty="0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lowest </a:t>
            </a:r>
            <a:r>
              <a:rPr lang="en-US" i="1" dirty="0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</a:t>
            </a:r>
            <a:endParaRPr lang="en-US" i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F71A3-C6D8-3E23-2C98-91F9B58EB198}"/>
              </a:ext>
            </a:extLst>
          </p:cNvPr>
          <p:cNvSpPr txBox="1"/>
          <p:nvPr/>
        </p:nvSpPr>
        <p:spPr>
          <a:xfrm>
            <a:off x="6802120" y="2295469"/>
            <a:ext cx="2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 ,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F4814-EF2E-D2E4-2E05-705AFAC4D160}"/>
              </a:ext>
            </a:extLst>
          </p:cNvPr>
          <p:cNvSpPr txBox="1"/>
          <p:nvPr/>
        </p:nvSpPr>
        <p:spPr>
          <a:xfrm>
            <a:off x="9484360" y="2295469"/>
            <a:ext cx="226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 ,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0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3B6E0-0E19-2407-15F5-7EA53B846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944B-A9BC-523A-40D1-5E00E422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50284-B1A9-520C-1080-E4D3927F1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/>
              <a:t>Finite element analysis in Abaqus</a:t>
            </a:r>
          </a:p>
        </p:txBody>
      </p:sp>
      <p:sp>
        <p:nvSpPr>
          <p:cNvPr id="6" name="Google Shape;228;p26">
            <a:extLst>
              <a:ext uri="{FF2B5EF4-FFF2-40B4-BE49-F238E27FC236}">
                <a16:creationId xmlns:a16="http://schemas.microsoft.com/office/drawing/2014/main" id="{E3A261E6-8401-87E2-88B0-33CCDF1B0DA8}"/>
              </a:ext>
            </a:extLst>
          </p:cNvPr>
          <p:cNvSpPr/>
          <p:nvPr/>
        </p:nvSpPr>
        <p:spPr>
          <a:xfrm>
            <a:off x="1166663" y="1041346"/>
            <a:ext cx="1206886" cy="737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/>
              </a:rPr>
              <a:t>0</a:t>
            </a:r>
            <a:r>
              <a:rPr lang="en-US" b="1" i="0" dirty="0">
                <a:ln>
                  <a:noFill/>
                </a:ln>
                <a:solidFill>
                  <a:schemeClr val="lt1"/>
                </a:solidFill>
                <a:latin typeface="Poppins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2503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44AF7-1FD9-AB60-47B9-1B7507FF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B4D4-FFBD-26DD-19FA-58257198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Material Properties &amp; Geometry for FEA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0DEBC-738C-55FB-3724-06FE732F1CE4}"/>
              </a:ext>
            </a:extLst>
          </p:cNvPr>
          <p:cNvSpPr/>
          <p:nvPr/>
        </p:nvSpPr>
        <p:spPr>
          <a:xfrm>
            <a:off x="7359701" y="1340550"/>
            <a:ext cx="4176900" cy="4176900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27A37-D62C-CED2-D06A-B2FD6FA0C807}"/>
              </a:ext>
            </a:extLst>
          </p:cNvPr>
          <p:cNvSpPr txBox="1"/>
          <p:nvPr/>
        </p:nvSpPr>
        <p:spPr>
          <a:xfrm>
            <a:off x="7556121" y="1797846"/>
            <a:ext cx="37840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Poppins Light" panose="00000400000000000000" pitchFamily="2" charset="0"/>
                <a:cs typeface="Poppins Light" panose="00000400000000000000" pitchFamily="2" charset="0"/>
              </a:rPr>
              <a:t>E</a:t>
            </a:r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 = 10.6 x 10</a:t>
            </a:r>
            <a:r>
              <a:rPr lang="en-US" sz="1800" baseline="30000" dirty="0">
                <a:latin typeface="Poppins Light" panose="00000400000000000000" pitchFamily="2" charset="0"/>
                <a:cs typeface="Poppins Light" panose="00000400000000000000" pitchFamily="2" charset="0"/>
              </a:rPr>
              <a:t>6 </a:t>
            </a:r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psi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 = 0.3</a:t>
            </a:r>
          </a:p>
          <a:p>
            <a:endParaRPr lang="en-US" sz="1800" dirty="0">
              <a:effectLst/>
              <a:latin typeface="Poppins Light" panose="00000400000000000000" pitchFamily="2" charset="0"/>
              <a:ea typeface="Times New Roman" panose="02020603050405020304" pitchFamily="18" charset="0"/>
              <a:cs typeface="Poppins Light" panose="00000400000000000000" pitchFamily="2" charset="0"/>
            </a:endParaRPr>
          </a:p>
          <a:p>
            <a:r>
              <a:rPr lang="en-US" sz="1800" dirty="0"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Column 10” in length</a:t>
            </a:r>
          </a:p>
          <a:p>
            <a:endParaRPr lang="en-US" sz="1800" dirty="0">
              <a:effectLst/>
              <a:latin typeface="Poppins Light" panose="00000400000000000000" pitchFamily="2" charset="0"/>
              <a:ea typeface="Times New Roman" panose="02020603050405020304" pitchFamily="18" charset="0"/>
              <a:cs typeface="Poppins Light" panose="00000400000000000000" pitchFamily="2" charset="0"/>
            </a:endParaRPr>
          </a:p>
          <a:p>
            <a:r>
              <a:rPr lang="en-US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Flanges </a:t>
            </a:r>
            <a:r>
              <a:rPr lang="en-US" sz="1800" i="1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f2</a:t>
            </a:r>
            <a:r>
              <a:rPr lang="en-US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 &amp; </a:t>
            </a:r>
            <a:r>
              <a:rPr lang="en-US" sz="1800" i="1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f4</a:t>
            </a:r>
            <a:r>
              <a:rPr lang="en-US" sz="1800" i="1" dirty="0"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, </a:t>
            </a:r>
            <a:r>
              <a:rPr lang="en-US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1” wide &amp; 1/10” thick.</a:t>
            </a:r>
          </a:p>
          <a:p>
            <a:endParaRPr lang="en-US" sz="1800" dirty="0">
              <a:effectLst/>
              <a:latin typeface="Poppins Light" panose="00000400000000000000" pitchFamily="2" charset="0"/>
              <a:ea typeface="Times New Roman" panose="02020603050405020304" pitchFamily="18" charset="0"/>
              <a:cs typeface="Poppins Light" panose="00000400000000000000" pitchFamily="2" charset="0"/>
            </a:endParaRPr>
          </a:p>
          <a:p>
            <a:r>
              <a:rPr lang="en-US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Flanges </a:t>
            </a:r>
            <a:r>
              <a:rPr lang="en-US" sz="1800" i="1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f1</a:t>
            </a:r>
            <a:r>
              <a:rPr lang="en-US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 &amp; </a:t>
            </a:r>
            <a:r>
              <a:rPr lang="en-US" sz="1800" i="1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f3</a:t>
            </a:r>
            <a:r>
              <a:rPr lang="en-US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 varied to achieve desired values of </a:t>
            </a:r>
            <a:r>
              <a:rPr lang="en-US" sz="1800" i="1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b</a:t>
            </a:r>
            <a:r>
              <a:rPr lang="en-US" sz="1800" i="1" baseline="-250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f1</a:t>
            </a:r>
            <a:r>
              <a:rPr lang="en-US" sz="1800" i="1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/b</a:t>
            </a:r>
            <a:r>
              <a:rPr lang="en-US" sz="1800" i="1" baseline="-250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f2 </a:t>
            </a:r>
            <a:r>
              <a:rPr lang="en-US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 &amp; </a:t>
            </a:r>
            <a:r>
              <a:rPr lang="en-US" sz="1800" i="1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 t</a:t>
            </a:r>
            <a:r>
              <a:rPr lang="en-US" sz="1800" i="1" baseline="-250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f2</a:t>
            </a:r>
            <a:r>
              <a:rPr lang="en-US" sz="1800" i="1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/t</a:t>
            </a:r>
            <a:r>
              <a:rPr lang="en-US" sz="1800" i="1" baseline="-250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f1</a:t>
            </a:r>
            <a:r>
              <a:rPr lang="en-US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  <a:cs typeface="Poppins Light" panose="00000400000000000000" pitchFamily="2" charset="0"/>
              </a:rPr>
              <a:t> .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A blue tile pool with a long rectangular edge&#10;&#10;AI-generated content may be incorrect.">
            <a:extLst>
              <a:ext uri="{FF2B5EF4-FFF2-40B4-BE49-F238E27FC236}">
                <a16:creationId xmlns:a16="http://schemas.microsoft.com/office/drawing/2014/main" id="{6FBB4D51-6E7E-FDB2-1BC0-A28B793B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7" r="17686"/>
          <a:stretch/>
        </p:blipFill>
        <p:spPr>
          <a:xfrm>
            <a:off x="655399" y="2299031"/>
            <a:ext cx="6467100" cy="3218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349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CE85-6955-67A8-6CC7-F15A1236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Boundary Conditions &amp; Applied Load for FEA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97B1E-1095-479E-C03D-0552D53842D7}"/>
              </a:ext>
            </a:extLst>
          </p:cNvPr>
          <p:cNvSpPr/>
          <p:nvPr/>
        </p:nvSpPr>
        <p:spPr>
          <a:xfrm>
            <a:off x="7359701" y="1340550"/>
            <a:ext cx="4176900" cy="4176900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E0454-CD81-0667-2C03-FDF7A3307F67}"/>
              </a:ext>
            </a:extLst>
          </p:cNvPr>
          <p:cNvSpPr txBox="1"/>
          <p:nvPr/>
        </p:nvSpPr>
        <p:spPr>
          <a:xfrm>
            <a:off x="7556121" y="1720025"/>
            <a:ext cx="3784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Unit load applied &amp; constrained to one end.</a:t>
            </a:r>
          </a:p>
          <a:p>
            <a:endParaRPr lang="en-US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Simply supported BC given to unloaded end.</a:t>
            </a:r>
          </a:p>
          <a:p>
            <a:endParaRPr lang="en-US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Loaded end and joint given partial simple support.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230379-1979-A9FA-28AA-93340074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0" t="226" r="17462" b="-226"/>
          <a:stretch/>
        </p:blipFill>
        <p:spPr>
          <a:xfrm>
            <a:off x="655399" y="2300545"/>
            <a:ext cx="6467100" cy="32169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340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727E-524A-C6AC-4CA8-1EA26730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 Results from Abaqus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2878C2-DABA-BD96-B4B1-EE6802DEED98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394052" y="1777499"/>
            <a:ext cx="3596640" cy="1820401"/>
          </a:xfrm>
        </p:spPr>
        <p:txBody>
          <a:bodyPr>
            <a:normAutofit/>
          </a:bodyPr>
          <a:lstStyle/>
          <a:p>
            <a:pPr marL="127000" indent="0" algn="r">
              <a:buNone/>
            </a:pPr>
            <a:r>
              <a:rPr lang="en-US" sz="1800" dirty="0"/>
              <a:t>Models run with a linear perturbation buckling step</a:t>
            </a:r>
          </a:p>
          <a:p>
            <a:pPr marL="127000" indent="0" algn="r">
              <a:buNone/>
            </a:pPr>
            <a:endParaRPr lang="en-US" sz="1800" dirty="0"/>
          </a:p>
          <a:p>
            <a:pPr marL="127000" indent="0" algn="r">
              <a:buNone/>
            </a:pPr>
            <a:r>
              <a:rPr lang="en-US" sz="1800" i="1" dirty="0"/>
              <a:t>k</a:t>
            </a:r>
            <a:r>
              <a:rPr lang="en-US" sz="1800" dirty="0"/>
              <a:t> obtained from critical load</a:t>
            </a:r>
          </a:p>
        </p:txBody>
      </p:sp>
      <p:pic>
        <p:nvPicPr>
          <p:cNvPr id="14" name="Picture 13" descr="A blue and green graph&#10;&#10;AI-generated content may be incorrect.">
            <a:extLst>
              <a:ext uri="{FF2B5EF4-FFF2-40B4-BE49-F238E27FC236}">
                <a16:creationId xmlns:a16="http://schemas.microsoft.com/office/drawing/2014/main" id="{86980BFC-A83D-0B53-1C17-FACE4FD125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03" t="2669" r="23878" b="15579"/>
          <a:stretch/>
        </p:blipFill>
        <p:spPr>
          <a:xfrm>
            <a:off x="2201087" y="4073192"/>
            <a:ext cx="2977400" cy="1946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multicolored grid on a blue background&#10;&#10;AI-generated content may be incorrect.">
            <a:extLst>
              <a:ext uri="{FF2B5EF4-FFF2-40B4-BE49-F238E27FC236}">
                <a16:creationId xmlns:a16="http://schemas.microsoft.com/office/drawing/2014/main" id="{C90C7F2D-307D-FFD7-17C7-625658CE49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605" t="3289" r="26177" b="14960"/>
          <a:stretch/>
        </p:blipFill>
        <p:spPr>
          <a:xfrm>
            <a:off x="7013292" y="4073192"/>
            <a:ext cx="2977400" cy="1946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multicolored object with text&#10;&#10;AI-generated content may be incorrect.">
            <a:extLst>
              <a:ext uri="{FF2B5EF4-FFF2-40B4-BE49-F238E27FC236}">
                <a16:creationId xmlns:a16="http://schemas.microsoft.com/office/drawing/2014/main" id="{80204B42-B98A-C8FE-9814-AFF31BB190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670" t="1619" r="24113" b="16629"/>
          <a:stretch/>
        </p:blipFill>
        <p:spPr>
          <a:xfrm>
            <a:off x="2201112" y="1714654"/>
            <a:ext cx="2977375" cy="19460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70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D9F9-0961-BA76-6990-221B61E0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BD3F-1E68-A6C3-3184-F8BF9AD2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D53D1-5809-D1DA-A46B-74D1F6BE8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/>
              <a:t>Comparison and final product</a:t>
            </a:r>
          </a:p>
        </p:txBody>
      </p:sp>
      <p:sp>
        <p:nvSpPr>
          <p:cNvPr id="6" name="Google Shape;228;p26">
            <a:extLst>
              <a:ext uri="{FF2B5EF4-FFF2-40B4-BE49-F238E27FC236}">
                <a16:creationId xmlns:a16="http://schemas.microsoft.com/office/drawing/2014/main" id="{E25EC023-091C-5916-2A52-07E40D832A06}"/>
              </a:ext>
            </a:extLst>
          </p:cNvPr>
          <p:cNvSpPr/>
          <p:nvPr/>
        </p:nvSpPr>
        <p:spPr>
          <a:xfrm>
            <a:off x="1166663" y="1041346"/>
            <a:ext cx="1167975" cy="737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/>
              </a:rPr>
              <a:t>0</a:t>
            </a:r>
            <a:r>
              <a:rPr lang="en-US" b="1" dirty="0">
                <a:solidFill>
                  <a:schemeClr val="lt1"/>
                </a:solidFill>
                <a:latin typeface="Poppins"/>
              </a:rPr>
              <a:t>5</a:t>
            </a:r>
            <a:endParaRPr b="1" i="0" dirty="0">
              <a:ln>
                <a:noFill/>
              </a:ln>
              <a:solidFill>
                <a:schemeClr val="lt1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1536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/>
          <a:stretch/>
        </p:blipFill>
        <p:spPr>
          <a:xfrm>
            <a:off x="7359625" y="1340525"/>
            <a:ext cx="4176900" cy="41769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655399" y="1340525"/>
            <a:ext cx="6467100" cy="75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Hello, I’m…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1016600" y="2576975"/>
            <a:ext cx="5744700" cy="261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Joshua Griffin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Undergraduate Senior, Aerospace Engineering, Mississippi State University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1EF74-18B6-5714-6F88-2801CABB85B3}"/>
              </a:ext>
            </a:extLst>
          </p:cNvPr>
          <p:cNvSpPr/>
          <p:nvPr/>
        </p:nvSpPr>
        <p:spPr>
          <a:xfrm>
            <a:off x="1300480" y="1879600"/>
            <a:ext cx="9591040" cy="41249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307DC-A403-0F75-82CA-112F7BC6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Moment Distribution vs. Energy Methods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ED9DE-AB1D-5B20-7AD1-D3445F1A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490" y="1961458"/>
            <a:ext cx="4992810" cy="3910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BA193C-330E-5134-F00D-C387F61B1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3700" y="2597661"/>
            <a:ext cx="4286321" cy="2635200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1800" dirty="0"/>
              <a:t>Process for Z &amp; C columns reproduced where energy methods were previously used.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6830D-82F7-9E9C-6688-162E5D596429}"/>
              </a:ext>
            </a:extLst>
          </p:cNvPr>
          <p:cNvSpPr/>
          <p:nvPr/>
        </p:nvSpPr>
        <p:spPr>
          <a:xfrm>
            <a:off x="1373700" y="1961458"/>
            <a:ext cx="4451790" cy="39104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E92D-BA8B-32E0-6B4F-39351952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Moment Distribution vs. FEA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E1950-DDCE-A998-EB6D-FA169CF1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0" y="1376042"/>
            <a:ext cx="3584934" cy="4079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D635F-A383-DE88-1166-111D4B64B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00" y="1389585"/>
            <a:ext cx="3578600" cy="40663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4A622-3ECC-C127-130E-5118B3644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617" y="1389585"/>
            <a:ext cx="3584934" cy="4066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70E055-A9CF-20AD-C58A-4B35047EF05D}"/>
              </a:ext>
            </a:extLst>
          </p:cNvPr>
          <p:cNvSpPr txBox="1"/>
          <p:nvPr/>
        </p:nvSpPr>
        <p:spPr>
          <a:xfrm>
            <a:off x="3784802" y="5687109"/>
            <a:ext cx="212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Magnitude of Error</a:t>
            </a:r>
          </a:p>
          <a:p>
            <a:pPr algn="r"/>
            <a:r>
              <a:rPr lang="en-US" sz="16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0.1231% to 17.04%</a:t>
            </a:r>
            <a:endParaRPr lang="en-US" sz="1600" u="sng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86812-FD2E-F32E-63E8-3157F98F5C98}"/>
              </a:ext>
            </a:extLst>
          </p:cNvPr>
          <p:cNvSpPr txBox="1"/>
          <p:nvPr/>
        </p:nvSpPr>
        <p:spPr>
          <a:xfrm>
            <a:off x="6110798" y="5683537"/>
            <a:ext cx="272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Mean Magnitude of Error</a:t>
            </a:r>
          </a:p>
          <a:p>
            <a:pPr algn="r"/>
            <a:r>
              <a:rPr lang="en-US" sz="16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4.586%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C8A45-2D4B-0D26-164D-EEA7BA514BE7}"/>
              </a:ext>
            </a:extLst>
          </p:cNvPr>
          <p:cNvSpPr txBox="1"/>
          <p:nvPr/>
        </p:nvSpPr>
        <p:spPr>
          <a:xfrm>
            <a:off x="9039896" y="5687109"/>
            <a:ext cx="2723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Mean Magnitude of Error</a:t>
            </a:r>
          </a:p>
          <a:p>
            <a:pPr algn="r"/>
            <a:r>
              <a:rPr lang="en-US" sz="16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3.606%</a:t>
            </a:r>
            <a:endParaRPr lang="en-US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algn="r"/>
            <a:r>
              <a:rPr lang="en-US" u="sng" dirty="0">
                <a:latin typeface="Poppins" panose="00000500000000000000" pitchFamily="2" charset="0"/>
                <a:cs typeface="Poppins" panose="00000500000000000000" pitchFamily="2" charset="0"/>
              </a:rPr>
              <a:t>with outliners removed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74C8F7-2864-053F-D836-97B0CD2E2F2B}"/>
              </a:ext>
            </a:extLst>
          </p:cNvPr>
          <p:cNvCxnSpPr>
            <a:cxnSpLocks/>
          </p:cNvCxnSpPr>
          <p:nvPr/>
        </p:nvCxnSpPr>
        <p:spPr>
          <a:xfrm>
            <a:off x="6027899" y="5620474"/>
            <a:ext cx="0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D839F-D0EC-6670-D08A-12F34D4369EA}"/>
              </a:ext>
            </a:extLst>
          </p:cNvPr>
          <p:cNvCxnSpPr>
            <a:cxnSpLocks/>
          </p:cNvCxnSpPr>
          <p:nvPr/>
        </p:nvCxnSpPr>
        <p:spPr>
          <a:xfrm>
            <a:off x="8962422" y="5626958"/>
            <a:ext cx="0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BE4417C-93BF-DE4F-884C-AD66527D7C26}"/>
              </a:ext>
            </a:extLst>
          </p:cNvPr>
          <p:cNvSpPr/>
          <p:nvPr/>
        </p:nvSpPr>
        <p:spPr>
          <a:xfrm>
            <a:off x="3146411" y="3808207"/>
            <a:ext cx="221629" cy="207533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3A2462-C896-1D1E-A00D-9FC471FBC8C3}"/>
              </a:ext>
            </a:extLst>
          </p:cNvPr>
          <p:cNvSpPr/>
          <p:nvPr/>
        </p:nvSpPr>
        <p:spPr>
          <a:xfrm>
            <a:off x="1127111" y="2276587"/>
            <a:ext cx="221629" cy="207533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B90B0A-1E29-418E-CE5A-5D4226D98EEF}"/>
              </a:ext>
            </a:extLst>
          </p:cNvPr>
          <p:cNvSpPr/>
          <p:nvPr/>
        </p:nvSpPr>
        <p:spPr>
          <a:xfrm>
            <a:off x="7024991" y="3808207"/>
            <a:ext cx="221629" cy="207533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127AD9C-F996-E317-0AFF-9D5D16B91B81}"/>
              </a:ext>
            </a:extLst>
          </p:cNvPr>
          <p:cNvSpPr/>
          <p:nvPr/>
        </p:nvSpPr>
        <p:spPr>
          <a:xfrm>
            <a:off x="7024990" y="4558760"/>
            <a:ext cx="221629" cy="207533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3979E-B700-F597-B53F-9292EAD5F2CF}"/>
                  </a:ext>
                </a:extLst>
              </p:cNvPr>
              <p:cNvSpPr txBox="1"/>
              <p:nvPr/>
            </p:nvSpPr>
            <p:spPr>
              <a:xfrm>
                <a:off x="449364" y="5773317"/>
                <a:ext cx="2120218" cy="585160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2.73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≥5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3979E-B700-F597-B53F-9292EAD5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4" y="5773317"/>
                <a:ext cx="2120218" cy="585160"/>
              </a:xfrm>
              <a:prstGeom prst="rect">
                <a:avLst/>
              </a:prstGeom>
              <a:blipFill>
                <a:blip r:embed="rId5"/>
                <a:stretch>
                  <a:fillRect b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A38CA7D-DF7E-AB28-F724-6871F4988187}"/>
              </a:ext>
            </a:extLst>
          </p:cNvPr>
          <p:cNvSpPr txBox="1"/>
          <p:nvPr/>
        </p:nvSpPr>
        <p:spPr>
          <a:xfrm>
            <a:off x="357003" y="6510989"/>
            <a:ext cx="838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 Bruhn, E. F.,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and Design of Flight Vehicle Structures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Jacobs Publishing, Carmel, IN, 1973, p. C7.6</a:t>
            </a:r>
          </a:p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DF225-C7B1-2008-F515-7074AF52DA47}"/>
              </a:ext>
            </a:extLst>
          </p:cNvPr>
          <p:cNvSpPr txBox="1"/>
          <p:nvPr/>
        </p:nvSpPr>
        <p:spPr>
          <a:xfrm>
            <a:off x="2523590" y="6129812"/>
            <a:ext cx="39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73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0F4652-764F-BE59-40A0-2FB8EB5319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69515F52-7997-548F-A641-82A2388C33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5" t="5568" r="4762" b="5752"/>
          <a:stretch/>
        </p:blipFill>
        <p:spPr>
          <a:xfrm>
            <a:off x="1330695" y="462257"/>
            <a:ext cx="4549400" cy="5826783"/>
          </a:xfrm>
          <a:prstGeom prst="rect">
            <a:avLst/>
          </a:prstGeom>
        </p:spPr>
      </p:pic>
      <p:pic>
        <p:nvPicPr>
          <p:cNvPr id="7" name="Picture 6" descr="A graph of lines and points&#10;&#10;AI-generated content may be incorrect.">
            <a:extLst>
              <a:ext uri="{FF2B5EF4-FFF2-40B4-BE49-F238E27FC236}">
                <a16:creationId xmlns:a16="http://schemas.microsoft.com/office/drawing/2014/main" id="{0C907BC2-A74B-B36F-4883-AD0AA4EBE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2" t="5223" r="4047" b="5913"/>
          <a:stretch/>
        </p:blipFill>
        <p:spPr>
          <a:xfrm>
            <a:off x="6311907" y="462257"/>
            <a:ext cx="4620404" cy="5826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F2E211-5159-315F-F3A1-A175B6F31FC7}"/>
              </a:ext>
            </a:extLst>
          </p:cNvPr>
          <p:cNvSpPr/>
          <p:nvPr/>
        </p:nvSpPr>
        <p:spPr>
          <a:xfrm>
            <a:off x="1070043" y="254000"/>
            <a:ext cx="10116766" cy="628904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79ED8A-7ED1-CF14-C7FB-034D09304886}"/>
              </a:ext>
            </a:extLst>
          </p:cNvPr>
          <p:cNvCxnSpPr>
            <a:cxnSpLocks/>
          </p:cNvCxnSpPr>
          <p:nvPr/>
        </p:nvCxnSpPr>
        <p:spPr>
          <a:xfrm>
            <a:off x="6096000" y="455038"/>
            <a:ext cx="0" cy="583399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53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1983450" y="2215675"/>
            <a:ext cx="8225100" cy="124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BUCKLING</a:t>
            </a:r>
            <a:endParaRPr dirty="0"/>
          </a:p>
        </p:txBody>
      </p:sp>
      <p:sp>
        <p:nvSpPr>
          <p:cNvPr id="228" name="Google Shape;228;p26"/>
          <p:cNvSpPr/>
          <p:nvPr/>
        </p:nvSpPr>
        <p:spPr>
          <a:xfrm>
            <a:off x="1166663" y="1041346"/>
            <a:ext cx="901275" cy="737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/>
              </a:rPr>
              <a:t>01</a:t>
            </a:r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1"/>
          </p:nvPr>
        </p:nvSpPr>
        <p:spPr>
          <a:xfrm>
            <a:off x="1983450" y="3414175"/>
            <a:ext cx="8225100" cy="93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What is buckling and what is being considered?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1373700" y="980963"/>
            <a:ext cx="9444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What is buckling?</a:t>
            </a:r>
            <a:endParaRPr dirty="0"/>
          </a:p>
        </p:txBody>
      </p:sp>
      <p:sp>
        <p:nvSpPr>
          <p:cNvPr id="235" name="Google Shape;235;p27"/>
          <p:cNvSpPr txBox="1">
            <a:spLocks noGrp="1"/>
          </p:cNvSpPr>
          <p:nvPr>
            <p:ph type="body" idx="1"/>
          </p:nvPr>
        </p:nvSpPr>
        <p:spPr>
          <a:xfrm>
            <a:off x="2005650" y="2260738"/>
            <a:ext cx="8180700" cy="36992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loss of stability in a structural element subjected to compressive stress.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Deformation mode of element transitions from axial to lateral at a critical load.</a:t>
            </a:r>
          </a:p>
        </p:txBody>
      </p:sp>
      <p:pic>
        <p:nvPicPr>
          <p:cNvPr id="3" name="Picture 2" descr="A black background with a rectangular object&#10;&#10;AI-generated content may be incorrect.">
            <a:extLst>
              <a:ext uri="{FF2B5EF4-FFF2-40B4-BE49-F238E27FC236}">
                <a16:creationId xmlns:a16="http://schemas.microsoft.com/office/drawing/2014/main" id="{CA3BBFA4-5C51-D743-6C55-3A47AE05E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5" t="-9089" r="32083" b="9089"/>
          <a:stretch/>
        </p:blipFill>
        <p:spPr>
          <a:xfrm>
            <a:off x="2555321" y="2864145"/>
            <a:ext cx="1989022" cy="19890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curved line with a black background&#10;&#10;AI-generated content may be incorrect.">
            <a:extLst>
              <a:ext uri="{FF2B5EF4-FFF2-40B4-BE49-F238E27FC236}">
                <a16:creationId xmlns:a16="http://schemas.microsoft.com/office/drawing/2014/main" id="{8C780BDB-3CFE-699C-6AEC-A66AB08ED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55" t="-24059" r="27644" b="4174"/>
          <a:stretch/>
        </p:blipFill>
        <p:spPr>
          <a:xfrm>
            <a:off x="7647507" y="2864145"/>
            <a:ext cx="2002536" cy="2002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white rectangular object with black background&#10;&#10;AI-generated content may be incorrect.">
            <a:extLst>
              <a:ext uri="{FF2B5EF4-FFF2-40B4-BE49-F238E27FC236}">
                <a16:creationId xmlns:a16="http://schemas.microsoft.com/office/drawing/2014/main" id="{8F7384FA-D33A-F26F-3076-6442CC68B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05" t="-5820" r="28643" b="5820"/>
          <a:stretch/>
        </p:blipFill>
        <p:spPr>
          <a:xfrm>
            <a:off x="5094089" y="2870902"/>
            <a:ext cx="2003672" cy="20036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124C33-1EA7-308B-27C2-162A449DBBAF}"/>
              </a:ext>
            </a:extLst>
          </p:cNvPr>
          <p:cNvCxnSpPr>
            <a:cxnSpLocks/>
          </p:cNvCxnSpPr>
          <p:nvPr/>
        </p:nvCxnSpPr>
        <p:spPr>
          <a:xfrm>
            <a:off x="6105935" y="3119822"/>
            <a:ext cx="0" cy="228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412123-1500-D424-D762-04768C17C416}"/>
              </a:ext>
            </a:extLst>
          </p:cNvPr>
          <p:cNvCxnSpPr>
            <a:cxnSpLocks/>
          </p:cNvCxnSpPr>
          <p:nvPr/>
        </p:nvCxnSpPr>
        <p:spPr>
          <a:xfrm>
            <a:off x="8648775" y="3005522"/>
            <a:ext cx="0" cy="228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F623B01-990C-9073-1F22-77A5BC524722}"/>
              </a:ext>
            </a:extLst>
          </p:cNvPr>
          <p:cNvSpPr txBox="1"/>
          <p:nvPr/>
        </p:nvSpPr>
        <p:spPr>
          <a:xfrm>
            <a:off x="2795976" y="4894721"/>
            <a:ext cx="1507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unloaded loaded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D3B177-20B2-8E66-C5EA-6B01F32175C4}"/>
              </a:ext>
            </a:extLst>
          </p:cNvPr>
          <p:cNvSpPr txBox="1"/>
          <p:nvPr/>
        </p:nvSpPr>
        <p:spPr>
          <a:xfrm>
            <a:off x="5012002" y="4893703"/>
            <a:ext cx="218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loaded, axial deformation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EEC925-BE33-338A-A8D4-E4BBA50ED089}"/>
              </a:ext>
            </a:extLst>
          </p:cNvPr>
          <p:cNvSpPr txBox="1"/>
          <p:nvPr/>
        </p:nvSpPr>
        <p:spPr>
          <a:xfrm>
            <a:off x="7613429" y="4893703"/>
            <a:ext cx="207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loaded, lateral deflection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F92E05D-7B25-589D-C1A2-7C79854F79E0}"/>
              </a:ext>
            </a:extLst>
          </p:cNvPr>
          <p:cNvSpPr/>
          <p:nvPr/>
        </p:nvSpPr>
        <p:spPr>
          <a:xfrm>
            <a:off x="1023163" y="1842288"/>
            <a:ext cx="10145700" cy="407374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015C2-CB38-D80D-EF76-0E485826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Global vs. Local buckling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DE5CE-9AC5-B4B7-339B-53A6F1BD9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272" y="2095740"/>
            <a:ext cx="4590300" cy="111337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Global</a:t>
            </a:r>
            <a:r>
              <a:rPr lang="en-US" dirty="0"/>
              <a:t> - Affects the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entire structure 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component.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56F14-F2D4-25AC-A1B0-F65FF7CC9B9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69313" y="2090389"/>
            <a:ext cx="4590300" cy="1168554"/>
          </a:xfrm>
        </p:spPr>
        <p:txBody>
          <a:bodyPr/>
          <a:lstStyle/>
          <a:p>
            <a:pPr marL="107950" indent="0">
              <a:buNone/>
            </a:pPr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Local</a:t>
            </a:r>
            <a:r>
              <a:rPr lang="en-US" dirty="0"/>
              <a:t> – Occurs in </a:t>
            </a:r>
          </a:p>
          <a:p>
            <a:pPr marL="107950" indent="0">
              <a:buNone/>
            </a:pPr>
            <a:r>
              <a:rPr lang="en-US" dirty="0"/>
              <a:t>localized regions of </a:t>
            </a:r>
          </a:p>
          <a:p>
            <a:pPr marL="107950" indent="0">
              <a:buNone/>
            </a:pPr>
            <a:r>
              <a:rPr lang="en-US" dirty="0"/>
              <a:t>a structural element.</a:t>
            </a:r>
          </a:p>
        </p:txBody>
      </p:sp>
      <p:pic>
        <p:nvPicPr>
          <p:cNvPr id="6" name="Picture 5" descr="A white and black curved object&#10;&#10;AI-generated content may be incorrect.">
            <a:extLst>
              <a:ext uri="{FF2B5EF4-FFF2-40B4-BE49-F238E27FC236}">
                <a16:creationId xmlns:a16="http://schemas.microsoft.com/office/drawing/2014/main" id="{CC54C685-40BC-6D47-F870-0CC65F3F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8877" y="2983252"/>
            <a:ext cx="4369906" cy="1614791"/>
          </a:xfrm>
          <a:prstGeom prst="rect">
            <a:avLst/>
          </a:prstGeom>
        </p:spPr>
      </p:pic>
      <p:pic>
        <p:nvPicPr>
          <p:cNvPr id="8" name="Picture 7" descr="A white and black object&#10;&#10;AI-generated content may be incorrect.">
            <a:extLst>
              <a:ext uri="{FF2B5EF4-FFF2-40B4-BE49-F238E27FC236}">
                <a16:creationId xmlns:a16="http://schemas.microsoft.com/office/drawing/2014/main" id="{E6ACD665-C8EA-8849-4284-39CB6905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08797" y="3245695"/>
            <a:ext cx="3738119" cy="138133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8BD39C8D-8C56-55D6-6F25-D764BC49F41E}"/>
              </a:ext>
            </a:extLst>
          </p:cNvPr>
          <p:cNvGrpSpPr/>
          <p:nvPr/>
        </p:nvGrpSpPr>
        <p:grpSpPr>
          <a:xfrm>
            <a:off x="7213829" y="3440430"/>
            <a:ext cx="877265" cy="1017011"/>
            <a:chOff x="7213829" y="3440430"/>
            <a:chExt cx="877265" cy="101701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5332D8-F918-6DFA-68EE-A52B3680159E}"/>
                </a:ext>
              </a:extLst>
            </p:cNvPr>
            <p:cNvCxnSpPr/>
            <p:nvPr/>
          </p:nvCxnSpPr>
          <p:spPr>
            <a:xfrm>
              <a:off x="7213829" y="3558022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AB1F9F-D29D-56EF-347B-7688214B6A05}"/>
                </a:ext>
              </a:extLst>
            </p:cNvPr>
            <p:cNvCxnSpPr>
              <a:cxnSpLocks/>
            </p:cNvCxnSpPr>
            <p:nvPr/>
          </p:nvCxnSpPr>
          <p:spPr>
            <a:xfrm>
              <a:off x="7651979" y="3543041"/>
              <a:ext cx="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4F904A-7D90-1C97-14F0-A97C6FF3F180}"/>
                </a:ext>
              </a:extLst>
            </p:cNvPr>
            <p:cNvCxnSpPr/>
            <p:nvPr/>
          </p:nvCxnSpPr>
          <p:spPr>
            <a:xfrm>
              <a:off x="7633894" y="4441683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D5C63C-5D24-A7F0-DD64-16888324F15B}"/>
                </a:ext>
              </a:extLst>
            </p:cNvPr>
            <p:cNvSpPr/>
            <p:nvPr/>
          </p:nvSpPr>
          <p:spPr>
            <a:xfrm>
              <a:off x="7545309" y="3562350"/>
              <a:ext cx="106695" cy="872490"/>
            </a:xfrm>
            <a:custGeom>
              <a:avLst/>
              <a:gdLst>
                <a:gd name="connsiteX0" fmla="*/ 106695 w 106695"/>
                <a:gd name="connsiteY0" fmla="*/ 0 h 872490"/>
                <a:gd name="connsiteX1" fmla="*/ 15 w 106695"/>
                <a:gd name="connsiteY1" fmla="*/ 430530 h 872490"/>
                <a:gd name="connsiteX2" fmla="*/ 99075 w 106695"/>
                <a:gd name="connsiteY2" fmla="*/ 872490 h 8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95" h="872490">
                  <a:moveTo>
                    <a:pt x="106695" y="0"/>
                  </a:moveTo>
                  <a:cubicBezTo>
                    <a:pt x="53990" y="142557"/>
                    <a:pt x="1285" y="285115"/>
                    <a:pt x="15" y="430530"/>
                  </a:cubicBezTo>
                  <a:cubicBezTo>
                    <a:pt x="-1255" y="575945"/>
                    <a:pt x="76850" y="790575"/>
                    <a:pt x="99075" y="872490"/>
                  </a:cubicBezTo>
                </a:path>
              </a:pathLst>
            </a:cu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480673-4C9F-FE5C-E537-5CABDA74AFAA}"/>
                </a:ext>
              </a:extLst>
            </p:cNvPr>
            <p:cNvSpPr/>
            <p:nvPr/>
          </p:nvSpPr>
          <p:spPr>
            <a:xfrm>
              <a:off x="7655814" y="4358640"/>
              <a:ext cx="434340" cy="83820"/>
            </a:xfrm>
            <a:custGeom>
              <a:avLst/>
              <a:gdLst>
                <a:gd name="connsiteX0" fmla="*/ 0 w 434340"/>
                <a:gd name="connsiteY0" fmla="*/ 83820 h 83820"/>
                <a:gd name="connsiteX1" fmla="*/ 224790 w 434340"/>
                <a:gd name="connsiteY1" fmla="*/ 19050 h 83820"/>
                <a:gd name="connsiteX2" fmla="*/ 434340 w 4343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340" h="83820">
                  <a:moveTo>
                    <a:pt x="0" y="83820"/>
                  </a:moveTo>
                  <a:cubicBezTo>
                    <a:pt x="76200" y="58420"/>
                    <a:pt x="152400" y="33020"/>
                    <a:pt x="224790" y="19050"/>
                  </a:cubicBezTo>
                  <a:cubicBezTo>
                    <a:pt x="297180" y="5080"/>
                    <a:pt x="309880" y="4445"/>
                    <a:pt x="434340" y="0"/>
                  </a:cubicBezTo>
                </a:path>
              </a:pathLst>
            </a:cu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1E45E1-84A8-239F-460F-43C8BA9DBEF2}"/>
                </a:ext>
              </a:extLst>
            </p:cNvPr>
            <p:cNvSpPr/>
            <p:nvPr/>
          </p:nvSpPr>
          <p:spPr>
            <a:xfrm>
              <a:off x="7232904" y="3440430"/>
              <a:ext cx="419100" cy="110490"/>
            </a:xfrm>
            <a:custGeom>
              <a:avLst/>
              <a:gdLst>
                <a:gd name="connsiteX0" fmla="*/ 419100 w 419100"/>
                <a:gd name="connsiteY0" fmla="*/ 110490 h 110490"/>
                <a:gd name="connsiteX1" fmla="*/ 167640 w 419100"/>
                <a:gd name="connsiteY1" fmla="*/ 64770 h 110490"/>
                <a:gd name="connsiteX2" fmla="*/ 0 w 419100"/>
                <a:gd name="connsiteY2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110490">
                  <a:moveTo>
                    <a:pt x="419100" y="110490"/>
                  </a:moveTo>
                  <a:cubicBezTo>
                    <a:pt x="328295" y="96837"/>
                    <a:pt x="237490" y="83185"/>
                    <a:pt x="167640" y="64770"/>
                  </a:cubicBezTo>
                  <a:cubicBezTo>
                    <a:pt x="97790" y="46355"/>
                    <a:pt x="59055" y="28575"/>
                    <a:pt x="0" y="0"/>
                  </a:cubicBezTo>
                </a:path>
              </a:pathLst>
            </a:cu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EABBCF0-1FEA-7537-5053-2E50664DAB52}"/>
              </a:ext>
            </a:extLst>
          </p:cNvPr>
          <p:cNvGrpSpPr/>
          <p:nvPr/>
        </p:nvGrpSpPr>
        <p:grpSpPr>
          <a:xfrm>
            <a:off x="1603985" y="3443214"/>
            <a:ext cx="1481150" cy="1067059"/>
            <a:chOff x="1603985" y="3443214"/>
            <a:chExt cx="1481150" cy="106705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4CC866-7FB8-3A2F-9EC9-CB7C1C5B28BD}"/>
                </a:ext>
              </a:extLst>
            </p:cNvPr>
            <p:cNvCxnSpPr/>
            <p:nvPr/>
          </p:nvCxnSpPr>
          <p:spPr>
            <a:xfrm>
              <a:off x="1603985" y="3610854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1AE27B-F838-C5B6-F501-68EDA64FA9D9}"/>
                </a:ext>
              </a:extLst>
            </p:cNvPr>
            <p:cNvCxnSpPr>
              <a:cxnSpLocks/>
            </p:cNvCxnSpPr>
            <p:nvPr/>
          </p:nvCxnSpPr>
          <p:spPr>
            <a:xfrm>
              <a:off x="2042135" y="3595873"/>
              <a:ext cx="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939377-F3B9-1694-51B9-719B46529E0E}"/>
                </a:ext>
              </a:extLst>
            </p:cNvPr>
            <p:cNvCxnSpPr/>
            <p:nvPr/>
          </p:nvCxnSpPr>
          <p:spPr>
            <a:xfrm>
              <a:off x="2024050" y="4494515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144072-9D06-B80D-A156-658AB870DDA2}"/>
                </a:ext>
              </a:extLst>
            </p:cNvPr>
            <p:cNvCxnSpPr/>
            <p:nvPr/>
          </p:nvCxnSpPr>
          <p:spPr>
            <a:xfrm>
              <a:off x="2198345" y="3443214"/>
              <a:ext cx="457200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697D5B4-3DC2-40EA-8772-C4E7B90045F8}"/>
                </a:ext>
              </a:extLst>
            </p:cNvPr>
            <p:cNvCxnSpPr>
              <a:cxnSpLocks/>
            </p:cNvCxnSpPr>
            <p:nvPr/>
          </p:nvCxnSpPr>
          <p:spPr>
            <a:xfrm>
              <a:off x="2642210" y="3443214"/>
              <a:ext cx="0" cy="9144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3BF7CE9-96CF-4D5B-C1E5-23FDD57D49A5}"/>
                </a:ext>
              </a:extLst>
            </p:cNvPr>
            <p:cNvCxnSpPr/>
            <p:nvPr/>
          </p:nvCxnSpPr>
          <p:spPr>
            <a:xfrm>
              <a:off x="2627935" y="4326875"/>
              <a:ext cx="457200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40B9672-CD94-B36B-BFDA-7638D527E801}"/>
                </a:ext>
              </a:extLst>
            </p:cNvPr>
            <p:cNvCxnSpPr/>
            <p:nvPr/>
          </p:nvCxnSpPr>
          <p:spPr>
            <a:xfrm flipV="1">
              <a:off x="2170636" y="3969224"/>
              <a:ext cx="361975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56FEF6-14EE-4AF3-D2B8-630248C51D91}"/>
              </a:ext>
            </a:extLst>
          </p:cNvPr>
          <p:cNvCxnSpPr/>
          <p:nvPr/>
        </p:nvCxnSpPr>
        <p:spPr>
          <a:xfrm>
            <a:off x="6096000" y="2054498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D2E68-93E9-B3DE-7379-F09747E6106E}"/>
                  </a:ext>
                </a:extLst>
              </p:cNvPr>
              <p:cNvSpPr txBox="1"/>
              <p:nvPr/>
            </p:nvSpPr>
            <p:spPr>
              <a:xfrm>
                <a:off x="1023138" y="4893543"/>
                <a:ext cx="2512539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𝑐𝑟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D2E68-93E9-B3DE-7379-F09747E61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38" y="4893543"/>
                <a:ext cx="2512539" cy="831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FAE7E7-5BBD-59DB-0A1B-6DC4FA9B7BEE}"/>
              </a:ext>
            </a:extLst>
          </p:cNvPr>
          <p:cNvSpPr/>
          <p:nvPr/>
        </p:nvSpPr>
        <p:spPr>
          <a:xfrm>
            <a:off x="7687639" y="4935407"/>
            <a:ext cx="249048" cy="388020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DD00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0AE6D5-A426-6B73-842D-7B5302D99E54}"/>
                  </a:ext>
                </a:extLst>
              </p:cNvPr>
              <p:cNvSpPr txBox="1"/>
              <p:nvPr/>
            </p:nvSpPr>
            <p:spPr>
              <a:xfrm>
                <a:off x="6116270" y="4880581"/>
                <a:ext cx="3789728" cy="885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𝑐𝑟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0AE6D5-A426-6B73-842D-7B5302D99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270" y="4880581"/>
                <a:ext cx="3789728" cy="8856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8E4240D-09B6-D668-5440-DF1A1BACDCE2}"/>
              </a:ext>
            </a:extLst>
          </p:cNvPr>
          <p:cNvSpPr txBox="1"/>
          <p:nvPr/>
        </p:nvSpPr>
        <p:spPr>
          <a:xfrm>
            <a:off x="7094010" y="6009705"/>
            <a:ext cx="417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Charts historically used to determine </a:t>
            </a:r>
            <a:r>
              <a:rPr lang="en-US" sz="1600" i="1" dirty="0">
                <a:latin typeface="Poppins" panose="00000500000000000000" pitchFamily="2" charset="0"/>
                <a:cs typeface="Poppins" panose="00000500000000000000" pitchFamily="2" charset="0"/>
              </a:rPr>
              <a:t>k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87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40D8-0795-EF2F-276B-712EC1B4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Geometries for Study</a:t>
            </a:r>
          </a:p>
        </p:txBody>
      </p:sp>
      <p:pic>
        <p:nvPicPr>
          <p:cNvPr id="3" name="Picture 2" descr="A two lines with numbers and letters&#10;&#10;AI-generated content may be incorrect.">
            <a:extLst>
              <a:ext uri="{FF2B5EF4-FFF2-40B4-BE49-F238E27FC236}">
                <a16:creationId xmlns:a16="http://schemas.microsoft.com/office/drawing/2014/main" id="{34FF2771-1251-4273-6ADA-7765926F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459"/>
          <a:stretch/>
        </p:blipFill>
        <p:spPr>
          <a:xfrm>
            <a:off x="3622875" y="1806064"/>
            <a:ext cx="8153475" cy="4324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29A2CA-691A-4A0F-9339-017F0431BAA3}"/>
              </a:ext>
            </a:extLst>
          </p:cNvPr>
          <p:cNvSpPr/>
          <p:nvPr/>
        </p:nvSpPr>
        <p:spPr>
          <a:xfrm>
            <a:off x="487983" y="1806064"/>
            <a:ext cx="2685327" cy="4324568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FD3028-E3D6-D8CF-1E43-82A57228ECD7}"/>
              </a:ext>
            </a:extLst>
          </p:cNvPr>
          <p:cNvSpPr txBox="1">
            <a:spLocks/>
          </p:cNvSpPr>
          <p:nvPr/>
        </p:nvSpPr>
        <p:spPr>
          <a:xfrm>
            <a:off x="787078" y="2254240"/>
            <a:ext cx="2106593" cy="32668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US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L- , T- ,  &amp; Cruciform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Section Stringers</a:t>
            </a:r>
          </a:p>
          <a:p>
            <a:endParaRPr lang="en-US" sz="2000" dirty="0"/>
          </a:p>
          <a:p>
            <a:endParaRPr lang="en-US" dirty="0"/>
          </a:p>
          <a:p>
            <a:pPr marL="10795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E794E-2FC1-8D7D-9EED-C21C69DB85A9}"/>
              </a:ext>
            </a:extLst>
          </p:cNvPr>
          <p:cNvSpPr txBox="1"/>
          <p:nvPr/>
        </p:nvSpPr>
        <p:spPr>
          <a:xfrm>
            <a:off x="3839317" y="5064875"/>
            <a:ext cx="252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	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f4	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158C3-604D-6B4E-A005-59AEB84222CB}"/>
              </a:ext>
            </a:extLst>
          </p:cNvPr>
          <p:cNvSpPr/>
          <p:nvPr/>
        </p:nvSpPr>
        <p:spPr>
          <a:xfrm>
            <a:off x="6378633" y="4987636"/>
            <a:ext cx="1646379" cy="10560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D53E7-9F0F-9949-FCB8-05CC562EC404}"/>
              </a:ext>
            </a:extLst>
          </p:cNvPr>
          <p:cNvSpPr txBox="1"/>
          <p:nvPr/>
        </p:nvSpPr>
        <p:spPr>
          <a:xfrm>
            <a:off x="6517178" y="5040732"/>
            <a:ext cx="164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7AB58E-AA91-D059-6D14-A9A596383305}"/>
              </a:ext>
            </a:extLst>
          </p:cNvPr>
          <p:cNvCxnSpPr/>
          <p:nvPr/>
        </p:nvCxnSpPr>
        <p:spPr>
          <a:xfrm>
            <a:off x="6631478" y="5547793"/>
            <a:ext cx="365760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2C3869-21AC-EA02-71FF-16BDF22F86A4}"/>
              </a:ext>
            </a:extLst>
          </p:cNvPr>
          <p:cNvCxnSpPr/>
          <p:nvPr/>
        </p:nvCxnSpPr>
        <p:spPr>
          <a:xfrm>
            <a:off x="7393478" y="5547793"/>
            <a:ext cx="365760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90F863B-12CC-4063-9E1D-DA44230C890F}"/>
              </a:ext>
            </a:extLst>
          </p:cNvPr>
          <p:cNvSpPr/>
          <p:nvPr/>
        </p:nvSpPr>
        <p:spPr>
          <a:xfrm>
            <a:off x="3711633" y="4987636"/>
            <a:ext cx="2562636" cy="10560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9F30C-83C4-732F-B6D0-A31FD24E9875}"/>
              </a:ext>
            </a:extLst>
          </p:cNvPr>
          <p:cNvSpPr txBox="1"/>
          <p:nvPr/>
        </p:nvSpPr>
        <p:spPr>
          <a:xfrm>
            <a:off x="3711633" y="4679859"/>
            <a:ext cx="1715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 defines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33D9-FFDA-033B-A561-6C410EA1C0BF}"/>
              </a:ext>
            </a:extLst>
          </p:cNvPr>
          <p:cNvSpPr txBox="1"/>
          <p:nvPr/>
        </p:nvSpPr>
        <p:spPr>
          <a:xfrm>
            <a:off x="6293428" y="4706407"/>
            <a:ext cx="1715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Ratios for Charts</a:t>
            </a:r>
          </a:p>
        </p:txBody>
      </p:sp>
    </p:spTree>
    <p:extLst>
      <p:ext uri="{BB962C8B-B14F-4D97-AF65-F5344CB8AC3E}">
        <p14:creationId xmlns:p14="http://schemas.microsoft.com/office/powerpoint/2010/main" val="176726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F930-FBA2-83AD-6E95-B30ED030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5E83C-FB84-7A97-C31A-A32B4DAE9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/>
              <a:t>Finding unknowns with moment distribution</a:t>
            </a:r>
          </a:p>
        </p:txBody>
      </p:sp>
      <p:sp>
        <p:nvSpPr>
          <p:cNvPr id="6" name="Google Shape;228;p26">
            <a:extLst>
              <a:ext uri="{FF2B5EF4-FFF2-40B4-BE49-F238E27FC236}">
                <a16:creationId xmlns:a16="http://schemas.microsoft.com/office/drawing/2014/main" id="{A8280BD9-50B0-A464-F2A2-65A555C385BF}"/>
              </a:ext>
            </a:extLst>
          </p:cNvPr>
          <p:cNvSpPr/>
          <p:nvPr/>
        </p:nvSpPr>
        <p:spPr>
          <a:xfrm>
            <a:off x="1166663" y="1041346"/>
            <a:ext cx="1119337" cy="737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/>
              </a:rPr>
              <a:t>0</a:t>
            </a:r>
            <a:r>
              <a:rPr lang="en-US" b="1" i="0" dirty="0">
                <a:ln>
                  <a:noFill/>
                </a:ln>
                <a:solidFill>
                  <a:schemeClr val="lt1"/>
                </a:solidFill>
                <a:latin typeface="Poppins"/>
              </a:rPr>
              <a:t>2</a:t>
            </a:r>
            <a:endParaRPr b="1" i="0" dirty="0">
              <a:ln>
                <a:noFill/>
              </a:ln>
              <a:solidFill>
                <a:schemeClr val="lt1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7343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B78A-5B6C-EE69-D293-D121E738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Moment Distribution in Beams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7600E-2C7B-C001-811D-00F2AE613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5575" y="2808514"/>
            <a:ext cx="8180700" cy="935708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1800" dirty="0"/>
              <a:t>A technique to analyze statically indeterminate beams by iteratively distributing internal moments until equilibrium is achieved.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9C77BAA-EF50-BAD5-0E89-DB3A42EA56EF}"/>
              </a:ext>
            </a:extLst>
          </p:cNvPr>
          <p:cNvGrpSpPr>
            <a:grpSpLocks noChangeAspect="1"/>
          </p:cNvGrpSpPr>
          <p:nvPr/>
        </p:nvGrpSpPr>
        <p:grpSpPr>
          <a:xfrm>
            <a:off x="1431784" y="3897187"/>
            <a:ext cx="2727308" cy="626800"/>
            <a:chOff x="2171701" y="4480560"/>
            <a:chExt cx="2014218" cy="46291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A25D26-E56B-5724-C0D0-FA073B68506F}"/>
                </a:ext>
              </a:extLst>
            </p:cNvPr>
            <p:cNvCxnSpPr/>
            <p:nvPr/>
          </p:nvCxnSpPr>
          <p:spPr>
            <a:xfrm>
              <a:off x="2265680" y="448056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9ED7BA-64DA-7A9D-5392-E5B249BA4F5C}"/>
                </a:ext>
              </a:extLst>
            </p:cNvPr>
            <p:cNvCxnSpPr>
              <a:cxnSpLocks/>
            </p:cNvCxnSpPr>
            <p:nvPr/>
          </p:nvCxnSpPr>
          <p:spPr>
            <a:xfrm>
              <a:off x="2265680" y="470916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427934-A9CC-63E5-F44E-6D60BD020341}"/>
                </a:ext>
              </a:extLst>
            </p:cNvPr>
            <p:cNvCxnSpPr/>
            <p:nvPr/>
          </p:nvCxnSpPr>
          <p:spPr>
            <a:xfrm>
              <a:off x="4091940" y="448310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BB5A66C-1CA0-4DFA-251D-A97016B06479}"/>
                </a:ext>
              </a:extLst>
            </p:cNvPr>
            <p:cNvSpPr/>
            <p:nvPr/>
          </p:nvSpPr>
          <p:spPr>
            <a:xfrm>
              <a:off x="3107058" y="4711065"/>
              <a:ext cx="137160" cy="13716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A155F0-548D-CFBC-2EDB-A688685C74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4240" y="4483100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422348-5310-C13A-6166-1155A32365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1701" y="485203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9AFFAD-66FB-A1D6-32C5-7F9BA3188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1701" y="476059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2DE2E77-A007-0D00-160E-9B9DAA177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1701" y="466788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429453-434A-95F5-A96A-F10633798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1701" y="457771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DDFD09-3FD0-CE1C-FB04-0CE54ADA4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4479" y="4481830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4F9F9D-4CE2-CBFF-F1A3-9CD6BF933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1940" y="485076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CA439A-8E66-B507-920F-9C7CC69182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1940" y="475932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C242C4-6F46-D6FA-858A-0D803A492F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1940" y="466661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BECDA77-872E-B205-0913-CEA572B061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1940" y="457644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5397FF-36D3-A90D-A9BE-2DF7E29E5449}"/>
                </a:ext>
              </a:extLst>
            </p:cNvPr>
            <p:cNvCxnSpPr/>
            <p:nvPr/>
          </p:nvCxnSpPr>
          <p:spPr>
            <a:xfrm>
              <a:off x="3634740" y="4482465"/>
              <a:ext cx="0" cy="189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8F7D0D4-62F2-265A-CB9C-D5240630B390}"/>
              </a:ext>
            </a:extLst>
          </p:cNvPr>
          <p:cNvGrpSpPr>
            <a:grpSpLocks noChangeAspect="1"/>
          </p:cNvGrpSpPr>
          <p:nvPr/>
        </p:nvGrpSpPr>
        <p:grpSpPr>
          <a:xfrm>
            <a:off x="4731973" y="3894021"/>
            <a:ext cx="2725364" cy="629790"/>
            <a:chOff x="4812031" y="4474210"/>
            <a:chExt cx="2014218" cy="46545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797A20-93CA-CA8E-C3B9-936E22CC02A2}"/>
                </a:ext>
              </a:extLst>
            </p:cNvPr>
            <p:cNvCxnSpPr/>
            <p:nvPr/>
          </p:nvCxnSpPr>
          <p:spPr>
            <a:xfrm>
              <a:off x="4906010" y="447675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CAC8D6-FAEF-4AA5-A591-B3523C710E27}"/>
                </a:ext>
              </a:extLst>
            </p:cNvPr>
            <p:cNvCxnSpPr>
              <a:cxnSpLocks/>
            </p:cNvCxnSpPr>
            <p:nvPr/>
          </p:nvCxnSpPr>
          <p:spPr>
            <a:xfrm>
              <a:off x="4906010" y="4705350"/>
              <a:ext cx="8686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31ABC0-9F23-F5FA-CA41-9E194EFB27BD}"/>
                </a:ext>
              </a:extLst>
            </p:cNvPr>
            <p:cNvCxnSpPr/>
            <p:nvPr/>
          </p:nvCxnSpPr>
          <p:spPr>
            <a:xfrm>
              <a:off x="6732270" y="447929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EE1769-D519-1251-3EDC-A0FE428505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4570" y="4479290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6C024F-C70A-EE4F-B708-2B7C93BE13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2031" y="484822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E2DF70F-A51A-5561-3975-7903FA7F32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2031" y="475678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252C2B-5005-98CB-EA3B-11F458EB7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2031" y="466407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3BD69A-19B6-6FB7-79F0-4F2B81DB1E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2031" y="457390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64E57C-18C4-BA58-CFA4-CD143489B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4809" y="4478020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240D74-50EC-A826-20A3-2EC970018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2270" y="484695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734111F-FF07-25D2-3956-09FBA584DA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2270" y="475551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6CB6F73-698D-03D0-8AB9-3D7D9908F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2270" y="466280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0A799C-9BC4-3E36-4B7B-003FC7974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2270" y="457263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9D8DD88-0820-04D4-FEBB-10E5491B1CA2}"/>
                </a:ext>
              </a:extLst>
            </p:cNvPr>
            <p:cNvCxnSpPr/>
            <p:nvPr/>
          </p:nvCxnSpPr>
          <p:spPr>
            <a:xfrm>
              <a:off x="6293358" y="4649343"/>
              <a:ext cx="0" cy="189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58C9B0-CE20-C888-88E6-85065B13734A}"/>
                </a:ext>
              </a:extLst>
            </p:cNvPr>
            <p:cNvCxnSpPr/>
            <p:nvPr/>
          </p:nvCxnSpPr>
          <p:spPr>
            <a:xfrm>
              <a:off x="5772150" y="447548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644461-699E-5459-13ED-8FBC592BF8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4689" y="4474210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1A9920-F526-9191-8E0E-361130AEF8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2150" y="484314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753527F-70F3-0C48-4BD8-4F6C410F3B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2150" y="475170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242E213-674D-A539-8006-5F6E6E891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2150" y="465899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4BC0E6-F4FB-BE7F-7871-DA342E457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2150" y="456882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A1D7DE4-8C24-77F5-81E7-27C9E9C2BC17}"/>
                </a:ext>
              </a:extLst>
            </p:cNvPr>
            <p:cNvCxnSpPr/>
            <p:nvPr/>
          </p:nvCxnSpPr>
          <p:spPr>
            <a:xfrm>
              <a:off x="5863590" y="447548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94216B-9B0F-885B-21B6-3142DF40A151}"/>
                </a:ext>
              </a:extLst>
            </p:cNvPr>
            <p:cNvSpPr/>
            <p:nvPr/>
          </p:nvSpPr>
          <p:spPr>
            <a:xfrm>
              <a:off x="5861685" y="4703445"/>
              <a:ext cx="874395" cy="160023"/>
            </a:xfrm>
            <a:custGeom>
              <a:avLst/>
              <a:gdLst>
                <a:gd name="connsiteX0" fmla="*/ 0 w 874395"/>
                <a:gd name="connsiteY0" fmla="*/ 1905 h 160023"/>
                <a:gd name="connsiteX1" fmla="*/ 169545 w 874395"/>
                <a:gd name="connsiteY1" fmla="*/ 36195 h 160023"/>
                <a:gd name="connsiteX2" fmla="*/ 428625 w 874395"/>
                <a:gd name="connsiteY2" fmla="*/ 160020 h 160023"/>
                <a:gd name="connsiteX3" fmla="*/ 697230 w 874395"/>
                <a:gd name="connsiteY3" fmla="*/ 32385 h 160023"/>
                <a:gd name="connsiteX4" fmla="*/ 874395 w 874395"/>
                <a:gd name="connsiteY4" fmla="*/ 0 h 16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95" h="160023">
                  <a:moveTo>
                    <a:pt x="0" y="1905"/>
                  </a:moveTo>
                  <a:cubicBezTo>
                    <a:pt x="49054" y="5874"/>
                    <a:pt x="98108" y="9843"/>
                    <a:pt x="169545" y="36195"/>
                  </a:cubicBezTo>
                  <a:cubicBezTo>
                    <a:pt x="240982" y="62547"/>
                    <a:pt x="340678" y="160655"/>
                    <a:pt x="428625" y="160020"/>
                  </a:cubicBezTo>
                  <a:cubicBezTo>
                    <a:pt x="516573" y="159385"/>
                    <a:pt x="622935" y="59055"/>
                    <a:pt x="697230" y="32385"/>
                  </a:cubicBezTo>
                  <a:cubicBezTo>
                    <a:pt x="771525" y="5715"/>
                    <a:pt x="795338" y="2540"/>
                    <a:pt x="874395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Circular 60">
              <a:extLst>
                <a:ext uri="{FF2B5EF4-FFF2-40B4-BE49-F238E27FC236}">
                  <a16:creationId xmlns:a16="http://schemas.microsoft.com/office/drawing/2014/main" id="{FEFE558E-E131-E9A6-4375-0C39EB914094}"/>
                </a:ext>
              </a:extLst>
            </p:cNvPr>
            <p:cNvSpPr/>
            <p:nvPr/>
          </p:nvSpPr>
          <p:spPr>
            <a:xfrm rot="5400000" flipH="1">
              <a:off x="5793105" y="4585335"/>
              <a:ext cx="228600" cy="228600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Arrow: Circular 61">
              <a:extLst>
                <a:ext uri="{FF2B5EF4-FFF2-40B4-BE49-F238E27FC236}">
                  <a16:creationId xmlns:a16="http://schemas.microsoft.com/office/drawing/2014/main" id="{060395CE-D983-2FDA-E7BD-48C205E612BA}"/>
                </a:ext>
              </a:extLst>
            </p:cNvPr>
            <p:cNvSpPr/>
            <p:nvPr/>
          </p:nvSpPr>
          <p:spPr>
            <a:xfrm rot="16200000">
              <a:off x="6573773" y="4594860"/>
              <a:ext cx="228600" cy="228600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B656485-69B2-AFA1-0193-3A87CBA56CCC}"/>
              </a:ext>
            </a:extLst>
          </p:cNvPr>
          <p:cNvGrpSpPr>
            <a:grpSpLocks noChangeAspect="1"/>
          </p:cNvGrpSpPr>
          <p:nvPr/>
        </p:nvGrpSpPr>
        <p:grpSpPr>
          <a:xfrm>
            <a:off x="7916835" y="3827978"/>
            <a:ext cx="2809556" cy="645703"/>
            <a:chOff x="7627621" y="4480560"/>
            <a:chExt cx="2014218" cy="46291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D0056F6-063F-0CE6-F935-B19BBBD5E9FA}"/>
                </a:ext>
              </a:extLst>
            </p:cNvPr>
            <p:cNvCxnSpPr/>
            <p:nvPr/>
          </p:nvCxnSpPr>
          <p:spPr>
            <a:xfrm>
              <a:off x="7721600" y="448056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5422D5-007B-103A-9755-7D488C04BD2D}"/>
                </a:ext>
              </a:extLst>
            </p:cNvPr>
            <p:cNvCxnSpPr/>
            <p:nvPr/>
          </p:nvCxnSpPr>
          <p:spPr>
            <a:xfrm>
              <a:off x="9547860" y="4483100"/>
              <a:ext cx="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875CF5F8-ABF9-3D2B-60D3-B65530A5B9BF}"/>
                </a:ext>
              </a:extLst>
            </p:cNvPr>
            <p:cNvSpPr/>
            <p:nvPr/>
          </p:nvSpPr>
          <p:spPr>
            <a:xfrm>
              <a:off x="8562978" y="4711065"/>
              <a:ext cx="137160" cy="13716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7675526-C3B4-297B-CEC7-9BED60EF1C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160" y="4483100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249F09-85A6-28B2-D569-1AFF39F7F2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621" y="485203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2DBCBB-AFB3-4F37-6738-1BF2314B3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621" y="476059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C03A660-9B6F-A3E0-3C6C-8B58ADC36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621" y="466788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B864ACA-D116-9143-F476-2AACC92C14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621" y="457771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ACBCD1-046D-C13D-BF90-1DAB7ED7CE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0399" y="4481830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4E4AC85-2A52-DC82-4FE5-A42EB141D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7860" y="485076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6B8104-A071-4244-7B73-C8AA564F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7860" y="475932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C462B39-AE8F-1C6E-4CEA-8B39284BF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7860" y="466661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BBCC443-4551-0806-3369-FB7D1FF35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7860" y="4576445"/>
              <a:ext cx="9144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846ABD6-3CC5-5AC8-D32A-138ECDE7F96C}"/>
                </a:ext>
              </a:extLst>
            </p:cNvPr>
            <p:cNvCxnSpPr/>
            <p:nvPr/>
          </p:nvCxnSpPr>
          <p:spPr>
            <a:xfrm>
              <a:off x="9090660" y="4639945"/>
              <a:ext cx="0" cy="189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AB547CC-2B8B-A28A-B0DF-4212F319C3BE}"/>
                </a:ext>
              </a:extLst>
            </p:cNvPr>
            <p:cNvSpPr/>
            <p:nvPr/>
          </p:nvSpPr>
          <p:spPr>
            <a:xfrm>
              <a:off x="7714884" y="4531360"/>
              <a:ext cx="918576" cy="224076"/>
            </a:xfrm>
            <a:custGeom>
              <a:avLst/>
              <a:gdLst>
                <a:gd name="connsiteX0" fmla="*/ 918576 w 918576"/>
                <a:gd name="connsiteY0" fmla="*/ 177800 h 224076"/>
                <a:gd name="connsiteX1" fmla="*/ 517256 w 918576"/>
                <a:gd name="connsiteY1" fmla="*/ 0 h 224076"/>
                <a:gd name="connsiteX2" fmla="*/ 148956 w 918576"/>
                <a:gd name="connsiteY2" fmla="*/ 175260 h 224076"/>
                <a:gd name="connsiteX3" fmla="*/ 6716 w 918576"/>
                <a:gd name="connsiteY3" fmla="*/ 215900 h 22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576" h="224076">
                  <a:moveTo>
                    <a:pt x="918576" y="177800"/>
                  </a:moveTo>
                  <a:cubicBezTo>
                    <a:pt x="782051" y="89111"/>
                    <a:pt x="645526" y="423"/>
                    <a:pt x="517256" y="0"/>
                  </a:cubicBezTo>
                  <a:cubicBezTo>
                    <a:pt x="388986" y="-423"/>
                    <a:pt x="234046" y="139277"/>
                    <a:pt x="148956" y="175260"/>
                  </a:cubicBezTo>
                  <a:cubicBezTo>
                    <a:pt x="63866" y="211243"/>
                    <a:pt x="-25457" y="238337"/>
                    <a:pt x="6716" y="21590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573CF75-C557-B2F4-275B-9CC3211CBCA4}"/>
                </a:ext>
              </a:extLst>
            </p:cNvPr>
            <p:cNvSpPr/>
            <p:nvPr/>
          </p:nvSpPr>
          <p:spPr>
            <a:xfrm>
              <a:off x="8636000" y="4691380"/>
              <a:ext cx="924560" cy="180349"/>
            </a:xfrm>
            <a:custGeom>
              <a:avLst/>
              <a:gdLst>
                <a:gd name="connsiteX0" fmla="*/ 0 w 924560"/>
                <a:gd name="connsiteY0" fmla="*/ 17780 h 180349"/>
                <a:gd name="connsiteX1" fmla="*/ 424180 w 924560"/>
                <a:gd name="connsiteY1" fmla="*/ 180340 h 180349"/>
                <a:gd name="connsiteX2" fmla="*/ 779780 w 924560"/>
                <a:gd name="connsiteY2" fmla="*/ 25400 h 180349"/>
                <a:gd name="connsiteX3" fmla="*/ 924560 w 924560"/>
                <a:gd name="connsiteY3" fmla="*/ 0 h 18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60" h="180349">
                  <a:moveTo>
                    <a:pt x="0" y="17780"/>
                  </a:moveTo>
                  <a:cubicBezTo>
                    <a:pt x="147108" y="98425"/>
                    <a:pt x="294217" y="179070"/>
                    <a:pt x="424180" y="180340"/>
                  </a:cubicBezTo>
                  <a:cubicBezTo>
                    <a:pt x="554143" y="181610"/>
                    <a:pt x="696383" y="55457"/>
                    <a:pt x="779780" y="25400"/>
                  </a:cubicBezTo>
                  <a:cubicBezTo>
                    <a:pt x="863177" y="-4657"/>
                    <a:pt x="893233" y="16510"/>
                    <a:pt x="924560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row: Circular 82">
              <a:extLst>
                <a:ext uri="{FF2B5EF4-FFF2-40B4-BE49-F238E27FC236}">
                  <a16:creationId xmlns:a16="http://schemas.microsoft.com/office/drawing/2014/main" id="{508FD667-7917-2224-884D-D553493C930E}"/>
                </a:ext>
              </a:extLst>
            </p:cNvPr>
            <p:cNvSpPr/>
            <p:nvPr/>
          </p:nvSpPr>
          <p:spPr>
            <a:xfrm rot="16200000">
              <a:off x="9383285" y="4585335"/>
              <a:ext cx="228600" cy="228600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Arrow: Circular 83">
              <a:extLst>
                <a:ext uri="{FF2B5EF4-FFF2-40B4-BE49-F238E27FC236}">
                  <a16:creationId xmlns:a16="http://schemas.microsoft.com/office/drawing/2014/main" id="{4D8EE3BC-E887-8FB3-1FC8-7F6C5DD3FB5A}"/>
                </a:ext>
              </a:extLst>
            </p:cNvPr>
            <p:cNvSpPr/>
            <p:nvPr/>
          </p:nvSpPr>
          <p:spPr>
            <a:xfrm rot="5400000">
              <a:off x="7643750" y="4610608"/>
              <a:ext cx="228600" cy="228600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Arrow: Circular 84">
              <a:extLst>
                <a:ext uri="{FF2B5EF4-FFF2-40B4-BE49-F238E27FC236}">
                  <a16:creationId xmlns:a16="http://schemas.microsoft.com/office/drawing/2014/main" id="{24A2DCF7-ADDE-F41C-D581-EA168250664E}"/>
                </a:ext>
              </a:extLst>
            </p:cNvPr>
            <p:cNvSpPr/>
            <p:nvPr/>
          </p:nvSpPr>
          <p:spPr>
            <a:xfrm rot="5400000" flipH="1">
              <a:off x="8570896" y="4570603"/>
              <a:ext cx="228600" cy="228600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Arrow: Circular 85">
              <a:extLst>
                <a:ext uri="{FF2B5EF4-FFF2-40B4-BE49-F238E27FC236}">
                  <a16:creationId xmlns:a16="http://schemas.microsoft.com/office/drawing/2014/main" id="{91802950-E4DA-FCA6-54CF-BCF3EDE66B2C}"/>
                </a:ext>
              </a:extLst>
            </p:cNvPr>
            <p:cNvSpPr/>
            <p:nvPr/>
          </p:nvSpPr>
          <p:spPr>
            <a:xfrm rot="16200000">
              <a:off x="8463620" y="4564698"/>
              <a:ext cx="228600" cy="228600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172C519-19BF-E94C-5520-F1E22B56515E}"/>
              </a:ext>
            </a:extLst>
          </p:cNvPr>
          <p:cNvSpPr txBox="1"/>
          <p:nvPr/>
        </p:nvSpPr>
        <p:spPr>
          <a:xfrm>
            <a:off x="5552298" y="4585982"/>
            <a:ext cx="108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“locked”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9EE6F8-A878-59F1-72B2-07D07455F5C8}"/>
              </a:ext>
            </a:extLst>
          </p:cNvPr>
          <p:cNvSpPr txBox="1"/>
          <p:nvPr/>
        </p:nvSpPr>
        <p:spPr>
          <a:xfrm>
            <a:off x="8006003" y="4585982"/>
            <a:ext cx="261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“unlocked”</a:t>
            </a:r>
          </a:p>
          <a:p>
            <a:pPr algn="ctr"/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distributed to equilibrium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A1946-E536-7938-7031-89994A9451E5}"/>
              </a:ext>
            </a:extLst>
          </p:cNvPr>
          <p:cNvSpPr txBox="1"/>
          <p:nvPr/>
        </p:nvSpPr>
        <p:spPr>
          <a:xfrm>
            <a:off x="1395728" y="5538483"/>
            <a:ext cx="4635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Moments distributed according to stiffness.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556C6-D6E6-9F92-649C-2E1D8202B4A7}"/>
              </a:ext>
            </a:extLst>
          </p:cNvPr>
          <p:cNvSpPr txBox="1"/>
          <p:nvPr/>
        </p:nvSpPr>
        <p:spPr>
          <a:xfrm>
            <a:off x="366255" y="6510989"/>
            <a:ext cx="125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Cross, H., “Analysis of Continuous Frames by Distributing Fixed-End Moments,”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Proceedings of the American Society of Civil Engineers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Part 1, May 1930, pp. 919-928</a:t>
            </a:r>
          </a:p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0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E963-3EAA-1616-4054-76AD3D79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Moment Distribution in Plate Structures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E3980D3-7420-F64D-FC04-F4DABA5AF169}"/>
              </a:ext>
            </a:extLst>
          </p:cNvPr>
          <p:cNvGrpSpPr/>
          <p:nvPr/>
        </p:nvGrpSpPr>
        <p:grpSpPr>
          <a:xfrm>
            <a:off x="1592581" y="2081909"/>
            <a:ext cx="3421380" cy="3507712"/>
            <a:chOff x="1592581" y="2081909"/>
            <a:chExt cx="3421380" cy="35077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AC6A8C-BB20-1F77-130B-84019CE4BD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76059" y="2098401"/>
              <a:ext cx="1015950" cy="1177788"/>
              <a:chOff x="7213829" y="3440430"/>
              <a:chExt cx="877265" cy="1017011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ED5F84E-A597-31A0-8AB2-13259FC8A08E}"/>
                  </a:ext>
                </a:extLst>
              </p:cNvPr>
              <p:cNvCxnSpPr/>
              <p:nvPr/>
            </p:nvCxnSpPr>
            <p:spPr>
              <a:xfrm>
                <a:off x="7213829" y="3558022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BC0545E-D00D-55B3-68A4-C56D76056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1979" y="3543041"/>
                <a:ext cx="0" cy="914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6BE028E-BA59-9199-C0FC-D99EDCBCFA32}"/>
                  </a:ext>
                </a:extLst>
              </p:cNvPr>
              <p:cNvCxnSpPr/>
              <p:nvPr/>
            </p:nvCxnSpPr>
            <p:spPr>
              <a:xfrm>
                <a:off x="7633894" y="4441683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D72748A-FB28-2660-588B-827E17E67DF2}"/>
                  </a:ext>
                </a:extLst>
              </p:cNvPr>
              <p:cNvSpPr/>
              <p:nvPr/>
            </p:nvSpPr>
            <p:spPr>
              <a:xfrm>
                <a:off x="7545309" y="3562350"/>
                <a:ext cx="106695" cy="872490"/>
              </a:xfrm>
              <a:custGeom>
                <a:avLst/>
                <a:gdLst>
                  <a:gd name="connsiteX0" fmla="*/ 106695 w 106695"/>
                  <a:gd name="connsiteY0" fmla="*/ 0 h 872490"/>
                  <a:gd name="connsiteX1" fmla="*/ 15 w 106695"/>
                  <a:gd name="connsiteY1" fmla="*/ 430530 h 872490"/>
                  <a:gd name="connsiteX2" fmla="*/ 99075 w 106695"/>
                  <a:gd name="connsiteY2" fmla="*/ 872490 h 87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95" h="872490">
                    <a:moveTo>
                      <a:pt x="106695" y="0"/>
                    </a:moveTo>
                    <a:cubicBezTo>
                      <a:pt x="53990" y="142557"/>
                      <a:pt x="1285" y="285115"/>
                      <a:pt x="15" y="430530"/>
                    </a:cubicBezTo>
                    <a:cubicBezTo>
                      <a:pt x="-1255" y="575945"/>
                      <a:pt x="76850" y="790575"/>
                      <a:pt x="99075" y="87249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D422CE-3D7B-12E3-C6F4-704B21EA5DAD}"/>
                  </a:ext>
                </a:extLst>
              </p:cNvPr>
              <p:cNvSpPr/>
              <p:nvPr/>
            </p:nvSpPr>
            <p:spPr>
              <a:xfrm>
                <a:off x="7655814" y="4358640"/>
                <a:ext cx="434340" cy="83820"/>
              </a:xfrm>
              <a:custGeom>
                <a:avLst/>
                <a:gdLst>
                  <a:gd name="connsiteX0" fmla="*/ 0 w 434340"/>
                  <a:gd name="connsiteY0" fmla="*/ 83820 h 83820"/>
                  <a:gd name="connsiteX1" fmla="*/ 224790 w 434340"/>
                  <a:gd name="connsiteY1" fmla="*/ 19050 h 83820"/>
                  <a:gd name="connsiteX2" fmla="*/ 434340 w 434340"/>
                  <a:gd name="connsiteY2" fmla="*/ 0 h 8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340" h="83820">
                    <a:moveTo>
                      <a:pt x="0" y="83820"/>
                    </a:moveTo>
                    <a:cubicBezTo>
                      <a:pt x="76200" y="58420"/>
                      <a:pt x="152400" y="33020"/>
                      <a:pt x="224790" y="19050"/>
                    </a:cubicBezTo>
                    <a:cubicBezTo>
                      <a:pt x="297180" y="5080"/>
                      <a:pt x="309880" y="4445"/>
                      <a:pt x="434340" y="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8A33EEA-EBE7-6176-6BF2-0ED193C46FA7}"/>
                  </a:ext>
                </a:extLst>
              </p:cNvPr>
              <p:cNvSpPr/>
              <p:nvPr/>
            </p:nvSpPr>
            <p:spPr>
              <a:xfrm>
                <a:off x="7232904" y="3440430"/>
                <a:ext cx="419100" cy="110490"/>
              </a:xfrm>
              <a:custGeom>
                <a:avLst/>
                <a:gdLst>
                  <a:gd name="connsiteX0" fmla="*/ 419100 w 419100"/>
                  <a:gd name="connsiteY0" fmla="*/ 110490 h 110490"/>
                  <a:gd name="connsiteX1" fmla="*/ 167640 w 419100"/>
                  <a:gd name="connsiteY1" fmla="*/ 64770 h 110490"/>
                  <a:gd name="connsiteX2" fmla="*/ 0 w 419100"/>
                  <a:gd name="connsiteY2" fmla="*/ 0 h 11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00" h="110490">
                    <a:moveTo>
                      <a:pt x="419100" y="110490"/>
                    </a:moveTo>
                    <a:cubicBezTo>
                      <a:pt x="328295" y="96837"/>
                      <a:pt x="237490" y="83185"/>
                      <a:pt x="167640" y="64770"/>
                    </a:cubicBezTo>
                    <a:cubicBezTo>
                      <a:pt x="97790" y="46355"/>
                      <a:pt x="59055" y="28575"/>
                      <a:pt x="0" y="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FDA66BD-E37B-E9F1-CC15-AD7378AE0D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2581" y="4391902"/>
              <a:ext cx="1015950" cy="1154377"/>
              <a:chOff x="5013541" y="3981746"/>
              <a:chExt cx="686482" cy="780018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E9C8075-C3A4-11A1-7E84-8FFE18182012}"/>
                  </a:ext>
                </a:extLst>
              </p:cNvPr>
              <p:cNvCxnSpPr/>
              <p:nvPr/>
            </p:nvCxnSpPr>
            <p:spPr>
              <a:xfrm>
                <a:off x="5013541" y="3993469"/>
                <a:ext cx="3577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2C54752-1232-3D35-A13F-D31D39CC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6404" y="3981746"/>
                <a:ext cx="0" cy="7155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D2DC69D-3625-5A0D-EA45-AC1D81B0A50F}"/>
                  </a:ext>
                </a:extLst>
              </p:cNvPr>
              <p:cNvCxnSpPr/>
              <p:nvPr/>
            </p:nvCxnSpPr>
            <p:spPr>
              <a:xfrm>
                <a:off x="5342252" y="4684956"/>
                <a:ext cx="3577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8E5707A-6AA9-DE05-A3F6-7F413F741E6D}"/>
                  </a:ext>
                </a:extLst>
              </p:cNvPr>
              <p:cNvSpPr/>
              <p:nvPr/>
            </p:nvSpPr>
            <p:spPr>
              <a:xfrm flipH="1">
                <a:off x="5362467" y="3996856"/>
                <a:ext cx="83492" cy="682746"/>
              </a:xfrm>
              <a:custGeom>
                <a:avLst/>
                <a:gdLst>
                  <a:gd name="connsiteX0" fmla="*/ 106695 w 106695"/>
                  <a:gd name="connsiteY0" fmla="*/ 0 h 872490"/>
                  <a:gd name="connsiteX1" fmla="*/ 15 w 106695"/>
                  <a:gd name="connsiteY1" fmla="*/ 430530 h 872490"/>
                  <a:gd name="connsiteX2" fmla="*/ 99075 w 106695"/>
                  <a:gd name="connsiteY2" fmla="*/ 872490 h 87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95" h="872490">
                    <a:moveTo>
                      <a:pt x="106695" y="0"/>
                    </a:moveTo>
                    <a:cubicBezTo>
                      <a:pt x="53990" y="142557"/>
                      <a:pt x="1285" y="285115"/>
                      <a:pt x="15" y="430530"/>
                    </a:cubicBezTo>
                    <a:cubicBezTo>
                      <a:pt x="-1255" y="575945"/>
                      <a:pt x="76850" y="790575"/>
                      <a:pt x="99075" y="87249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6160C1C-BEE7-E289-BF99-5FCBB8FD741E}"/>
                  </a:ext>
                </a:extLst>
              </p:cNvPr>
              <p:cNvSpPr/>
              <p:nvPr/>
            </p:nvSpPr>
            <p:spPr>
              <a:xfrm flipV="1">
                <a:off x="5359405" y="4696173"/>
                <a:ext cx="339882" cy="65591"/>
              </a:xfrm>
              <a:custGeom>
                <a:avLst/>
                <a:gdLst>
                  <a:gd name="connsiteX0" fmla="*/ 0 w 434340"/>
                  <a:gd name="connsiteY0" fmla="*/ 83820 h 83820"/>
                  <a:gd name="connsiteX1" fmla="*/ 224790 w 434340"/>
                  <a:gd name="connsiteY1" fmla="*/ 19050 h 83820"/>
                  <a:gd name="connsiteX2" fmla="*/ 434340 w 434340"/>
                  <a:gd name="connsiteY2" fmla="*/ 0 h 8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340" h="83820">
                    <a:moveTo>
                      <a:pt x="0" y="83820"/>
                    </a:moveTo>
                    <a:cubicBezTo>
                      <a:pt x="76200" y="58420"/>
                      <a:pt x="152400" y="33020"/>
                      <a:pt x="224790" y="19050"/>
                    </a:cubicBezTo>
                    <a:cubicBezTo>
                      <a:pt x="297180" y="5080"/>
                      <a:pt x="309880" y="4445"/>
                      <a:pt x="434340" y="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7E37DC8-2C88-431E-749C-1446DC20308A}"/>
                  </a:ext>
                </a:extLst>
              </p:cNvPr>
              <p:cNvSpPr/>
              <p:nvPr/>
            </p:nvSpPr>
            <p:spPr>
              <a:xfrm flipV="1">
                <a:off x="5028468" y="3996700"/>
                <a:ext cx="327956" cy="86461"/>
              </a:xfrm>
              <a:custGeom>
                <a:avLst/>
                <a:gdLst>
                  <a:gd name="connsiteX0" fmla="*/ 419100 w 419100"/>
                  <a:gd name="connsiteY0" fmla="*/ 110490 h 110490"/>
                  <a:gd name="connsiteX1" fmla="*/ 167640 w 419100"/>
                  <a:gd name="connsiteY1" fmla="*/ 64770 h 110490"/>
                  <a:gd name="connsiteX2" fmla="*/ 0 w 419100"/>
                  <a:gd name="connsiteY2" fmla="*/ 0 h 11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00" h="110490">
                    <a:moveTo>
                      <a:pt x="419100" y="110490"/>
                    </a:moveTo>
                    <a:cubicBezTo>
                      <a:pt x="328295" y="96837"/>
                      <a:pt x="237490" y="83185"/>
                      <a:pt x="167640" y="64770"/>
                    </a:cubicBezTo>
                    <a:cubicBezTo>
                      <a:pt x="97790" y="46355"/>
                      <a:pt x="59055" y="28575"/>
                      <a:pt x="0" y="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B988B7-0040-5727-057D-56C5C8A55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4672" y="2227881"/>
              <a:ext cx="2383478" cy="2162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6B7218-AD1E-F5F8-81C3-01C5C9D25F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9525" y="2262250"/>
              <a:ext cx="2383478" cy="2162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2B4EC4-00AD-30BC-255E-A778D3FFD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6468" y="3267849"/>
              <a:ext cx="2383478" cy="2162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6EEE88-C594-FD35-1071-7686CEA77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9024" y="3267849"/>
              <a:ext cx="2383478" cy="2162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24A5BF-EB81-8B33-E20E-8CB55D3AC7D1}"/>
                </a:ext>
              </a:extLst>
            </p:cNvPr>
            <p:cNvSpPr/>
            <p:nvPr/>
          </p:nvSpPr>
          <p:spPr>
            <a:xfrm>
              <a:off x="1619023" y="2096476"/>
              <a:ext cx="2385111" cy="2458412"/>
            </a:xfrm>
            <a:custGeom>
              <a:avLst/>
              <a:gdLst>
                <a:gd name="connsiteX0" fmla="*/ 0 w 1611630"/>
                <a:gd name="connsiteY0" fmla="*/ 1661160 h 1661160"/>
                <a:gd name="connsiteX1" fmla="*/ 403860 w 1611630"/>
                <a:gd name="connsiteY1" fmla="*/ 1070610 h 1661160"/>
                <a:gd name="connsiteX2" fmla="*/ 815340 w 1611630"/>
                <a:gd name="connsiteY2" fmla="*/ 807720 h 1661160"/>
                <a:gd name="connsiteX3" fmla="*/ 1219200 w 1611630"/>
                <a:gd name="connsiteY3" fmla="*/ 529590 h 1661160"/>
                <a:gd name="connsiteX4" fmla="*/ 1611630 w 1611630"/>
                <a:gd name="connsiteY4" fmla="*/ 0 h 16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630" h="1661160">
                  <a:moveTo>
                    <a:pt x="0" y="1661160"/>
                  </a:moveTo>
                  <a:cubicBezTo>
                    <a:pt x="133985" y="1437005"/>
                    <a:pt x="267970" y="1212850"/>
                    <a:pt x="403860" y="1070610"/>
                  </a:cubicBezTo>
                  <a:cubicBezTo>
                    <a:pt x="539750" y="928370"/>
                    <a:pt x="679450" y="897890"/>
                    <a:pt x="815340" y="807720"/>
                  </a:cubicBezTo>
                  <a:cubicBezTo>
                    <a:pt x="951230" y="717550"/>
                    <a:pt x="1086485" y="664210"/>
                    <a:pt x="1219200" y="529590"/>
                  </a:cubicBezTo>
                  <a:cubicBezTo>
                    <a:pt x="1351915" y="394970"/>
                    <a:pt x="1522095" y="144145"/>
                    <a:pt x="1611630" y="0"/>
                  </a:cubicBezTo>
                </a:path>
              </a:pathLst>
            </a:cu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2C2CCA-D329-0E8A-2CEB-52B17824E22F}"/>
                </a:ext>
              </a:extLst>
            </p:cNvPr>
            <p:cNvSpPr/>
            <p:nvPr/>
          </p:nvSpPr>
          <p:spPr>
            <a:xfrm>
              <a:off x="2628850" y="3131209"/>
              <a:ext cx="2385111" cy="2458412"/>
            </a:xfrm>
            <a:custGeom>
              <a:avLst/>
              <a:gdLst>
                <a:gd name="connsiteX0" fmla="*/ 0 w 1611630"/>
                <a:gd name="connsiteY0" fmla="*/ 1661160 h 1661160"/>
                <a:gd name="connsiteX1" fmla="*/ 403860 w 1611630"/>
                <a:gd name="connsiteY1" fmla="*/ 1070610 h 1661160"/>
                <a:gd name="connsiteX2" fmla="*/ 815340 w 1611630"/>
                <a:gd name="connsiteY2" fmla="*/ 807720 h 1661160"/>
                <a:gd name="connsiteX3" fmla="*/ 1219200 w 1611630"/>
                <a:gd name="connsiteY3" fmla="*/ 529590 h 1661160"/>
                <a:gd name="connsiteX4" fmla="*/ 1611630 w 1611630"/>
                <a:gd name="connsiteY4" fmla="*/ 0 h 16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630" h="1661160">
                  <a:moveTo>
                    <a:pt x="0" y="1661160"/>
                  </a:moveTo>
                  <a:cubicBezTo>
                    <a:pt x="133985" y="1437005"/>
                    <a:pt x="267970" y="1212850"/>
                    <a:pt x="403860" y="1070610"/>
                  </a:cubicBezTo>
                  <a:cubicBezTo>
                    <a:pt x="539750" y="928370"/>
                    <a:pt x="679450" y="897890"/>
                    <a:pt x="815340" y="807720"/>
                  </a:cubicBezTo>
                  <a:cubicBezTo>
                    <a:pt x="951230" y="717550"/>
                    <a:pt x="1086485" y="664210"/>
                    <a:pt x="1219200" y="529590"/>
                  </a:cubicBezTo>
                  <a:cubicBezTo>
                    <a:pt x="1351915" y="394970"/>
                    <a:pt x="1522095" y="144145"/>
                    <a:pt x="1611630" y="0"/>
                  </a:cubicBezTo>
                </a:path>
              </a:pathLst>
            </a:cu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1FC552-1505-0BFD-2154-0CA3D0544215}"/>
                </a:ext>
              </a:extLst>
            </p:cNvPr>
            <p:cNvSpPr/>
            <p:nvPr/>
          </p:nvSpPr>
          <p:spPr>
            <a:xfrm>
              <a:off x="2222349" y="2733633"/>
              <a:ext cx="2142652" cy="2176484"/>
            </a:xfrm>
            <a:custGeom>
              <a:avLst/>
              <a:gdLst>
                <a:gd name="connsiteX0" fmla="*/ 0 w 1447800"/>
                <a:gd name="connsiteY0" fmla="*/ 1470660 h 1470660"/>
                <a:gd name="connsiteX1" fmla="*/ 236220 w 1447800"/>
                <a:gd name="connsiteY1" fmla="*/ 1101090 h 1470660"/>
                <a:gd name="connsiteX2" fmla="*/ 727710 w 1447800"/>
                <a:gd name="connsiteY2" fmla="*/ 742950 h 1470660"/>
                <a:gd name="connsiteX3" fmla="*/ 1238250 w 1447800"/>
                <a:gd name="connsiteY3" fmla="*/ 373380 h 1470660"/>
                <a:gd name="connsiteX4" fmla="*/ 1447800 w 1447800"/>
                <a:gd name="connsiteY4" fmla="*/ 0 h 14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1470660">
                  <a:moveTo>
                    <a:pt x="0" y="1470660"/>
                  </a:moveTo>
                  <a:cubicBezTo>
                    <a:pt x="57467" y="1346517"/>
                    <a:pt x="114935" y="1222375"/>
                    <a:pt x="236220" y="1101090"/>
                  </a:cubicBezTo>
                  <a:cubicBezTo>
                    <a:pt x="357505" y="979805"/>
                    <a:pt x="560705" y="864235"/>
                    <a:pt x="727710" y="742950"/>
                  </a:cubicBezTo>
                  <a:cubicBezTo>
                    <a:pt x="894715" y="621665"/>
                    <a:pt x="1118235" y="497205"/>
                    <a:pt x="1238250" y="373380"/>
                  </a:cubicBezTo>
                  <a:cubicBezTo>
                    <a:pt x="1358265" y="249555"/>
                    <a:pt x="1386840" y="121920"/>
                    <a:pt x="1447800" y="0"/>
                  </a:cubicBezTo>
                </a:path>
              </a:pathLst>
            </a:cu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86C03F8-359E-CB50-EA39-E1FDE6EF4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997" y="2777047"/>
              <a:ext cx="2393298" cy="2149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3916FA-39DE-3EA1-55F2-4C43F664AB14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>
              <a:off x="2089525" y="4910117"/>
              <a:ext cx="1328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9C0013-242D-D257-8578-4A12841C4B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6468" y="4360415"/>
              <a:ext cx="1328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B84EA5-4A38-6CDE-E385-E7725A189C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5326" y="3340912"/>
              <a:ext cx="1328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AED46D-D31D-E662-F4F5-CB6D99291B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5311" y="2777047"/>
              <a:ext cx="1328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508B045-BD82-D83F-7F22-DD277B6E26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5375" y="2081909"/>
              <a:ext cx="0" cy="13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D7968FD-F1F0-6E7A-3298-9D7111595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5664" y="2827794"/>
              <a:ext cx="0" cy="13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E8DAF8-F9BA-183D-23A9-F7210BA0A0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9976" y="3622831"/>
              <a:ext cx="0" cy="13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E6ABCC-2AA7-CCFF-C893-CC52CD4AE2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4637" y="4410348"/>
              <a:ext cx="0" cy="13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476B725-6161-6D65-E3F4-6BF44A321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5609" y="5437782"/>
              <a:ext cx="0" cy="13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C40719A-A5AA-CBF3-F168-A2C00CC2B3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3514" y="4642746"/>
              <a:ext cx="0" cy="13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4BBB7C-7717-D9B5-FD7D-073AF7B59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5311" y="3851882"/>
              <a:ext cx="0" cy="13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A6164B-A696-B1D4-9AF7-D19BC4D25E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0920" y="3150095"/>
              <a:ext cx="0" cy="13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CD5DA6-EE24-6D41-7EB5-671465A73D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770" y="4143331"/>
              <a:ext cx="6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00C8A3D-45C2-8346-16D2-440CD980F5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0396" y="4594415"/>
              <a:ext cx="6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0DB290-0E1A-C7B9-EF8E-A639599187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9336" y="3534366"/>
              <a:ext cx="6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8CD54C5-2AD7-408E-3117-96C0D63BD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5048" y="3153370"/>
              <a:ext cx="6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EB9697-FD01-473F-D2E7-8E699669F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648" y="2895457"/>
              <a:ext cx="6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078363-6B06-D156-1C8A-B29C8AF96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6460" y="3890347"/>
              <a:ext cx="0" cy="6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A21422A-A00E-32C5-2E27-9863A2AC4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5737" y="3466704"/>
              <a:ext cx="0" cy="6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489A4E-B1D4-6364-C81F-00DC761B09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2630" y="2998703"/>
              <a:ext cx="0" cy="6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1FB7456-10D8-960B-909C-C0C0A27221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5305" y="2699802"/>
              <a:ext cx="0" cy="6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17C1725-3A90-CE78-CF81-CD824F9777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3087" y="4842454"/>
              <a:ext cx="0" cy="6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7F6A1D2-7DC7-7DC3-E3F4-2E28BFDE7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2678" y="4526753"/>
              <a:ext cx="0" cy="6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7BF9C70-6AE3-1C56-909A-31FAFC126F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0075" y="4045596"/>
              <a:ext cx="0" cy="6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67B6AD5-BF9B-35E7-E158-401C18DB4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2705" y="3724325"/>
              <a:ext cx="0" cy="67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B70BB8-7F60-7980-7964-12C449FCD897}"/>
                </a:ext>
              </a:extLst>
            </p:cNvPr>
            <p:cNvGrpSpPr/>
            <p:nvPr/>
          </p:nvGrpSpPr>
          <p:grpSpPr>
            <a:xfrm>
              <a:off x="2339649" y="3573759"/>
              <a:ext cx="992770" cy="1160439"/>
              <a:chOff x="4111619" y="3181887"/>
              <a:chExt cx="670819" cy="784114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6B6A1AA-703A-1D27-7652-2E488FD3F08B}"/>
                  </a:ext>
                </a:extLst>
              </p:cNvPr>
              <p:cNvSpPr/>
              <p:nvPr/>
            </p:nvSpPr>
            <p:spPr>
              <a:xfrm>
                <a:off x="4356083" y="3277293"/>
                <a:ext cx="83492" cy="682746"/>
              </a:xfrm>
              <a:custGeom>
                <a:avLst/>
                <a:gdLst>
                  <a:gd name="connsiteX0" fmla="*/ 106695 w 106695"/>
                  <a:gd name="connsiteY0" fmla="*/ 0 h 872490"/>
                  <a:gd name="connsiteX1" fmla="*/ 15 w 106695"/>
                  <a:gd name="connsiteY1" fmla="*/ 430530 h 872490"/>
                  <a:gd name="connsiteX2" fmla="*/ 99075 w 106695"/>
                  <a:gd name="connsiteY2" fmla="*/ 872490 h 87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95" h="872490">
                    <a:moveTo>
                      <a:pt x="106695" y="0"/>
                    </a:moveTo>
                    <a:cubicBezTo>
                      <a:pt x="53990" y="142557"/>
                      <a:pt x="1285" y="285115"/>
                      <a:pt x="15" y="430530"/>
                    </a:cubicBezTo>
                    <a:cubicBezTo>
                      <a:pt x="-1255" y="575945"/>
                      <a:pt x="76850" y="790575"/>
                      <a:pt x="99075" y="87249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E23D12D-32EE-9417-1D6F-E3502C01F573}"/>
                  </a:ext>
                </a:extLst>
              </p:cNvPr>
              <p:cNvSpPr/>
              <p:nvPr/>
            </p:nvSpPr>
            <p:spPr>
              <a:xfrm>
                <a:off x="4442556" y="3900410"/>
                <a:ext cx="339882" cy="65591"/>
              </a:xfrm>
              <a:custGeom>
                <a:avLst/>
                <a:gdLst>
                  <a:gd name="connsiteX0" fmla="*/ 0 w 434340"/>
                  <a:gd name="connsiteY0" fmla="*/ 83820 h 83820"/>
                  <a:gd name="connsiteX1" fmla="*/ 224790 w 434340"/>
                  <a:gd name="connsiteY1" fmla="*/ 19050 h 83820"/>
                  <a:gd name="connsiteX2" fmla="*/ 434340 w 434340"/>
                  <a:gd name="connsiteY2" fmla="*/ 0 h 8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340" h="83820">
                    <a:moveTo>
                      <a:pt x="0" y="83820"/>
                    </a:moveTo>
                    <a:cubicBezTo>
                      <a:pt x="76200" y="58420"/>
                      <a:pt x="152400" y="33020"/>
                      <a:pt x="224790" y="19050"/>
                    </a:cubicBezTo>
                    <a:cubicBezTo>
                      <a:pt x="297180" y="5080"/>
                      <a:pt x="309880" y="4445"/>
                      <a:pt x="434340" y="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BE42508-3797-B2D0-1BCB-6601F31289F8}"/>
                  </a:ext>
                </a:extLst>
              </p:cNvPr>
              <p:cNvSpPr/>
              <p:nvPr/>
            </p:nvSpPr>
            <p:spPr>
              <a:xfrm>
                <a:off x="4111619" y="3181887"/>
                <a:ext cx="327956" cy="86461"/>
              </a:xfrm>
              <a:custGeom>
                <a:avLst/>
                <a:gdLst>
                  <a:gd name="connsiteX0" fmla="*/ 419100 w 419100"/>
                  <a:gd name="connsiteY0" fmla="*/ 110490 h 110490"/>
                  <a:gd name="connsiteX1" fmla="*/ 167640 w 419100"/>
                  <a:gd name="connsiteY1" fmla="*/ 64770 h 110490"/>
                  <a:gd name="connsiteX2" fmla="*/ 0 w 419100"/>
                  <a:gd name="connsiteY2" fmla="*/ 0 h 11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00" h="110490">
                    <a:moveTo>
                      <a:pt x="419100" y="110490"/>
                    </a:moveTo>
                    <a:cubicBezTo>
                      <a:pt x="328295" y="96837"/>
                      <a:pt x="237490" y="83185"/>
                      <a:pt x="167640" y="64770"/>
                    </a:cubicBezTo>
                    <a:cubicBezTo>
                      <a:pt x="97790" y="46355"/>
                      <a:pt x="59055" y="28575"/>
                      <a:pt x="0" y="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8916591-098C-5AD0-BEC5-97D0DC5832D7}"/>
                </a:ext>
              </a:extLst>
            </p:cNvPr>
            <p:cNvGrpSpPr/>
            <p:nvPr/>
          </p:nvGrpSpPr>
          <p:grpSpPr>
            <a:xfrm>
              <a:off x="3303101" y="2856111"/>
              <a:ext cx="992770" cy="1132246"/>
              <a:chOff x="4090838" y="3012726"/>
              <a:chExt cx="670819" cy="765064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37CBCAF-17B6-B3E4-7A0E-80890B6969CE}"/>
                  </a:ext>
                </a:extLst>
              </p:cNvPr>
              <p:cNvSpPr/>
              <p:nvPr/>
            </p:nvSpPr>
            <p:spPr>
              <a:xfrm flipH="1">
                <a:off x="4424837" y="3012882"/>
                <a:ext cx="83492" cy="682746"/>
              </a:xfrm>
              <a:custGeom>
                <a:avLst/>
                <a:gdLst>
                  <a:gd name="connsiteX0" fmla="*/ 106695 w 106695"/>
                  <a:gd name="connsiteY0" fmla="*/ 0 h 872490"/>
                  <a:gd name="connsiteX1" fmla="*/ 15 w 106695"/>
                  <a:gd name="connsiteY1" fmla="*/ 430530 h 872490"/>
                  <a:gd name="connsiteX2" fmla="*/ 99075 w 106695"/>
                  <a:gd name="connsiteY2" fmla="*/ 872490 h 87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95" h="872490">
                    <a:moveTo>
                      <a:pt x="106695" y="0"/>
                    </a:moveTo>
                    <a:cubicBezTo>
                      <a:pt x="53990" y="142557"/>
                      <a:pt x="1285" y="285115"/>
                      <a:pt x="15" y="430530"/>
                    </a:cubicBezTo>
                    <a:cubicBezTo>
                      <a:pt x="-1255" y="575945"/>
                      <a:pt x="76850" y="790575"/>
                      <a:pt x="99075" y="87249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4814033-6903-878E-16F4-B9F20A34CD81}"/>
                  </a:ext>
                </a:extLst>
              </p:cNvPr>
              <p:cNvSpPr/>
              <p:nvPr/>
            </p:nvSpPr>
            <p:spPr>
              <a:xfrm flipV="1">
                <a:off x="4421775" y="3712199"/>
                <a:ext cx="339882" cy="65591"/>
              </a:xfrm>
              <a:custGeom>
                <a:avLst/>
                <a:gdLst>
                  <a:gd name="connsiteX0" fmla="*/ 0 w 434340"/>
                  <a:gd name="connsiteY0" fmla="*/ 83820 h 83820"/>
                  <a:gd name="connsiteX1" fmla="*/ 224790 w 434340"/>
                  <a:gd name="connsiteY1" fmla="*/ 19050 h 83820"/>
                  <a:gd name="connsiteX2" fmla="*/ 434340 w 434340"/>
                  <a:gd name="connsiteY2" fmla="*/ 0 h 8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340" h="83820">
                    <a:moveTo>
                      <a:pt x="0" y="83820"/>
                    </a:moveTo>
                    <a:cubicBezTo>
                      <a:pt x="76200" y="58420"/>
                      <a:pt x="152400" y="33020"/>
                      <a:pt x="224790" y="19050"/>
                    </a:cubicBezTo>
                    <a:cubicBezTo>
                      <a:pt x="297180" y="5080"/>
                      <a:pt x="309880" y="4445"/>
                      <a:pt x="434340" y="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9543850-3631-2ECB-81D5-0D227B4B04C5}"/>
                  </a:ext>
                </a:extLst>
              </p:cNvPr>
              <p:cNvSpPr/>
              <p:nvPr/>
            </p:nvSpPr>
            <p:spPr>
              <a:xfrm flipV="1">
                <a:off x="4090838" y="3012726"/>
                <a:ext cx="327956" cy="86461"/>
              </a:xfrm>
              <a:custGeom>
                <a:avLst/>
                <a:gdLst>
                  <a:gd name="connsiteX0" fmla="*/ 419100 w 419100"/>
                  <a:gd name="connsiteY0" fmla="*/ 110490 h 110490"/>
                  <a:gd name="connsiteX1" fmla="*/ 167640 w 419100"/>
                  <a:gd name="connsiteY1" fmla="*/ 64770 h 110490"/>
                  <a:gd name="connsiteX2" fmla="*/ 0 w 419100"/>
                  <a:gd name="connsiteY2" fmla="*/ 0 h 11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00" h="110490">
                    <a:moveTo>
                      <a:pt x="419100" y="110490"/>
                    </a:moveTo>
                    <a:cubicBezTo>
                      <a:pt x="328295" y="96837"/>
                      <a:pt x="237490" y="83185"/>
                      <a:pt x="167640" y="64770"/>
                    </a:cubicBezTo>
                    <a:cubicBezTo>
                      <a:pt x="97790" y="46355"/>
                      <a:pt x="59055" y="28575"/>
                      <a:pt x="0" y="0"/>
                    </a:cubicBezTo>
                  </a:path>
                </a:pathLst>
              </a:cu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A581915-AF81-347F-B689-DCC8C9595916}"/>
                </a:ext>
              </a:extLst>
            </p:cNvPr>
            <p:cNvGrpSpPr/>
            <p:nvPr/>
          </p:nvGrpSpPr>
          <p:grpSpPr>
            <a:xfrm>
              <a:off x="3716999" y="2442989"/>
              <a:ext cx="1015950" cy="1058955"/>
              <a:chOff x="7505701" y="2041226"/>
              <a:chExt cx="1015950" cy="1058955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02D1F9-5A15-1DAE-A298-69F09C7B0E07}"/>
                  </a:ext>
                </a:extLst>
              </p:cNvPr>
              <p:cNvCxnSpPr/>
              <p:nvPr/>
            </p:nvCxnSpPr>
            <p:spPr>
              <a:xfrm>
                <a:off x="7505701" y="2058575"/>
                <a:ext cx="52947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57ADB12-7A42-7B17-85DD-9D421B347F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117" y="2041226"/>
                <a:ext cx="0" cy="1058955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18D45F9-A443-7DB0-E4D0-526412AD1122}"/>
                  </a:ext>
                </a:extLst>
              </p:cNvPr>
              <p:cNvCxnSpPr/>
              <p:nvPr/>
            </p:nvCxnSpPr>
            <p:spPr>
              <a:xfrm>
                <a:off x="7992173" y="3081932"/>
                <a:ext cx="52947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CC2BA06-9ABE-EF5A-B30F-2A374515D925}"/>
                </a:ext>
              </a:extLst>
            </p:cNvPr>
            <p:cNvGrpSpPr/>
            <p:nvPr/>
          </p:nvGrpSpPr>
          <p:grpSpPr>
            <a:xfrm>
              <a:off x="2841511" y="3250473"/>
              <a:ext cx="1015950" cy="1058955"/>
              <a:chOff x="7505701" y="2041226"/>
              <a:chExt cx="1015950" cy="105895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B5471BE-2AA8-4CA0-19E3-90E4474182EB}"/>
                  </a:ext>
                </a:extLst>
              </p:cNvPr>
              <p:cNvCxnSpPr/>
              <p:nvPr/>
            </p:nvCxnSpPr>
            <p:spPr>
              <a:xfrm>
                <a:off x="7505701" y="2058575"/>
                <a:ext cx="52947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711101B-2815-1CBC-8AC2-193C87433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117" y="2041226"/>
                <a:ext cx="0" cy="1058955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21A51C4-1AE0-7240-0292-B2CE65F377A1}"/>
                  </a:ext>
                </a:extLst>
              </p:cNvPr>
              <p:cNvCxnSpPr/>
              <p:nvPr/>
            </p:nvCxnSpPr>
            <p:spPr>
              <a:xfrm>
                <a:off x="7992173" y="3081932"/>
                <a:ext cx="52947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23F49CC-DA15-B3A2-8AB8-F4FFA26A0DEC}"/>
                </a:ext>
              </a:extLst>
            </p:cNvPr>
            <p:cNvGrpSpPr/>
            <p:nvPr/>
          </p:nvGrpSpPr>
          <p:grpSpPr>
            <a:xfrm>
              <a:off x="1855878" y="4139888"/>
              <a:ext cx="1015950" cy="1058955"/>
              <a:chOff x="7505701" y="2041226"/>
              <a:chExt cx="1015950" cy="1058955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50D79E5-81A5-DDF0-C6E5-55A15D66A60F}"/>
                  </a:ext>
                </a:extLst>
              </p:cNvPr>
              <p:cNvCxnSpPr/>
              <p:nvPr/>
            </p:nvCxnSpPr>
            <p:spPr>
              <a:xfrm>
                <a:off x="7505701" y="2058575"/>
                <a:ext cx="52947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D94C69E-7673-8018-26BF-3F11C66E8C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117" y="2041226"/>
                <a:ext cx="0" cy="1058955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8ECD59E-4881-ED44-42DF-B9B3BC9A6177}"/>
                  </a:ext>
                </a:extLst>
              </p:cNvPr>
              <p:cNvCxnSpPr/>
              <p:nvPr/>
            </p:nvCxnSpPr>
            <p:spPr>
              <a:xfrm>
                <a:off x="7992173" y="3081932"/>
                <a:ext cx="52947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6F70E65-7C10-442D-ED33-F884E604A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7983" y="2224093"/>
              <a:ext cx="5486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067C72-EE07-4A8A-A3E8-CCA0A1E1A3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7064" y="3250015"/>
              <a:ext cx="5486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13936E4-FE75-4147-4048-7F6CDE04A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6756" y="2224093"/>
              <a:ext cx="1127640" cy="1026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1853505-86D5-78E4-E1E9-B528825A6A7B}"/>
                </a:ext>
              </a:extLst>
            </p:cNvPr>
            <p:cNvSpPr txBox="1"/>
            <p:nvPr/>
          </p:nvSpPr>
          <p:spPr>
            <a:xfrm>
              <a:off x="1641232" y="2432469"/>
              <a:ext cx="1590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Half-wavelength, </a:t>
              </a:r>
            </a:p>
            <a:p>
              <a:pPr algn="ctr"/>
              <a:r>
                <a:rPr lang="el-GR" sz="1200" dirty="0">
                  <a:latin typeface="Times New Roman" panose="02020603050405020304" pitchFamily="18" charset="0"/>
                  <a:cs typeface="Poppins Light" panose="00000400000000000000" pitchFamily="2" charset="0"/>
                </a:rPr>
                <a:t>λ</a:t>
              </a:r>
              <a:endParaRPr lang="en-US" sz="12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C5A42-A5C4-03A1-65AA-D59355B5EC39}"/>
              </a:ext>
            </a:extLst>
          </p:cNvPr>
          <p:cNvCxnSpPr/>
          <p:nvPr/>
        </p:nvCxnSpPr>
        <p:spPr>
          <a:xfrm>
            <a:off x="5830306" y="2357477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32F5A0-C675-27EE-6E27-1F4267FAF001}"/>
              </a:ext>
            </a:extLst>
          </p:cNvPr>
          <p:cNvCxnSpPr>
            <a:cxnSpLocks/>
          </p:cNvCxnSpPr>
          <p:nvPr/>
        </p:nvCxnSpPr>
        <p:spPr>
          <a:xfrm>
            <a:off x="6283696" y="2357736"/>
            <a:ext cx="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8D8FDE-3B2A-788B-61EF-1732A69CC7CF}"/>
              </a:ext>
            </a:extLst>
          </p:cNvPr>
          <p:cNvCxnSpPr/>
          <p:nvPr/>
        </p:nvCxnSpPr>
        <p:spPr>
          <a:xfrm>
            <a:off x="6283696" y="3267808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925E49-E6F7-645E-5BBC-0A5D62F52316}"/>
              </a:ext>
            </a:extLst>
          </p:cNvPr>
          <p:cNvCxnSpPr>
            <a:cxnSpLocks/>
          </p:cNvCxnSpPr>
          <p:nvPr/>
        </p:nvCxnSpPr>
        <p:spPr>
          <a:xfrm>
            <a:off x="7453366" y="2357477"/>
            <a:ext cx="3304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8233F0-3467-2A2A-D4A9-2B3C950515A6}"/>
              </a:ext>
            </a:extLst>
          </p:cNvPr>
          <p:cNvCxnSpPr>
            <a:cxnSpLocks/>
          </p:cNvCxnSpPr>
          <p:nvPr/>
        </p:nvCxnSpPr>
        <p:spPr>
          <a:xfrm>
            <a:off x="8042976" y="3267808"/>
            <a:ext cx="3181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79E40E-139A-5368-019F-B371BBCC6676}"/>
              </a:ext>
            </a:extLst>
          </p:cNvPr>
          <p:cNvCxnSpPr>
            <a:cxnSpLocks/>
          </p:cNvCxnSpPr>
          <p:nvPr/>
        </p:nvCxnSpPr>
        <p:spPr>
          <a:xfrm>
            <a:off x="7785735" y="2217234"/>
            <a:ext cx="0" cy="27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01EB94-BD1B-A524-4A43-2CBA81419025}"/>
              </a:ext>
            </a:extLst>
          </p:cNvPr>
          <p:cNvCxnSpPr>
            <a:cxnSpLocks/>
          </p:cNvCxnSpPr>
          <p:nvPr/>
        </p:nvCxnSpPr>
        <p:spPr>
          <a:xfrm>
            <a:off x="7783830" y="2489649"/>
            <a:ext cx="274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B986020-2EA6-A445-AD04-CAC69EF3052D}"/>
              </a:ext>
            </a:extLst>
          </p:cNvPr>
          <p:cNvCxnSpPr>
            <a:cxnSpLocks/>
          </p:cNvCxnSpPr>
          <p:nvPr/>
        </p:nvCxnSpPr>
        <p:spPr>
          <a:xfrm>
            <a:off x="8042976" y="3118934"/>
            <a:ext cx="0" cy="27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82CDE7F-E733-7B16-606C-320DE75781BE}"/>
              </a:ext>
            </a:extLst>
          </p:cNvPr>
          <p:cNvCxnSpPr>
            <a:cxnSpLocks/>
          </p:cNvCxnSpPr>
          <p:nvPr/>
        </p:nvCxnSpPr>
        <p:spPr>
          <a:xfrm>
            <a:off x="7768656" y="3118934"/>
            <a:ext cx="274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015936D-4A23-8C60-04B5-FEEE65659DC4}"/>
              </a:ext>
            </a:extLst>
          </p:cNvPr>
          <p:cNvCxnSpPr>
            <a:cxnSpLocks/>
          </p:cNvCxnSpPr>
          <p:nvPr/>
        </p:nvCxnSpPr>
        <p:spPr>
          <a:xfrm flipH="1">
            <a:off x="7905923" y="2365034"/>
            <a:ext cx="127546" cy="12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0083EC2-9200-CCEF-7889-49C338532080}"/>
              </a:ext>
            </a:extLst>
          </p:cNvPr>
          <p:cNvCxnSpPr>
            <a:cxnSpLocks/>
          </p:cNvCxnSpPr>
          <p:nvPr/>
        </p:nvCxnSpPr>
        <p:spPr>
          <a:xfrm flipH="1">
            <a:off x="7785911" y="2237488"/>
            <a:ext cx="127546" cy="12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739B1B6-9E86-D323-A41D-124F4A4FEB3A}"/>
              </a:ext>
            </a:extLst>
          </p:cNvPr>
          <p:cNvCxnSpPr>
            <a:cxnSpLocks/>
          </p:cNvCxnSpPr>
          <p:nvPr/>
        </p:nvCxnSpPr>
        <p:spPr>
          <a:xfrm flipH="1">
            <a:off x="7849966" y="3125035"/>
            <a:ext cx="192024" cy="192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96F7F68-19E8-16FC-AA34-E680CA23A4B9}"/>
              </a:ext>
            </a:extLst>
          </p:cNvPr>
          <p:cNvCxnSpPr>
            <a:cxnSpLocks/>
          </p:cNvCxnSpPr>
          <p:nvPr/>
        </p:nvCxnSpPr>
        <p:spPr>
          <a:xfrm flipH="1">
            <a:off x="7913457" y="3251106"/>
            <a:ext cx="127546" cy="12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811095E-77DB-2983-0926-4514578203BB}"/>
              </a:ext>
            </a:extLst>
          </p:cNvPr>
          <p:cNvCxnSpPr>
            <a:cxnSpLocks/>
          </p:cNvCxnSpPr>
          <p:nvPr/>
        </p:nvCxnSpPr>
        <p:spPr>
          <a:xfrm flipH="1">
            <a:off x="7785911" y="3120492"/>
            <a:ext cx="127546" cy="12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2C3723B-EB34-760C-EA12-63970B37C709}"/>
              </a:ext>
            </a:extLst>
          </p:cNvPr>
          <p:cNvCxnSpPr>
            <a:cxnSpLocks/>
          </p:cNvCxnSpPr>
          <p:nvPr/>
        </p:nvCxnSpPr>
        <p:spPr>
          <a:xfrm flipH="1">
            <a:off x="7785230" y="2299081"/>
            <a:ext cx="192024" cy="192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C74781F1-59E7-142E-FEB6-1646E83604E7}"/>
              </a:ext>
            </a:extLst>
          </p:cNvPr>
          <p:cNvSpPr/>
          <p:nvPr/>
        </p:nvSpPr>
        <p:spPr>
          <a:xfrm flipH="1">
            <a:off x="7781925" y="2489835"/>
            <a:ext cx="139068" cy="632460"/>
          </a:xfrm>
          <a:custGeom>
            <a:avLst/>
            <a:gdLst>
              <a:gd name="connsiteX0" fmla="*/ 5715 w 139068"/>
              <a:gd name="connsiteY0" fmla="*/ 632460 h 632460"/>
              <a:gd name="connsiteX1" fmla="*/ 22860 w 139068"/>
              <a:gd name="connsiteY1" fmla="*/ 542925 h 632460"/>
              <a:gd name="connsiteX2" fmla="*/ 139065 w 139068"/>
              <a:gd name="connsiteY2" fmla="*/ 321945 h 632460"/>
              <a:gd name="connsiteX3" fmla="*/ 26670 w 139068"/>
              <a:gd name="connsiteY3" fmla="*/ 76200 h 632460"/>
              <a:gd name="connsiteX4" fmla="*/ 0 w 139068"/>
              <a:gd name="connsiteY4" fmla="*/ 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68" h="632460">
                <a:moveTo>
                  <a:pt x="5715" y="632460"/>
                </a:moveTo>
                <a:cubicBezTo>
                  <a:pt x="3175" y="613568"/>
                  <a:pt x="635" y="594677"/>
                  <a:pt x="22860" y="542925"/>
                </a:cubicBezTo>
                <a:cubicBezTo>
                  <a:pt x="45085" y="491173"/>
                  <a:pt x="138430" y="399732"/>
                  <a:pt x="139065" y="321945"/>
                </a:cubicBezTo>
                <a:cubicBezTo>
                  <a:pt x="139700" y="244158"/>
                  <a:pt x="49848" y="129857"/>
                  <a:pt x="26670" y="76200"/>
                </a:cubicBezTo>
                <a:cubicBezTo>
                  <a:pt x="3492" y="22542"/>
                  <a:pt x="14288" y="6350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EF3901F9-5AFF-9A65-8E1A-26810338BC0E}"/>
              </a:ext>
            </a:extLst>
          </p:cNvPr>
          <p:cNvSpPr/>
          <p:nvPr/>
        </p:nvSpPr>
        <p:spPr>
          <a:xfrm>
            <a:off x="9369375" y="2351734"/>
            <a:ext cx="111702" cy="913432"/>
          </a:xfrm>
          <a:custGeom>
            <a:avLst/>
            <a:gdLst>
              <a:gd name="connsiteX0" fmla="*/ 106695 w 106695"/>
              <a:gd name="connsiteY0" fmla="*/ 0 h 872490"/>
              <a:gd name="connsiteX1" fmla="*/ 15 w 106695"/>
              <a:gd name="connsiteY1" fmla="*/ 430530 h 872490"/>
              <a:gd name="connsiteX2" fmla="*/ 99075 w 106695"/>
              <a:gd name="connsiteY2" fmla="*/ 87249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95" h="872490">
                <a:moveTo>
                  <a:pt x="106695" y="0"/>
                </a:moveTo>
                <a:cubicBezTo>
                  <a:pt x="53990" y="142557"/>
                  <a:pt x="1285" y="285115"/>
                  <a:pt x="15" y="430530"/>
                </a:cubicBezTo>
                <a:cubicBezTo>
                  <a:pt x="-1255" y="575945"/>
                  <a:pt x="76850" y="790575"/>
                  <a:pt x="99075" y="872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061FEFA-A9A2-8A04-038D-F11C3EF44B0C}"/>
              </a:ext>
            </a:extLst>
          </p:cNvPr>
          <p:cNvGrpSpPr/>
          <p:nvPr/>
        </p:nvGrpSpPr>
        <p:grpSpPr>
          <a:xfrm>
            <a:off x="6113430" y="3089256"/>
            <a:ext cx="365828" cy="365760"/>
            <a:chOff x="6941752" y="3285420"/>
            <a:chExt cx="365828" cy="36576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0876B14-CCE7-E172-2480-0D20D4C16787}"/>
                </a:ext>
              </a:extLst>
            </p:cNvPr>
            <p:cNvGrpSpPr/>
            <p:nvPr/>
          </p:nvGrpSpPr>
          <p:grpSpPr>
            <a:xfrm>
              <a:off x="6941820" y="3285420"/>
              <a:ext cx="365760" cy="365760"/>
              <a:chOff x="6941820" y="3285420"/>
              <a:chExt cx="365760" cy="365760"/>
            </a:xfrm>
          </p:grpSpPr>
          <p:sp>
            <p:nvSpPr>
              <p:cNvPr id="149" name="Arc 148">
                <a:extLst>
                  <a:ext uri="{FF2B5EF4-FFF2-40B4-BE49-F238E27FC236}">
                    <a16:creationId xmlns:a16="http://schemas.microsoft.com/office/drawing/2014/main" id="{60B654A8-112C-B55A-3BF1-2A33299F5159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Arc 149">
                <a:extLst>
                  <a:ext uri="{FF2B5EF4-FFF2-40B4-BE49-F238E27FC236}">
                    <a16:creationId xmlns:a16="http://schemas.microsoft.com/office/drawing/2014/main" id="{6A66FEAA-0B41-4989-9EEF-ABF297EFE112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EB6D55F-AADB-1AFF-878D-23424B018884}"/>
                </a:ext>
              </a:extLst>
            </p:cNvPr>
            <p:cNvGrpSpPr/>
            <p:nvPr/>
          </p:nvGrpSpPr>
          <p:grpSpPr>
            <a:xfrm flipV="1">
              <a:off x="6941752" y="3306601"/>
              <a:ext cx="320040" cy="320040"/>
              <a:chOff x="6941820" y="3285420"/>
              <a:chExt cx="365760" cy="365760"/>
            </a:xfrm>
          </p:grpSpPr>
          <p:sp>
            <p:nvSpPr>
              <p:cNvPr id="153" name="Arc 152">
                <a:extLst>
                  <a:ext uri="{FF2B5EF4-FFF2-40B4-BE49-F238E27FC236}">
                    <a16:creationId xmlns:a16="http://schemas.microsoft.com/office/drawing/2014/main" id="{D1947A22-1BE6-E6F7-32FB-94BEAECF023D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Arc 153">
                <a:extLst>
                  <a:ext uri="{FF2B5EF4-FFF2-40B4-BE49-F238E27FC236}">
                    <a16:creationId xmlns:a16="http://schemas.microsoft.com/office/drawing/2014/main" id="{E48BE8BF-9921-02FE-FAF5-72CE127C17C1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6015B9F1-134C-8838-C49A-15C9569A076F}"/>
                </a:ext>
              </a:extLst>
            </p:cNvPr>
            <p:cNvGrpSpPr/>
            <p:nvPr/>
          </p:nvGrpSpPr>
          <p:grpSpPr>
            <a:xfrm>
              <a:off x="6987472" y="3331366"/>
              <a:ext cx="274320" cy="274320"/>
              <a:chOff x="6941820" y="3285420"/>
              <a:chExt cx="365760" cy="365760"/>
            </a:xfrm>
          </p:grpSpPr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47B03040-6AB1-7634-9E71-6D13D9882F8B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Arc 156">
                <a:extLst>
                  <a:ext uri="{FF2B5EF4-FFF2-40B4-BE49-F238E27FC236}">
                    <a16:creationId xmlns:a16="http://schemas.microsoft.com/office/drawing/2014/main" id="{3E1860E0-677F-A47E-A779-C1C1B2E6CC1B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4FBF486-FA5A-BDEE-E46E-24EFCFEECD79}"/>
                </a:ext>
              </a:extLst>
            </p:cNvPr>
            <p:cNvGrpSpPr/>
            <p:nvPr/>
          </p:nvGrpSpPr>
          <p:grpSpPr>
            <a:xfrm flipV="1">
              <a:off x="6987574" y="3352321"/>
              <a:ext cx="228600" cy="228600"/>
              <a:chOff x="6941820" y="3285420"/>
              <a:chExt cx="365760" cy="365760"/>
            </a:xfrm>
          </p:grpSpPr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514867B-72CB-C5FF-0AE7-D7ECCDE09B81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48B70153-FDC9-2566-C05D-2D8344D3E65B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893BE3B6-EFBE-6EF6-73AC-1A893D60F70F}"/>
                </a:ext>
              </a:extLst>
            </p:cNvPr>
            <p:cNvGrpSpPr/>
            <p:nvPr/>
          </p:nvGrpSpPr>
          <p:grpSpPr>
            <a:xfrm>
              <a:off x="7033294" y="3377086"/>
              <a:ext cx="182880" cy="182880"/>
              <a:chOff x="6941820" y="3285420"/>
              <a:chExt cx="365760" cy="365760"/>
            </a:xfrm>
          </p:grpSpPr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68ABF23E-6E5F-0517-F1C1-2A11BB1A2792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Arc 162">
                <a:extLst>
                  <a:ext uri="{FF2B5EF4-FFF2-40B4-BE49-F238E27FC236}">
                    <a16:creationId xmlns:a16="http://schemas.microsoft.com/office/drawing/2014/main" id="{5F796298-F91A-5095-542D-0400055ED6DD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F75A60F-94C4-414C-B209-21C11097099B}"/>
                </a:ext>
              </a:extLst>
            </p:cNvPr>
            <p:cNvGrpSpPr/>
            <p:nvPr/>
          </p:nvGrpSpPr>
          <p:grpSpPr>
            <a:xfrm flipV="1">
              <a:off x="7033192" y="3393254"/>
              <a:ext cx="137160" cy="137160"/>
              <a:chOff x="6941820" y="3285420"/>
              <a:chExt cx="365760" cy="365760"/>
            </a:xfrm>
          </p:grpSpPr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762A2E02-1F6D-A109-0885-9F04F61C9619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70D92747-5FAD-7C39-1B7A-CD15D7B0F0DD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C5CBA6A-21F0-CF25-44F0-A59939E18E1E}"/>
                </a:ext>
              </a:extLst>
            </p:cNvPr>
            <p:cNvGrpSpPr/>
            <p:nvPr/>
          </p:nvGrpSpPr>
          <p:grpSpPr>
            <a:xfrm>
              <a:off x="7078912" y="3418019"/>
              <a:ext cx="91440" cy="91440"/>
              <a:chOff x="6941820" y="3285420"/>
              <a:chExt cx="365760" cy="365760"/>
            </a:xfrm>
          </p:grpSpPr>
          <p:sp>
            <p:nvSpPr>
              <p:cNvPr id="168" name="Arc 167">
                <a:extLst>
                  <a:ext uri="{FF2B5EF4-FFF2-40B4-BE49-F238E27FC236}">
                    <a16:creationId xmlns:a16="http://schemas.microsoft.com/office/drawing/2014/main" id="{0456F014-10AB-F9C6-8000-43BC82AC33C5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Arc 168">
                <a:extLst>
                  <a:ext uri="{FF2B5EF4-FFF2-40B4-BE49-F238E27FC236}">
                    <a16:creationId xmlns:a16="http://schemas.microsoft.com/office/drawing/2014/main" id="{3B5ED5AF-E5B9-D9FA-1D01-FF96C7BB877F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D243332-E5B0-86E2-84A6-E0C4702F8F3A}"/>
              </a:ext>
            </a:extLst>
          </p:cNvPr>
          <p:cNvGrpSpPr/>
          <p:nvPr/>
        </p:nvGrpSpPr>
        <p:grpSpPr>
          <a:xfrm rot="5400000">
            <a:off x="6100782" y="2164508"/>
            <a:ext cx="365828" cy="365760"/>
            <a:chOff x="6941752" y="3285420"/>
            <a:chExt cx="365828" cy="36576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F07B01A-A8AB-8DE9-756D-EE8B9DDEB843}"/>
                </a:ext>
              </a:extLst>
            </p:cNvPr>
            <p:cNvGrpSpPr/>
            <p:nvPr/>
          </p:nvGrpSpPr>
          <p:grpSpPr>
            <a:xfrm>
              <a:off x="6941820" y="3285420"/>
              <a:ext cx="365760" cy="365760"/>
              <a:chOff x="6941820" y="3285420"/>
              <a:chExt cx="365760" cy="365760"/>
            </a:xfrm>
          </p:grpSpPr>
          <p:sp>
            <p:nvSpPr>
              <p:cNvPr id="191" name="Arc 190">
                <a:extLst>
                  <a:ext uri="{FF2B5EF4-FFF2-40B4-BE49-F238E27FC236}">
                    <a16:creationId xmlns:a16="http://schemas.microsoft.com/office/drawing/2014/main" id="{5E6D9F4B-E2C1-CACC-EA47-0861F4C31635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Arc 191">
                <a:extLst>
                  <a:ext uri="{FF2B5EF4-FFF2-40B4-BE49-F238E27FC236}">
                    <a16:creationId xmlns:a16="http://schemas.microsoft.com/office/drawing/2014/main" id="{A066A912-8B75-1A7C-8AF8-F5C77D3B5EE2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2447F08-C860-7F08-5154-6BB8D8406620}"/>
                </a:ext>
              </a:extLst>
            </p:cNvPr>
            <p:cNvGrpSpPr/>
            <p:nvPr/>
          </p:nvGrpSpPr>
          <p:grpSpPr>
            <a:xfrm flipV="1">
              <a:off x="6941752" y="3306601"/>
              <a:ext cx="320040" cy="320040"/>
              <a:chOff x="6941820" y="3285420"/>
              <a:chExt cx="365760" cy="365760"/>
            </a:xfrm>
          </p:grpSpPr>
          <p:sp>
            <p:nvSpPr>
              <p:cNvPr id="189" name="Arc 188">
                <a:extLst>
                  <a:ext uri="{FF2B5EF4-FFF2-40B4-BE49-F238E27FC236}">
                    <a16:creationId xmlns:a16="http://schemas.microsoft.com/office/drawing/2014/main" id="{06E1098C-6E48-A179-9F25-07FBF1443F0F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9822CC83-AA2E-BB30-859E-7B3C03267476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71B5375-0C8E-CEAF-3405-E2881AD2EDE3}"/>
                </a:ext>
              </a:extLst>
            </p:cNvPr>
            <p:cNvGrpSpPr/>
            <p:nvPr/>
          </p:nvGrpSpPr>
          <p:grpSpPr>
            <a:xfrm>
              <a:off x="6987472" y="3331366"/>
              <a:ext cx="274320" cy="274320"/>
              <a:chOff x="6941820" y="3285420"/>
              <a:chExt cx="365760" cy="365760"/>
            </a:xfrm>
          </p:grpSpPr>
          <p:sp>
            <p:nvSpPr>
              <p:cNvPr id="187" name="Arc 186">
                <a:extLst>
                  <a:ext uri="{FF2B5EF4-FFF2-40B4-BE49-F238E27FC236}">
                    <a16:creationId xmlns:a16="http://schemas.microsoft.com/office/drawing/2014/main" id="{8D5506D6-212F-8597-E956-00ACE8D1EE62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Arc 187">
                <a:extLst>
                  <a:ext uri="{FF2B5EF4-FFF2-40B4-BE49-F238E27FC236}">
                    <a16:creationId xmlns:a16="http://schemas.microsoft.com/office/drawing/2014/main" id="{9E03143D-D183-DDE7-4BD7-70971433C068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D3E8E53E-0CDF-2888-9418-B80417AC6B0C}"/>
                </a:ext>
              </a:extLst>
            </p:cNvPr>
            <p:cNvGrpSpPr/>
            <p:nvPr/>
          </p:nvGrpSpPr>
          <p:grpSpPr>
            <a:xfrm flipV="1">
              <a:off x="6987574" y="3352321"/>
              <a:ext cx="228600" cy="228600"/>
              <a:chOff x="6941820" y="3285420"/>
              <a:chExt cx="365760" cy="365760"/>
            </a:xfrm>
          </p:grpSpPr>
          <p:sp>
            <p:nvSpPr>
              <p:cNvPr id="185" name="Arc 184">
                <a:extLst>
                  <a:ext uri="{FF2B5EF4-FFF2-40B4-BE49-F238E27FC236}">
                    <a16:creationId xmlns:a16="http://schemas.microsoft.com/office/drawing/2014/main" id="{C2D9C5E4-1C8A-07DB-5762-53E5B079C550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Arc 185">
                <a:extLst>
                  <a:ext uri="{FF2B5EF4-FFF2-40B4-BE49-F238E27FC236}">
                    <a16:creationId xmlns:a16="http://schemas.microsoft.com/office/drawing/2014/main" id="{9747E089-2A02-086F-8C3B-1E856499748D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36CECB20-2A5E-B507-6812-FCD2BF90DC87}"/>
                </a:ext>
              </a:extLst>
            </p:cNvPr>
            <p:cNvGrpSpPr/>
            <p:nvPr/>
          </p:nvGrpSpPr>
          <p:grpSpPr>
            <a:xfrm>
              <a:off x="7033294" y="3377086"/>
              <a:ext cx="182880" cy="182880"/>
              <a:chOff x="6941820" y="3285420"/>
              <a:chExt cx="365760" cy="365760"/>
            </a:xfrm>
          </p:grpSpPr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id="{F7513E60-612C-B6E0-4D2F-B6F556E56A1F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Arc 183">
                <a:extLst>
                  <a:ext uri="{FF2B5EF4-FFF2-40B4-BE49-F238E27FC236}">
                    <a16:creationId xmlns:a16="http://schemas.microsoft.com/office/drawing/2014/main" id="{9DF7F754-FAAF-389D-5E3F-B09B9B352055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37DA17D5-29EA-FAEA-3B53-4FA2BAE81605}"/>
                </a:ext>
              </a:extLst>
            </p:cNvPr>
            <p:cNvGrpSpPr/>
            <p:nvPr/>
          </p:nvGrpSpPr>
          <p:grpSpPr>
            <a:xfrm flipV="1">
              <a:off x="7033192" y="3393254"/>
              <a:ext cx="137160" cy="137160"/>
              <a:chOff x="6941820" y="3285420"/>
              <a:chExt cx="365760" cy="365760"/>
            </a:xfrm>
          </p:grpSpPr>
          <p:sp>
            <p:nvSpPr>
              <p:cNvPr id="181" name="Arc 180">
                <a:extLst>
                  <a:ext uri="{FF2B5EF4-FFF2-40B4-BE49-F238E27FC236}">
                    <a16:creationId xmlns:a16="http://schemas.microsoft.com/office/drawing/2014/main" id="{86D79826-4869-E20C-8CF2-7A4269BA71F5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6689C2EF-67BB-C32B-CAA8-CAB8762EBE2E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6F45537-8F40-28E1-305C-01F81E6B8238}"/>
                </a:ext>
              </a:extLst>
            </p:cNvPr>
            <p:cNvGrpSpPr/>
            <p:nvPr/>
          </p:nvGrpSpPr>
          <p:grpSpPr>
            <a:xfrm>
              <a:off x="7078912" y="3418019"/>
              <a:ext cx="91440" cy="91440"/>
              <a:chOff x="6941820" y="3285420"/>
              <a:chExt cx="365760" cy="365760"/>
            </a:xfrm>
          </p:grpSpPr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78C3CF93-DEAF-00A2-5F65-5275EDF8E684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Arc 179">
                <a:extLst>
                  <a:ext uri="{FF2B5EF4-FFF2-40B4-BE49-F238E27FC236}">
                    <a16:creationId xmlns:a16="http://schemas.microsoft.com/office/drawing/2014/main" id="{F27DED5E-9707-7454-33A7-A0564B9E89C3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6DA8F9C-E4AD-1467-797B-03296D8199E3}"/>
              </a:ext>
            </a:extLst>
          </p:cNvPr>
          <p:cNvGrpSpPr/>
          <p:nvPr/>
        </p:nvGrpSpPr>
        <p:grpSpPr>
          <a:xfrm rot="20509619">
            <a:off x="9289867" y="3089256"/>
            <a:ext cx="365828" cy="365760"/>
            <a:chOff x="6941752" y="3285420"/>
            <a:chExt cx="365828" cy="3657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674806C8-F79A-DABA-6F32-A3F185F9F3DA}"/>
                </a:ext>
              </a:extLst>
            </p:cNvPr>
            <p:cNvGrpSpPr/>
            <p:nvPr/>
          </p:nvGrpSpPr>
          <p:grpSpPr>
            <a:xfrm>
              <a:off x="6941820" y="3285420"/>
              <a:ext cx="365760" cy="365760"/>
              <a:chOff x="6941820" y="3285420"/>
              <a:chExt cx="365760" cy="365760"/>
            </a:xfrm>
          </p:grpSpPr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CBE23173-12C2-A607-6465-1754B3967A7B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DDA1AFB9-22DA-9DC2-54D0-8411E2F73E0F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181FAA20-2F7E-47AC-F27B-4FABC6F47D45}"/>
                </a:ext>
              </a:extLst>
            </p:cNvPr>
            <p:cNvGrpSpPr/>
            <p:nvPr/>
          </p:nvGrpSpPr>
          <p:grpSpPr>
            <a:xfrm flipV="1">
              <a:off x="6941752" y="3306601"/>
              <a:ext cx="320040" cy="320040"/>
              <a:chOff x="6941820" y="3285420"/>
              <a:chExt cx="365760" cy="365760"/>
            </a:xfrm>
          </p:grpSpPr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1BADC67C-AE1A-2ECC-60B6-318D232AEAA3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D0A39AE6-6677-A445-F40F-28938C365041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F8D2E304-0A0D-3960-F614-EC85C1C490DA}"/>
                </a:ext>
              </a:extLst>
            </p:cNvPr>
            <p:cNvGrpSpPr/>
            <p:nvPr/>
          </p:nvGrpSpPr>
          <p:grpSpPr>
            <a:xfrm>
              <a:off x="6987472" y="3331366"/>
              <a:ext cx="274320" cy="274320"/>
              <a:chOff x="6941820" y="3285420"/>
              <a:chExt cx="365760" cy="365760"/>
            </a:xfrm>
          </p:grpSpPr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31CB2F11-B65D-F38B-D947-9FE1282677EE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C3FC5974-B4D6-0EC7-F041-985D06E2D8D7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1E366449-A088-2D2E-EFE0-0E4CA3228066}"/>
                </a:ext>
              </a:extLst>
            </p:cNvPr>
            <p:cNvGrpSpPr/>
            <p:nvPr/>
          </p:nvGrpSpPr>
          <p:grpSpPr>
            <a:xfrm flipV="1">
              <a:off x="6987574" y="3352321"/>
              <a:ext cx="228600" cy="228600"/>
              <a:chOff x="6941820" y="3285420"/>
              <a:chExt cx="365760" cy="365760"/>
            </a:xfrm>
          </p:grpSpPr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E76EB8E-4A76-3389-6B2F-A29D752EFEDF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Arc 207">
                <a:extLst>
                  <a:ext uri="{FF2B5EF4-FFF2-40B4-BE49-F238E27FC236}">
                    <a16:creationId xmlns:a16="http://schemas.microsoft.com/office/drawing/2014/main" id="{91404EC5-33FB-4E97-D25E-FFA30C984423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817D6D1-FB59-5BCF-98F9-05CE82C79AB8}"/>
                </a:ext>
              </a:extLst>
            </p:cNvPr>
            <p:cNvGrpSpPr/>
            <p:nvPr/>
          </p:nvGrpSpPr>
          <p:grpSpPr>
            <a:xfrm>
              <a:off x="7033294" y="3377086"/>
              <a:ext cx="182880" cy="182880"/>
              <a:chOff x="6941820" y="3285420"/>
              <a:chExt cx="365760" cy="365760"/>
            </a:xfrm>
          </p:grpSpPr>
          <p:sp>
            <p:nvSpPr>
              <p:cNvPr id="205" name="Arc 204">
                <a:extLst>
                  <a:ext uri="{FF2B5EF4-FFF2-40B4-BE49-F238E27FC236}">
                    <a16:creationId xmlns:a16="http://schemas.microsoft.com/office/drawing/2014/main" id="{373D5910-09F5-0DB7-AEA2-595E4DC47699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Arc 205">
                <a:extLst>
                  <a:ext uri="{FF2B5EF4-FFF2-40B4-BE49-F238E27FC236}">
                    <a16:creationId xmlns:a16="http://schemas.microsoft.com/office/drawing/2014/main" id="{F6851CA3-4E8B-0684-EC7D-C03C989D0E43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63653D2E-546B-AAE1-5868-D157ACEC578F}"/>
                </a:ext>
              </a:extLst>
            </p:cNvPr>
            <p:cNvGrpSpPr/>
            <p:nvPr/>
          </p:nvGrpSpPr>
          <p:grpSpPr>
            <a:xfrm flipV="1">
              <a:off x="7033192" y="3393254"/>
              <a:ext cx="137160" cy="137160"/>
              <a:chOff x="6941820" y="3285420"/>
              <a:chExt cx="365760" cy="365760"/>
            </a:xfrm>
          </p:grpSpPr>
          <p:sp>
            <p:nvSpPr>
              <p:cNvPr id="203" name="Arc 202">
                <a:extLst>
                  <a:ext uri="{FF2B5EF4-FFF2-40B4-BE49-F238E27FC236}">
                    <a16:creationId xmlns:a16="http://schemas.microsoft.com/office/drawing/2014/main" id="{6079D08D-6300-0449-5642-2BF0105A5171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Arc 203">
                <a:extLst>
                  <a:ext uri="{FF2B5EF4-FFF2-40B4-BE49-F238E27FC236}">
                    <a16:creationId xmlns:a16="http://schemas.microsoft.com/office/drawing/2014/main" id="{31B2BB25-5DAE-D49B-51EB-4EAF5767186F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F089BCD4-C3F8-B4DD-EDDA-8C7CFE60D5D9}"/>
                </a:ext>
              </a:extLst>
            </p:cNvPr>
            <p:cNvGrpSpPr/>
            <p:nvPr/>
          </p:nvGrpSpPr>
          <p:grpSpPr>
            <a:xfrm>
              <a:off x="7078912" y="3418019"/>
              <a:ext cx="91440" cy="91440"/>
              <a:chOff x="6941820" y="3285420"/>
              <a:chExt cx="365760" cy="365760"/>
            </a:xfrm>
          </p:grpSpPr>
          <p:sp>
            <p:nvSpPr>
              <p:cNvPr id="201" name="Arc 200">
                <a:extLst>
                  <a:ext uri="{FF2B5EF4-FFF2-40B4-BE49-F238E27FC236}">
                    <a16:creationId xmlns:a16="http://schemas.microsoft.com/office/drawing/2014/main" id="{BE678365-8771-0347-B2F7-905A1DA79C70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Arc 201">
                <a:extLst>
                  <a:ext uri="{FF2B5EF4-FFF2-40B4-BE49-F238E27FC236}">
                    <a16:creationId xmlns:a16="http://schemas.microsoft.com/office/drawing/2014/main" id="{53227E70-3E63-B89D-84D3-16C158D9C14E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6A03DE4-3C9A-D029-5345-E9BA3DC5A00D}"/>
              </a:ext>
            </a:extLst>
          </p:cNvPr>
          <p:cNvGrpSpPr/>
          <p:nvPr/>
        </p:nvGrpSpPr>
        <p:grpSpPr>
          <a:xfrm rot="6053026">
            <a:off x="9277219" y="2164508"/>
            <a:ext cx="365828" cy="365760"/>
            <a:chOff x="6941752" y="3285420"/>
            <a:chExt cx="365828" cy="365760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8FC5970F-6AE8-E666-1341-E3DE89C85C55}"/>
                </a:ext>
              </a:extLst>
            </p:cNvPr>
            <p:cNvGrpSpPr/>
            <p:nvPr/>
          </p:nvGrpSpPr>
          <p:grpSpPr>
            <a:xfrm>
              <a:off x="6941820" y="3285420"/>
              <a:ext cx="365760" cy="365760"/>
              <a:chOff x="6941820" y="3285420"/>
              <a:chExt cx="365760" cy="365760"/>
            </a:xfrm>
          </p:grpSpPr>
          <p:sp>
            <p:nvSpPr>
              <p:cNvPr id="235" name="Arc 234">
                <a:extLst>
                  <a:ext uri="{FF2B5EF4-FFF2-40B4-BE49-F238E27FC236}">
                    <a16:creationId xmlns:a16="http://schemas.microsoft.com/office/drawing/2014/main" id="{09C04F0D-4122-EE21-BD23-3ADC6A13FC8A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Arc 235">
                <a:extLst>
                  <a:ext uri="{FF2B5EF4-FFF2-40B4-BE49-F238E27FC236}">
                    <a16:creationId xmlns:a16="http://schemas.microsoft.com/office/drawing/2014/main" id="{CF7BD11F-C112-7B06-5A06-8665B5583659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BBBA8D8-17E6-EF55-BDE9-D6EA03DF817B}"/>
                </a:ext>
              </a:extLst>
            </p:cNvPr>
            <p:cNvGrpSpPr/>
            <p:nvPr/>
          </p:nvGrpSpPr>
          <p:grpSpPr>
            <a:xfrm flipV="1">
              <a:off x="6941752" y="3306601"/>
              <a:ext cx="320040" cy="320040"/>
              <a:chOff x="6941820" y="3285420"/>
              <a:chExt cx="365760" cy="365760"/>
            </a:xfrm>
          </p:grpSpPr>
          <p:sp>
            <p:nvSpPr>
              <p:cNvPr id="233" name="Arc 232">
                <a:extLst>
                  <a:ext uri="{FF2B5EF4-FFF2-40B4-BE49-F238E27FC236}">
                    <a16:creationId xmlns:a16="http://schemas.microsoft.com/office/drawing/2014/main" id="{8FDE17D6-5B81-23B3-BE33-AF2B6AA3E82B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Arc 233">
                <a:extLst>
                  <a:ext uri="{FF2B5EF4-FFF2-40B4-BE49-F238E27FC236}">
                    <a16:creationId xmlns:a16="http://schemas.microsoft.com/office/drawing/2014/main" id="{9D010F4C-8FB6-2BF8-C953-C60F2B9B7AB4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B8DBF08-EFBE-4DB8-0778-5BE341B93D68}"/>
                </a:ext>
              </a:extLst>
            </p:cNvPr>
            <p:cNvGrpSpPr/>
            <p:nvPr/>
          </p:nvGrpSpPr>
          <p:grpSpPr>
            <a:xfrm>
              <a:off x="6987472" y="3331366"/>
              <a:ext cx="274320" cy="274320"/>
              <a:chOff x="6941820" y="3285420"/>
              <a:chExt cx="365760" cy="365760"/>
            </a:xfrm>
          </p:grpSpPr>
          <p:sp>
            <p:nvSpPr>
              <p:cNvPr id="231" name="Arc 230">
                <a:extLst>
                  <a:ext uri="{FF2B5EF4-FFF2-40B4-BE49-F238E27FC236}">
                    <a16:creationId xmlns:a16="http://schemas.microsoft.com/office/drawing/2014/main" id="{0DC5D47E-0A0C-E08A-5E87-EFC57C99AAAC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Arc 231">
                <a:extLst>
                  <a:ext uri="{FF2B5EF4-FFF2-40B4-BE49-F238E27FC236}">
                    <a16:creationId xmlns:a16="http://schemas.microsoft.com/office/drawing/2014/main" id="{DE563DFC-12CE-3DCD-5ED1-9169E7950068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A69FE71C-65E9-D06E-28C2-2F2B72CAD943}"/>
                </a:ext>
              </a:extLst>
            </p:cNvPr>
            <p:cNvGrpSpPr/>
            <p:nvPr/>
          </p:nvGrpSpPr>
          <p:grpSpPr>
            <a:xfrm flipV="1">
              <a:off x="6987574" y="3352321"/>
              <a:ext cx="228600" cy="228600"/>
              <a:chOff x="6941820" y="3285420"/>
              <a:chExt cx="365760" cy="365760"/>
            </a:xfrm>
          </p:grpSpPr>
          <p:sp>
            <p:nvSpPr>
              <p:cNvPr id="229" name="Arc 228">
                <a:extLst>
                  <a:ext uri="{FF2B5EF4-FFF2-40B4-BE49-F238E27FC236}">
                    <a16:creationId xmlns:a16="http://schemas.microsoft.com/office/drawing/2014/main" id="{1576A444-34B8-867C-E61C-9F3A5C96DF5C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Arc 229">
                <a:extLst>
                  <a:ext uri="{FF2B5EF4-FFF2-40B4-BE49-F238E27FC236}">
                    <a16:creationId xmlns:a16="http://schemas.microsoft.com/office/drawing/2014/main" id="{E7301FE8-EB91-904A-D8DC-659BA47EE4F5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EC3ECEB-F4F9-C5FF-9490-A25EAD663B9E}"/>
                </a:ext>
              </a:extLst>
            </p:cNvPr>
            <p:cNvGrpSpPr/>
            <p:nvPr/>
          </p:nvGrpSpPr>
          <p:grpSpPr>
            <a:xfrm>
              <a:off x="7033294" y="3377086"/>
              <a:ext cx="182880" cy="182880"/>
              <a:chOff x="6941820" y="3285420"/>
              <a:chExt cx="365760" cy="365760"/>
            </a:xfrm>
          </p:grpSpPr>
          <p:sp>
            <p:nvSpPr>
              <p:cNvPr id="227" name="Arc 226">
                <a:extLst>
                  <a:ext uri="{FF2B5EF4-FFF2-40B4-BE49-F238E27FC236}">
                    <a16:creationId xmlns:a16="http://schemas.microsoft.com/office/drawing/2014/main" id="{5DA243AB-2B57-9A58-48DE-FF0B077EFB02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Arc 227">
                <a:extLst>
                  <a:ext uri="{FF2B5EF4-FFF2-40B4-BE49-F238E27FC236}">
                    <a16:creationId xmlns:a16="http://schemas.microsoft.com/office/drawing/2014/main" id="{A8D49446-27BB-72D0-567E-A1D9EFD771FF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FC54D1EC-BE24-F249-A708-A7AEF2077848}"/>
                </a:ext>
              </a:extLst>
            </p:cNvPr>
            <p:cNvGrpSpPr/>
            <p:nvPr/>
          </p:nvGrpSpPr>
          <p:grpSpPr>
            <a:xfrm flipV="1">
              <a:off x="7033192" y="3393254"/>
              <a:ext cx="137160" cy="137160"/>
              <a:chOff x="6941820" y="3285420"/>
              <a:chExt cx="365760" cy="365760"/>
            </a:xfrm>
          </p:grpSpPr>
          <p:sp>
            <p:nvSpPr>
              <p:cNvPr id="225" name="Arc 224">
                <a:extLst>
                  <a:ext uri="{FF2B5EF4-FFF2-40B4-BE49-F238E27FC236}">
                    <a16:creationId xmlns:a16="http://schemas.microsoft.com/office/drawing/2014/main" id="{AA4693E3-DB93-1E8B-24EA-8DBD9BDB44C5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Arc 225">
                <a:extLst>
                  <a:ext uri="{FF2B5EF4-FFF2-40B4-BE49-F238E27FC236}">
                    <a16:creationId xmlns:a16="http://schemas.microsoft.com/office/drawing/2014/main" id="{D46F3D5F-30C1-E656-387B-35A9D87B5F7D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D9892E16-0327-1CBE-3368-CA30B87A3EF8}"/>
                </a:ext>
              </a:extLst>
            </p:cNvPr>
            <p:cNvGrpSpPr/>
            <p:nvPr/>
          </p:nvGrpSpPr>
          <p:grpSpPr>
            <a:xfrm>
              <a:off x="7078912" y="3418019"/>
              <a:ext cx="91440" cy="91440"/>
              <a:chOff x="6941820" y="3285420"/>
              <a:chExt cx="365760" cy="365760"/>
            </a:xfrm>
          </p:grpSpPr>
          <p:sp>
            <p:nvSpPr>
              <p:cNvPr id="223" name="Arc 222">
                <a:extLst>
                  <a:ext uri="{FF2B5EF4-FFF2-40B4-BE49-F238E27FC236}">
                    <a16:creationId xmlns:a16="http://schemas.microsoft.com/office/drawing/2014/main" id="{B3700EFE-D837-E454-229F-0AAD45B2CD17}"/>
                  </a:ext>
                </a:extLst>
              </p:cNvPr>
              <p:cNvSpPr/>
              <p:nvPr/>
            </p:nvSpPr>
            <p:spPr>
              <a:xfrm flipH="1"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Arc 223">
                <a:extLst>
                  <a:ext uri="{FF2B5EF4-FFF2-40B4-BE49-F238E27FC236}">
                    <a16:creationId xmlns:a16="http://schemas.microsoft.com/office/drawing/2014/main" id="{540C27C5-714D-CC06-A3EE-F6A63F95205B}"/>
                  </a:ext>
                </a:extLst>
              </p:cNvPr>
              <p:cNvSpPr/>
              <p:nvPr/>
            </p:nvSpPr>
            <p:spPr>
              <a:xfrm>
                <a:off x="6941820" y="3285420"/>
                <a:ext cx="365760" cy="3657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EF863DC3-3264-A232-AA9C-A9980325F405}"/>
              </a:ext>
            </a:extLst>
          </p:cNvPr>
          <p:cNvSpPr/>
          <p:nvPr/>
        </p:nvSpPr>
        <p:spPr>
          <a:xfrm>
            <a:off x="6107430" y="2362200"/>
            <a:ext cx="175260" cy="906780"/>
          </a:xfrm>
          <a:custGeom>
            <a:avLst/>
            <a:gdLst>
              <a:gd name="connsiteX0" fmla="*/ 175260 w 175260"/>
              <a:gd name="connsiteY0" fmla="*/ 906780 h 906780"/>
              <a:gd name="connsiteX1" fmla="*/ 0 w 175260"/>
              <a:gd name="connsiteY1" fmla="*/ 468630 h 906780"/>
              <a:gd name="connsiteX2" fmla="*/ 175260 w 175260"/>
              <a:gd name="connsiteY2" fmla="*/ 0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" h="906780">
                <a:moveTo>
                  <a:pt x="175260" y="906780"/>
                </a:moveTo>
                <a:cubicBezTo>
                  <a:pt x="87630" y="763270"/>
                  <a:pt x="0" y="619760"/>
                  <a:pt x="0" y="468630"/>
                </a:cubicBezTo>
                <a:cubicBezTo>
                  <a:pt x="0" y="317500"/>
                  <a:pt x="87630" y="158750"/>
                  <a:pt x="175260" y="0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BE1125EB-1265-EAFC-31A9-7A3C4EA5C46D}"/>
              </a:ext>
            </a:extLst>
          </p:cNvPr>
          <p:cNvCxnSpPr>
            <a:cxnSpLocks/>
          </p:cNvCxnSpPr>
          <p:nvPr/>
        </p:nvCxnSpPr>
        <p:spPr>
          <a:xfrm flipH="1">
            <a:off x="6118860" y="2826276"/>
            <a:ext cx="152400" cy="303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Arrow: Circular 241">
            <a:extLst>
              <a:ext uri="{FF2B5EF4-FFF2-40B4-BE49-F238E27FC236}">
                <a16:creationId xmlns:a16="http://schemas.microsoft.com/office/drawing/2014/main" id="{8CDA2F76-0201-9151-FD39-17CF4B5B277D}"/>
              </a:ext>
            </a:extLst>
          </p:cNvPr>
          <p:cNvSpPr/>
          <p:nvPr/>
        </p:nvSpPr>
        <p:spPr>
          <a:xfrm rot="10800000" flipH="1">
            <a:off x="7791516" y="2399664"/>
            <a:ext cx="228600" cy="228600"/>
          </a:xfrm>
          <a:prstGeom prst="circular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4" name="Arrow: Circular 243">
            <a:extLst>
              <a:ext uri="{FF2B5EF4-FFF2-40B4-BE49-F238E27FC236}">
                <a16:creationId xmlns:a16="http://schemas.microsoft.com/office/drawing/2014/main" id="{0B73EDDC-59F3-D34D-324A-983A5DC96DB5}"/>
              </a:ext>
            </a:extLst>
          </p:cNvPr>
          <p:cNvSpPr/>
          <p:nvPr/>
        </p:nvSpPr>
        <p:spPr>
          <a:xfrm rot="10800000" flipH="1" flipV="1">
            <a:off x="7791516" y="2984579"/>
            <a:ext cx="228600" cy="228600"/>
          </a:xfrm>
          <a:prstGeom prst="circular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5" name="Arrow: Circular 244">
            <a:extLst>
              <a:ext uri="{FF2B5EF4-FFF2-40B4-BE49-F238E27FC236}">
                <a16:creationId xmlns:a16="http://schemas.microsoft.com/office/drawing/2014/main" id="{C2CAC89D-8C17-DFBA-0450-466D697BDC5F}"/>
              </a:ext>
            </a:extLst>
          </p:cNvPr>
          <p:cNvSpPr/>
          <p:nvPr/>
        </p:nvSpPr>
        <p:spPr>
          <a:xfrm rot="11362172" flipH="1">
            <a:off x="9304857" y="2435349"/>
            <a:ext cx="228600" cy="228600"/>
          </a:xfrm>
          <a:prstGeom prst="circular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6" name="Arrow: Circular 245">
            <a:extLst>
              <a:ext uri="{FF2B5EF4-FFF2-40B4-BE49-F238E27FC236}">
                <a16:creationId xmlns:a16="http://schemas.microsoft.com/office/drawing/2014/main" id="{70C738DC-DEB3-D676-3975-CE6DD2170340}"/>
              </a:ext>
            </a:extLst>
          </p:cNvPr>
          <p:cNvSpPr/>
          <p:nvPr/>
        </p:nvSpPr>
        <p:spPr>
          <a:xfrm rot="10800000" flipH="1" flipV="1">
            <a:off x="9316611" y="2947865"/>
            <a:ext cx="228600" cy="228600"/>
          </a:xfrm>
          <a:prstGeom prst="circular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7" name="Arrow: Circular 246">
            <a:extLst>
              <a:ext uri="{FF2B5EF4-FFF2-40B4-BE49-F238E27FC236}">
                <a16:creationId xmlns:a16="http://schemas.microsoft.com/office/drawing/2014/main" id="{286513DE-5887-6D84-CCA9-D0837430D3A4}"/>
              </a:ext>
            </a:extLst>
          </p:cNvPr>
          <p:cNvSpPr/>
          <p:nvPr/>
        </p:nvSpPr>
        <p:spPr>
          <a:xfrm rot="5689929" flipH="1" flipV="1">
            <a:off x="9162427" y="2194968"/>
            <a:ext cx="228600" cy="228600"/>
          </a:xfrm>
          <a:prstGeom prst="circular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9" name="Arrow: Circular 248">
            <a:extLst>
              <a:ext uri="{FF2B5EF4-FFF2-40B4-BE49-F238E27FC236}">
                <a16:creationId xmlns:a16="http://schemas.microsoft.com/office/drawing/2014/main" id="{B07DF495-CBE8-AC3C-AFAA-D20D20A25E68}"/>
              </a:ext>
            </a:extLst>
          </p:cNvPr>
          <p:cNvSpPr/>
          <p:nvPr/>
        </p:nvSpPr>
        <p:spPr>
          <a:xfrm rot="4815617" flipH="1">
            <a:off x="9563204" y="3125943"/>
            <a:ext cx="228600" cy="228600"/>
          </a:xfrm>
          <a:prstGeom prst="circular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399DB926-79B4-DA21-B196-156F59778F5D}"/>
              </a:ext>
            </a:extLst>
          </p:cNvPr>
          <p:cNvCxnSpPr>
            <a:cxnSpLocks/>
          </p:cNvCxnSpPr>
          <p:nvPr/>
        </p:nvCxnSpPr>
        <p:spPr>
          <a:xfrm rot="600000" flipH="1">
            <a:off x="9028124" y="2309268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98046429-73CF-BA9E-848A-802661F53414}"/>
              </a:ext>
            </a:extLst>
          </p:cNvPr>
          <p:cNvCxnSpPr>
            <a:cxnSpLocks/>
          </p:cNvCxnSpPr>
          <p:nvPr/>
        </p:nvCxnSpPr>
        <p:spPr>
          <a:xfrm rot="21000000" flipH="1">
            <a:off x="9471902" y="3223961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874625E4-DC60-B304-4D88-1A8E4F300CD3}"/>
              </a:ext>
            </a:extLst>
          </p:cNvPr>
          <p:cNvSpPr txBox="1"/>
          <p:nvPr/>
        </p:nvSpPr>
        <p:spPr>
          <a:xfrm>
            <a:off x="5569527" y="3823927"/>
            <a:ext cx="4738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Strain experienced rather than moment applied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Stiffness afforded by flange dependent on: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08F3C92-DE99-7FB8-22DD-E1018B449695}"/>
              </a:ext>
            </a:extLst>
          </p:cNvPr>
          <p:cNvSpPr txBox="1"/>
          <p:nvPr/>
        </p:nvSpPr>
        <p:spPr>
          <a:xfrm>
            <a:off x="5699916" y="4528694"/>
            <a:ext cx="44774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Length of flange, </a:t>
            </a:r>
            <a:r>
              <a:rPr lang="en-US" i="1" dirty="0">
                <a:latin typeface="Poppins Light" panose="00000400000000000000" pitchFamily="2" charset="0"/>
                <a:cs typeface="Poppins Light" panose="00000400000000000000" pitchFamily="2" charset="0"/>
              </a:rPr>
              <a:t>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Poisson’s ratio,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Half-wavelength experience, </a:t>
            </a:r>
            <a:r>
              <a:rPr lang="el-GR" sz="1400" dirty="0">
                <a:latin typeface="Times New Roman" panose="02020603050405020304" pitchFamily="18" charset="0"/>
                <a:cs typeface="Poppins Light" panose="00000400000000000000" pitchFamily="2" charset="0"/>
              </a:rPr>
              <a:t>λ</a:t>
            </a:r>
            <a:endParaRPr lang="en-US" sz="1400" dirty="0">
              <a:latin typeface="Times New Roman" panose="02020603050405020304" pitchFamily="18" charset="0"/>
              <a:cs typeface="Poppins Light" panose="000004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Local buckling coefficient, </a:t>
            </a:r>
            <a:r>
              <a:rPr lang="en-US" i="1" dirty="0">
                <a:latin typeface="Poppins Light" panose="00000400000000000000" pitchFamily="2" charset="0"/>
                <a:cs typeface="Poppins Light" panose="00000400000000000000" pitchFamily="2" charset="0"/>
              </a:rPr>
              <a:t>k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B70A4-CD27-791B-A185-140EFAAACA3B}"/>
              </a:ext>
            </a:extLst>
          </p:cNvPr>
          <p:cNvSpPr txBox="1"/>
          <p:nvPr/>
        </p:nvSpPr>
        <p:spPr>
          <a:xfrm>
            <a:off x="366255" y="6510989"/>
            <a:ext cx="125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 Lundquist, E. E., Stowell, Z. E., and Schuette, E. H., “Principles of Moment Distribution Applied to Stability of Structures Composed of Bars or Plates,” NACA-WR-L-326, Jan. 1943.</a:t>
            </a:r>
          </a:p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3841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000000"/>
      </a:dk1>
      <a:lt1>
        <a:srgbClr val="F3F1EC"/>
      </a:lt1>
      <a:dk2>
        <a:srgbClr val="000000"/>
      </a:dk2>
      <a:lt2>
        <a:srgbClr val="EEEEEE"/>
      </a:lt2>
      <a:accent1>
        <a:srgbClr val="1C1B1A"/>
      </a:accent1>
      <a:accent2>
        <a:srgbClr val="6C6B68"/>
      </a:accent2>
      <a:accent3>
        <a:srgbClr val="A5A4A2"/>
      </a:accent3>
      <a:accent4>
        <a:srgbClr val="CDCCCA"/>
      </a:accent4>
      <a:accent5>
        <a:srgbClr val="F5F1EC"/>
      </a:accent5>
      <a:accent6>
        <a:srgbClr val="FFFFFF"/>
      </a:accent6>
      <a:hlink>
        <a:srgbClr val="A5A4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 Template">
  <a:themeElements>
    <a:clrScheme name="Simple Light">
      <a:dk1>
        <a:srgbClr val="000000"/>
      </a:dk1>
      <a:lt1>
        <a:srgbClr val="F3F1EC"/>
      </a:lt1>
      <a:dk2>
        <a:srgbClr val="000000"/>
      </a:dk2>
      <a:lt2>
        <a:srgbClr val="EEEEEE"/>
      </a:lt2>
      <a:accent1>
        <a:srgbClr val="1C1B1A"/>
      </a:accent1>
      <a:accent2>
        <a:srgbClr val="6C6B68"/>
      </a:accent2>
      <a:accent3>
        <a:srgbClr val="A5A4A2"/>
      </a:accent3>
      <a:accent4>
        <a:srgbClr val="CDCCCA"/>
      </a:accent4>
      <a:accent5>
        <a:srgbClr val="F5F1EC"/>
      </a:accent5>
      <a:accent6>
        <a:srgbClr val="FFFFFF"/>
      </a:accent6>
      <a:hlink>
        <a:srgbClr val="A5A4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771</Words>
  <Application>Microsoft Office PowerPoint</Application>
  <PresentationFormat>Widescreen</PresentationFormat>
  <Paragraphs>139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Homemade Apple</vt:lpstr>
      <vt:lpstr>Calibri</vt:lpstr>
      <vt:lpstr>Poppins Light</vt:lpstr>
      <vt:lpstr>Courier New</vt:lpstr>
      <vt:lpstr>Cambria Math</vt:lpstr>
      <vt:lpstr>Poppins</vt:lpstr>
      <vt:lpstr>Poppins SemiBold</vt:lpstr>
      <vt:lpstr>Arial</vt:lpstr>
      <vt:lpstr>Times New Roman</vt:lpstr>
      <vt:lpstr>SlidesMania Template</vt:lpstr>
      <vt:lpstr>1_SlidesMania Template</vt:lpstr>
      <vt:lpstr>Computationally Generated Charts for Critical Local Buckling Stress of L-, T-, and Cruciform-Section Columns Joshua Griffin Mississippi State University</vt:lpstr>
      <vt:lpstr>Hello, I’m…</vt:lpstr>
      <vt:lpstr>BUCKLING</vt:lpstr>
      <vt:lpstr>What is buckling?</vt:lpstr>
      <vt:lpstr>Global vs. Local buckling</vt:lpstr>
      <vt:lpstr>Geometries for Study</vt:lpstr>
      <vt:lpstr>NUMERICAL METHODS</vt:lpstr>
      <vt:lpstr>Moment Distribution in Beams</vt:lpstr>
      <vt:lpstr>Moment Distribution in Plate Structures</vt:lpstr>
      <vt:lpstr>Flange Stiffness Equation</vt:lpstr>
      <vt:lpstr>Moment Distribution Equilibriums</vt:lpstr>
      <vt:lpstr>IMPLEMENTATION</vt:lpstr>
      <vt:lpstr>Programmed Moment Distribution Method</vt:lpstr>
      <vt:lpstr>Undocumented Behaviors Accounted For</vt:lpstr>
      <vt:lpstr>VALIDATION</vt:lpstr>
      <vt:lpstr>Material Properties &amp; Geometry for FEA</vt:lpstr>
      <vt:lpstr>Boundary Conditions &amp; Applied Load for FEA</vt:lpstr>
      <vt:lpstr>FEA Results from Abaqus</vt:lpstr>
      <vt:lpstr>RESULTS</vt:lpstr>
      <vt:lpstr>Moment Distribution vs. Energy Methods</vt:lpstr>
      <vt:lpstr>Moment Distribution vs. FEA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Griffin, Joshua</cp:lastModifiedBy>
  <cp:revision>34</cp:revision>
  <dcterms:modified xsi:type="dcterms:W3CDTF">2025-03-28T23:54:28Z</dcterms:modified>
</cp:coreProperties>
</file>