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6858000" cy="9144000"/>
  <p:embeddedFontLst>
    <p:embeddedFont>
      <p:font typeface="Archivo" panose="020B0604020202020204" charset="0"/>
      <p:regular r:id="rId40"/>
      <p:bold r:id="rId41"/>
      <p:italic r:id="rId42"/>
      <p:boldItalic r:id="rId43"/>
    </p:embeddedFont>
    <p:embeddedFont>
      <p:font typeface="DM Sans" pitchFamily="2" charset="0"/>
      <p:regular r:id="rId44"/>
      <p:bold r:id="rId45"/>
      <p:italic r:id="rId46"/>
      <p:boldItalic r:id="rId47"/>
    </p:embeddedFont>
    <p:embeddedFont>
      <p:font typeface="Red Hat Text" panose="020B060402020202020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FB99B8-ED10-444C-8933-E3FCF885898E}">
  <a:tblStyle styleId="{82FB99B8-ED10-444C-8933-E3FCF885898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C6F2396-8E9A-4942-A890-D58085462C8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0d968375a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0d968375a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40d968375a_0_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40d968375a_0_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40d968375a_0_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340d968375a_0_6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40d968375a_0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40d968375a_0_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40d968375a_0_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40d968375a_0_6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40d968375a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40d968375a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4656d694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34656d694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 chart before this showing all five airfoils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45edcbcbb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45edcbcbb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 chart before this showing all five airfoils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04c25cab4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04c25cab4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04c25cab4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04c25cab4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304c25cab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304c25cab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40d968375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40d968375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340d968375a_0_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340d968375a_0_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40d968375a_0_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40d968375a_0_7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340d968375a_0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340d968375a_0_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just isometric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340d968375a_0_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340d968375a_0_7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40d968375a_0_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340d968375a_0_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340d968375a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340d968375a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340d968375a_0_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340d968375a_0_7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340d968375a_0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340d968375a_0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340d968375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340d968375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340d968375a_0_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340d968375a_0_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40d968375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40d968375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iterative weight estimation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340d968375a_0_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340d968375a_0_8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340d968375a_0_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340d968375a_0_8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340d968375a_0_8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340d968375a_0_8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340d968375a_0_8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340d968375a_0_8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40d968375a_0_8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40d968375a_0_8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340d968375a_0_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340d968375a_0_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340d968375a_0_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340d968375a_0_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340d968375a_0_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340d968375a_0_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0d968375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40d968375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Viscosity and atmospheric density of mars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40d968375a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40d968375a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40d968375a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40d968375a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40d968375a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40d968375a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one uses net capture mechanism to retrieve aircraft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40d968375a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40d968375a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40d968375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40d968375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researchgate.net/profile/Yueksel-Eraslan/publication/328916819/figure/fig1/AS:692567888912384@1542132460245/Aircraft-wing-root-and-tip-chords.png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researchgate.net/profile/Yueksel-Eraslan/publication/328916819/figure/fig1/AS:692567888912384@1542132460245/Aircraft-wing-root-and-tip-chords.pn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researchgate.net/profile/Yueksel-Eraslan/publication/328916819/figure/fig1/AS:692567888912384@1542132460245/Aircraft-wing-root-and-tip-chords.png" TargetMode="External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ww.researchgate.net/profile/Yueksel-Eraslan/publication/328916819/figure/fig1/AS:692567888912384@1542132460245/Aircraft-wing-root-and-tip-chords.pn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ww.researchgate.net/profile/Yueksel-Eraslan/publication/328916819/figure/fig1/AS:692567888912384@1542132460245/Aircraft-wing-root-and-tip-chords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www.researchgate.net/profile/Yueksel-Eraslan/publication/328916819/figure/fig1/AS:692567888912384@1542132460245/Aircraft-wing-root-and-tip-chords.pn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www.researchgate.net/profile/Yueksel-Eraslan/publication/328916819/figure/fig1/AS:692567888912384@1542132460245/Aircraft-wing-root-and-tip-chords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researchgate.net/profile/Yueksel-Eraslan/publication/328916819/figure/fig1/AS:692567888912384@1542132460245/Aircraft-wing-root-and-tip-chords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airfoiltools.com/airfoil/details?airfoil=naca001234-il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airfoiltools.com/airfoil/details?airfoil=e387-i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airfoiltools.com/airfoil/details?airfoil=e174-il" TargetMode="External"/><Relationship Id="rId5" Type="http://schemas.openxmlformats.org/officeDocument/2006/relationships/hyperlink" Target="http://airfoiltools.com/airfoil/details?airfoil=clarky-il" TargetMode="External"/><Relationship Id="rId4" Type="http://schemas.openxmlformats.org/officeDocument/2006/relationships/hyperlink" Target="https://airfoiltools.com" TargetMode="External"/><Relationship Id="rId9" Type="http://schemas.openxmlformats.org/officeDocument/2006/relationships/hyperlink" Target="http://airfoiltools.com/airfoil/details?airfoil=n6409-i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airfoiltools.com/airfoil/details?airfoil=sd7037-il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airfoiltools.com/airfoil/details?airfoil=sa7035-i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airfoiltools.com/airfoil/details?airfoil=s7075-il" TargetMode="External"/><Relationship Id="rId5" Type="http://schemas.openxmlformats.org/officeDocument/2006/relationships/hyperlink" Target="http://airfoiltools.com/airfoil/details?airfoil=s3014-il" TargetMode="External"/><Relationship Id="rId4" Type="http://schemas.openxmlformats.org/officeDocument/2006/relationships/hyperlink" Target="http://airfoiltools.com/airfoil/details?airfoil=sc20518-i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asa.gov/centers-and-facilities/armstrong/x-48-research-all-good-things-must-come-to-an-end/" TargetMode="External"/><Relationship Id="rId5" Type="http://schemas.openxmlformats.org/officeDocument/2006/relationships/hyperlink" Target="https://www.ansys.com/company-information/quality-assurance" TargetMode="External"/><Relationship Id="rId4" Type="http://schemas.openxmlformats.org/officeDocument/2006/relationships/hyperlink" Target="https://www.airforce-technology.com/projects/x-45-ucav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nasa.gov/aeronautics/x-48b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2322/tastj.10.te_5" TargetMode="External"/><Relationship Id="rId5" Type="http://schemas.openxmlformats.org/officeDocument/2006/relationships/hyperlink" Target="https://defense-update.com/20091209_first-flight-hermes-900-uav.html" TargetMode="External"/><Relationship Id="rId4" Type="http://schemas.openxmlformats.org/officeDocument/2006/relationships/hyperlink" Target="https://web.archive.org/web/20131111073443/http:/www.theatlanticwire.com/technology/2013/02/future-drone-warfare-is-frightening/61884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1016/j.ast.2011.12.004" TargetMode="External"/><Relationship Id="rId5" Type="http://schemas.openxmlformats.org/officeDocument/2006/relationships/hyperlink" Target="https://ntrs.nasa.gov/citations/20100036222" TargetMode="External"/><Relationship Id="rId4" Type="http://schemas.openxmlformats.org/officeDocument/2006/relationships/hyperlink" Target="https://doi.org/10.2322/tastj.12.pk_21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eb.archive.org/web/20170420235706/https:/www.slideserve.com/conroy/navy-unmanned-combat-air-system-advanced-development-program-office-navy-ucas-adpo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1.grc.nasa.gov/aeronautics/eap/airplane-concepts/n3x/" TargetMode="External"/><Relationship Id="rId5" Type="http://schemas.openxmlformats.org/officeDocument/2006/relationships/hyperlink" Target="https://www.joebaugher.com/usaf_fighters/p67.html" TargetMode="External"/><Relationship Id="rId4" Type="http://schemas.openxmlformats.org/officeDocument/2006/relationships/hyperlink" Target="https://doi.org/10.2514/1.c032491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drones.rusi.org/drone-inventory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13140/RG.2.2.33666.20163" TargetMode="External"/><Relationship Id="rId5" Type="http://schemas.openxmlformats.org/officeDocument/2006/relationships/hyperlink" Target="https://www.onshape.com/en/why-onshape" TargetMode="External"/><Relationship Id="rId4" Type="http://schemas.openxmlformats.org/officeDocument/2006/relationships/hyperlink" Target="https://cdn.northropgrumman.com/-/media/wp-content/uploads/BAT_Datasheet.pdf?v=1.0.0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doi.org/10.17226/25987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1061/(asce)as.1943-5525.0001166" TargetMode="External"/><Relationship Id="rId5" Type="http://schemas.openxmlformats.org/officeDocument/2006/relationships/hyperlink" Target="https://www.solidworks.com/product/solidworks-flow-simulation" TargetMode="External"/><Relationship Id="rId4" Type="http://schemas.openxmlformats.org/officeDocument/2006/relationships/hyperlink" Target="https://www.simscale.com/docs/simwiki/cfd-computational-fluid-dynamics/what-is-cfd-computational-fluid-dynamics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race.tennessee.edu/utk_gradthes/496/" TargetMode="External"/><Relationship Id="rId5" Type="http://schemas.openxmlformats.org/officeDocument/2006/relationships/hyperlink" Target="https://www.af.mil/About-Us/Fact-Sheets/Display/Article/104470/mq-9-reaper/" TargetMode="External"/><Relationship Id="rId4" Type="http://schemas.openxmlformats.org/officeDocument/2006/relationships/hyperlink" Target="https://www.af.mil/About-Us/Fact-Sheets/Display/Article/104469/mq-1b-predato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18" name="Google Shape;5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2"/>
          <p:cNvSpPr txBox="1"/>
          <p:nvPr/>
        </p:nvSpPr>
        <p:spPr>
          <a:xfrm>
            <a:off x="230550" y="116250"/>
            <a:ext cx="86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Final Conceptual Sketches - MARVIN50K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520" name="Google Shape;52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859" y="1223338"/>
            <a:ext cx="8118300" cy="2955128"/>
          </a:xfrm>
          <a:prstGeom prst="rect">
            <a:avLst/>
          </a:prstGeom>
          <a:noFill/>
          <a:ln w="28575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21" name="Google Shape;521;p22"/>
          <p:cNvSpPr txBox="1"/>
          <p:nvPr/>
        </p:nvSpPr>
        <p:spPr>
          <a:xfrm>
            <a:off x="230550" y="4532250"/>
            <a:ext cx="4503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</a:rPr>
              <a:t>10</a:t>
            </a:r>
            <a:endParaRPr sz="10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28" name="Google Shape;5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23"/>
          <p:cNvSpPr txBox="1"/>
          <p:nvPr/>
        </p:nvSpPr>
        <p:spPr>
          <a:xfrm>
            <a:off x="1700500" y="2641900"/>
            <a:ext cx="6728700" cy="879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1B3D6C"/>
                </a:solidFill>
                <a:latin typeface="DM Sans"/>
                <a:ea typeface="DM Sans"/>
                <a:cs typeface="DM Sans"/>
                <a:sym typeface="DM Sans"/>
              </a:rPr>
              <a:t>MOS: Maximized L/D</a:t>
            </a:r>
            <a:endParaRPr sz="3000" b="1">
              <a:solidFill>
                <a:srgbClr val="1B3D6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30" name="Google Shape;530;p23"/>
          <p:cNvSpPr txBox="1"/>
          <p:nvPr/>
        </p:nvSpPr>
        <p:spPr>
          <a:xfrm>
            <a:off x="850000" y="1647700"/>
            <a:ext cx="7578900" cy="841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1B3D6C"/>
                </a:solidFill>
                <a:latin typeface="DM Sans"/>
                <a:ea typeface="DM Sans"/>
                <a:cs typeface="DM Sans"/>
                <a:sym typeface="DM Sans"/>
              </a:rPr>
              <a:t>DSP1: Airfoil Selection </a:t>
            </a:r>
            <a:endParaRPr sz="5000" b="1">
              <a:solidFill>
                <a:srgbClr val="1B3D6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531" name="Google Shape;531;p23"/>
          <p:cNvCxnSpPr/>
          <p:nvPr/>
        </p:nvCxnSpPr>
        <p:spPr>
          <a:xfrm rot="10800000" flipH="1">
            <a:off x="828725" y="2565575"/>
            <a:ext cx="7578900" cy="390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38" name="Google Shape;5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24"/>
          <p:cNvSpPr txBox="1"/>
          <p:nvPr/>
        </p:nvSpPr>
        <p:spPr>
          <a:xfrm>
            <a:off x="230550" y="116250"/>
            <a:ext cx="86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Cruise Speed Estimation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540" name="Google Shape;540;p24"/>
          <p:cNvSpPr txBox="1"/>
          <p:nvPr/>
        </p:nvSpPr>
        <p:spPr>
          <a:xfrm>
            <a:off x="5587550" y="1544700"/>
            <a:ext cx="3377700" cy="2054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900"/>
              <a:buFont typeface="Archivo"/>
              <a:buChar char="●"/>
            </a:pPr>
            <a:r>
              <a:rPr lang="en" sz="17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Averaged cruise speed from past models</a:t>
            </a:r>
            <a:endParaRPr sz="17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1000"/>
              </a:spcAft>
              <a:buClr>
                <a:srgbClr val="1B3D6C"/>
              </a:buClr>
              <a:buSzPts val="1700"/>
              <a:buFont typeface="Archivo"/>
              <a:buChar char="●"/>
            </a:pPr>
            <a:r>
              <a:rPr lang="en" sz="17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Not enough BWB models → general fixed-wing UAVs used</a:t>
            </a:r>
            <a:endParaRPr sz="17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graphicFrame>
        <p:nvGraphicFramePr>
          <p:cNvPr id="541" name="Google Shape;541;p24"/>
          <p:cNvGraphicFramePr/>
          <p:nvPr/>
        </p:nvGraphicFramePr>
        <p:xfrm>
          <a:off x="720000" y="15734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{82FB99B8-ED10-444C-8933-E3FCF885898E}</a:tableStyleId>
              </a:tblPr>
              <a:tblGrid>
                <a:gridCol w="251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b="1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Model</a:t>
                      </a:r>
                      <a:endParaRPr sz="1400" b="1" u="none" strike="noStrike" cap="none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b="1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Cruise Speed (m/s)</a:t>
                      </a:r>
                      <a:endParaRPr sz="1400" b="1" u="none" strike="noStrike" cap="none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MARVIN500</a:t>
                      </a:r>
                      <a:endParaRPr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6</a:t>
                      </a:r>
                      <a:r>
                        <a:rPr lang="en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2.23</a:t>
                      </a:r>
                      <a:endParaRPr sz="1400" u="none" strike="noStrike" cap="none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MARVIN5K</a:t>
                      </a:r>
                      <a:endParaRPr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78.68</a:t>
                      </a:r>
                      <a:endParaRPr sz="1400" u="none" strike="noStrike" cap="none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MARVIN50K</a:t>
                      </a:r>
                      <a:endParaRPr sz="1400" u="none" strike="noStrike" cap="none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1</a:t>
                      </a:r>
                      <a:r>
                        <a:rPr lang="en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97.37</a:t>
                      </a:r>
                      <a:endParaRPr sz="1400" u="none" strike="noStrike" cap="none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42" name="Google Shape;542;p24"/>
          <p:cNvSpPr txBox="1"/>
          <p:nvPr/>
        </p:nvSpPr>
        <p:spPr>
          <a:xfrm>
            <a:off x="230550" y="4532250"/>
            <a:ext cx="3717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</a:rPr>
              <a:t>12</a:t>
            </a:r>
            <a:endParaRPr sz="10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49" name="Google Shape;5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25"/>
          <p:cNvSpPr txBox="1"/>
          <p:nvPr/>
        </p:nvSpPr>
        <p:spPr>
          <a:xfrm>
            <a:off x="230550" y="116250"/>
            <a:ext cx="86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Airfoil Chord Estimation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551" name="Google Shape;551;p25"/>
          <p:cNvSpPr txBox="1"/>
          <p:nvPr/>
        </p:nvSpPr>
        <p:spPr>
          <a:xfrm>
            <a:off x="5587550" y="1544700"/>
            <a:ext cx="3361800" cy="2054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900"/>
              <a:buFont typeface="Archivo"/>
              <a:buChar char="●"/>
            </a:pPr>
            <a:r>
              <a:rPr lang="en" sz="17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Averaged wing width</a:t>
            </a:r>
            <a:endParaRPr sz="17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1000"/>
              </a:spcAft>
              <a:buClr>
                <a:srgbClr val="1B3D6C"/>
              </a:buClr>
              <a:buSzPts val="1700"/>
              <a:buFont typeface="Archivo"/>
              <a:buChar char="●"/>
            </a:pPr>
            <a:r>
              <a:rPr lang="en" sz="17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Found from Conceptual Sketches</a:t>
            </a:r>
            <a:endParaRPr sz="17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graphicFrame>
        <p:nvGraphicFramePr>
          <p:cNvPr id="552" name="Google Shape;552;p25"/>
          <p:cNvGraphicFramePr/>
          <p:nvPr/>
        </p:nvGraphicFramePr>
        <p:xfrm>
          <a:off x="720000" y="15734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{82FB99B8-ED10-444C-8933-E3FCF885898E}</a:tableStyleId>
              </a:tblPr>
              <a:tblGrid>
                <a:gridCol w="251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b="1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Model</a:t>
                      </a:r>
                      <a:endParaRPr sz="1400" b="1" u="none" strike="noStrike" cap="none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b="1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Chord Length ft (m)</a:t>
                      </a:r>
                      <a:endParaRPr sz="1400" b="1" u="none" strike="noStrike" cap="none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MARVIN500</a:t>
                      </a:r>
                      <a:endParaRPr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6</a:t>
                      </a:r>
                      <a:r>
                        <a:rPr lang="en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 (1.83)</a:t>
                      </a:r>
                      <a:endParaRPr sz="1400" u="none" strike="noStrike" cap="none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MARVIN5K</a:t>
                      </a:r>
                      <a:endParaRPr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15 (4.57)</a:t>
                      </a:r>
                      <a:endParaRPr sz="1400" u="none" strike="noStrike" cap="none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MARVIN50K</a:t>
                      </a:r>
                      <a:endParaRPr sz="1400" u="none" strike="noStrike" cap="none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25 (7.62)</a:t>
                      </a:r>
                      <a:endParaRPr sz="1400" u="none" strike="noStrike" cap="none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53" name="Google Shape;55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5725" y="2685399"/>
            <a:ext cx="3145474" cy="1272050"/>
          </a:xfrm>
          <a:prstGeom prst="rect">
            <a:avLst/>
          </a:prstGeom>
          <a:noFill/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554" name="Google Shape;554;p25"/>
          <p:cNvCxnSpPr/>
          <p:nvPr/>
        </p:nvCxnSpPr>
        <p:spPr>
          <a:xfrm>
            <a:off x="7264700" y="3052325"/>
            <a:ext cx="7500" cy="538200"/>
          </a:xfrm>
          <a:prstGeom prst="straightConnector1">
            <a:avLst/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5" name="Google Shape;555;p25"/>
          <p:cNvCxnSpPr/>
          <p:nvPr/>
        </p:nvCxnSpPr>
        <p:spPr>
          <a:xfrm>
            <a:off x="6671725" y="2865975"/>
            <a:ext cx="546000" cy="888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56" name="Google Shape;556;p25"/>
          <p:cNvSpPr txBox="1"/>
          <p:nvPr/>
        </p:nvSpPr>
        <p:spPr>
          <a:xfrm>
            <a:off x="5838825" y="2695413"/>
            <a:ext cx="1143000" cy="152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191919"/>
                </a:solidFill>
              </a:rPr>
              <a:t>Avg. Chord</a:t>
            </a:r>
            <a:endParaRPr sz="1000" b="1">
              <a:solidFill>
                <a:srgbClr val="191919"/>
              </a:solidFill>
            </a:endParaRPr>
          </a:p>
        </p:txBody>
      </p:sp>
      <p:sp>
        <p:nvSpPr>
          <p:cNvPr id="557" name="Google Shape;557;p25"/>
          <p:cNvSpPr txBox="1"/>
          <p:nvPr/>
        </p:nvSpPr>
        <p:spPr>
          <a:xfrm>
            <a:off x="5695700" y="3969750"/>
            <a:ext cx="83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FFFFFF"/>
                </a:solidFill>
                <a:latin typeface="Archivo"/>
                <a:ea typeface="Archivo"/>
                <a:cs typeface="Archivo"/>
                <a:sym typeface="Archiv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endParaRPr sz="1000"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58" name="Google Shape;558;p25"/>
          <p:cNvSpPr txBox="1"/>
          <p:nvPr/>
        </p:nvSpPr>
        <p:spPr>
          <a:xfrm>
            <a:off x="230550" y="4532250"/>
            <a:ext cx="3717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</a:rPr>
              <a:t>13</a:t>
            </a:r>
            <a:endParaRPr sz="10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65" name="Google Shape;5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26"/>
          <p:cNvSpPr txBox="1"/>
          <p:nvPr/>
        </p:nvSpPr>
        <p:spPr>
          <a:xfrm>
            <a:off x="230550" y="116250"/>
            <a:ext cx="86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Reynolds Number Estimation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567" name="Google Shape;567;p26"/>
          <p:cNvSpPr txBox="1"/>
          <p:nvPr/>
        </p:nvSpPr>
        <p:spPr>
          <a:xfrm>
            <a:off x="5695700" y="3969750"/>
            <a:ext cx="83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FFFFFF"/>
                </a:solid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endParaRPr sz="1000"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68" name="Google Shape;568;p26"/>
          <p:cNvSpPr txBox="1"/>
          <p:nvPr/>
        </p:nvSpPr>
        <p:spPr>
          <a:xfrm>
            <a:off x="5587550" y="1544700"/>
            <a:ext cx="3361800" cy="2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700"/>
              <a:buFont typeface="Archivo"/>
              <a:buChar char="●"/>
            </a:pPr>
            <a:r>
              <a:rPr lang="en" sz="17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Re = vl/μ</a:t>
            </a:r>
            <a:endParaRPr sz="17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700"/>
              <a:buFont typeface="Archivo"/>
              <a:buChar char="○"/>
            </a:pPr>
            <a:r>
              <a:rPr lang="en" sz="17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v → cruise speed</a:t>
            </a:r>
            <a:endParaRPr sz="17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700"/>
              <a:buFont typeface="Archivo"/>
              <a:buChar char="○"/>
            </a:pPr>
            <a:r>
              <a:rPr lang="en" sz="17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l → characteristic length (chord length)</a:t>
            </a:r>
            <a:endParaRPr sz="17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700"/>
              <a:buFont typeface="Archivo"/>
              <a:buChar char="○"/>
            </a:pPr>
            <a:r>
              <a:rPr lang="en" sz="17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μ → kinematic viscosity (0.000964 m</a:t>
            </a:r>
            <a:r>
              <a:rPr lang="en" sz="1700" baseline="300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2</a:t>
            </a:r>
            <a:r>
              <a:rPr lang="en" sz="17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/s)</a:t>
            </a:r>
            <a:endParaRPr sz="17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graphicFrame>
        <p:nvGraphicFramePr>
          <p:cNvPr id="569" name="Google Shape;569;p26"/>
          <p:cNvGraphicFramePr/>
          <p:nvPr/>
        </p:nvGraphicFramePr>
        <p:xfrm>
          <a:off x="720000" y="15734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{82FB99B8-ED10-444C-8933-E3FCF885898E}</a:tableStyleId>
              </a:tblPr>
              <a:tblGrid>
                <a:gridCol w="251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b="1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Model</a:t>
                      </a:r>
                      <a:endParaRPr sz="1400" b="1" u="none" strike="noStrike" cap="none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b="1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Reynolds Number</a:t>
                      </a:r>
                      <a:endParaRPr sz="1400" b="1" u="none" strike="noStrike" cap="none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MARVIN500</a:t>
                      </a:r>
                      <a:endParaRPr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118,052.39</a:t>
                      </a:r>
                      <a:endParaRPr sz="1400" u="none" strike="noStrike" cap="none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MARVIN5K</a:t>
                      </a:r>
                      <a:endParaRPr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373,154.12</a:t>
                      </a:r>
                      <a:endParaRPr sz="1400" u="none" strike="noStrike" cap="none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MARVIN50K</a:t>
                      </a:r>
                      <a:endParaRPr sz="1400" u="none" strike="noStrike" cap="none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1,560,109.32</a:t>
                      </a:r>
                      <a:endParaRPr sz="1400" u="none" strike="noStrike" cap="none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70" name="Google Shape;570;p26"/>
          <p:cNvSpPr txBox="1"/>
          <p:nvPr/>
        </p:nvSpPr>
        <p:spPr>
          <a:xfrm>
            <a:off x="230550" y="4532250"/>
            <a:ext cx="3717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</a:rPr>
              <a:t>14</a:t>
            </a:r>
            <a:endParaRPr sz="10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77" name="Google Shape;57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27"/>
          <p:cNvSpPr txBox="1"/>
          <p:nvPr/>
        </p:nvSpPr>
        <p:spPr>
          <a:xfrm>
            <a:off x="230550" y="116250"/>
            <a:ext cx="86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Airfoil Models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579" name="Google Shape;579;p27"/>
          <p:cNvSpPr txBox="1"/>
          <p:nvPr/>
        </p:nvSpPr>
        <p:spPr>
          <a:xfrm>
            <a:off x="5695700" y="3969750"/>
            <a:ext cx="83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FFFFFF"/>
                </a:solid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endParaRPr sz="1000"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80" name="Google Shape;580;p27"/>
          <p:cNvSpPr txBox="1"/>
          <p:nvPr/>
        </p:nvSpPr>
        <p:spPr>
          <a:xfrm>
            <a:off x="230550" y="4532250"/>
            <a:ext cx="3717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</a:rPr>
              <a:t>14</a:t>
            </a:r>
            <a:endParaRPr sz="1050">
              <a:solidFill>
                <a:schemeClr val="dk1"/>
              </a:solidFill>
            </a:endParaRPr>
          </a:p>
        </p:txBody>
      </p:sp>
      <p:graphicFrame>
        <p:nvGraphicFramePr>
          <p:cNvPr id="581" name="Google Shape;581;p27"/>
          <p:cNvGraphicFramePr/>
          <p:nvPr/>
        </p:nvGraphicFramePr>
        <p:xfrm>
          <a:off x="230550" y="793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{0C6F2396-8E9A-4942-A890-D58085462C83}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9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Airfoil Model</a:t>
                      </a:r>
                      <a:endParaRPr b="1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Sd7037</a:t>
                      </a:r>
                      <a:endParaRPr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E387</a:t>
                      </a:r>
                      <a:endParaRPr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E174</a:t>
                      </a:r>
                      <a:endParaRPr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NACA6409</a:t>
                      </a:r>
                      <a:endParaRPr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S7075</a:t>
                      </a:r>
                      <a:endParaRPr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82" name="Google Shape;58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4758" y="1407800"/>
            <a:ext cx="4314492" cy="629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83" name="Google Shape;58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14750" y="2052050"/>
            <a:ext cx="4314500" cy="629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84" name="Google Shape;584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14750" y="2696300"/>
            <a:ext cx="4314500" cy="629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85" name="Google Shape;585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14750" y="3340550"/>
            <a:ext cx="4314500" cy="629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86" name="Google Shape;586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14750" y="3984800"/>
            <a:ext cx="4314500" cy="6089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93" name="Google Shape;59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28"/>
          <p:cNvSpPr txBox="1"/>
          <p:nvPr/>
        </p:nvSpPr>
        <p:spPr>
          <a:xfrm>
            <a:off x="230550" y="116250"/>
            <a:ext cx="86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Airfoil Data Interpolation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595" name="Google Shape;595;p28"/>
          <p:cNvSpPr txBox="1"/>
          <p:nvPr/>
        </p:nvSpPr>
        <p:spPr>
          <a:xfrm>
            <a:off x="5695700" y="3969750"/>
            <a:ext cx="83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FFFFFF"/>
                </a:solid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endParaRPr sz="1000"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96" name="Google Shape;596;p28"/>
          <p:cNvSpPr txBox="1"/>
          <p:nvPr/>
        </p:nvSpPr>
        <p:spPr>
          <a:xfrm>
            <a:off x="230550" y="4532250"/>
            <a:ext cx="3717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</a:rPr>
              <a:t>14</a:t>
            </a:r>
            <a:endParaRPr sz="1050">
              <a:solidFill>
                <a:schemeClr val="dk1"/>
              </a:solidFill>
            </a:endParaRPr>
          </a:p>
        </p:txBody>
      </p:sp>
      <p:pic>
        <p:nvPicPr>
          <p:cNvPr id="597" name="Google Shape;597;p28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7113" y="840950"/>
            <a:ext cx="5969778" cy="36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28" title="Char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7122" y="840948"/>
            <a:ext cx="5969775" cy="369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28" title="Chart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34825" y="808613"/>
            <a:ext cx="6074376" cy="3755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28" title="Chart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87122" y="840948"/>
            <a:ext cx="5969775" cy="3691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07" name="Google Shape;60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29"/>
          <p:cNvSpPr txBox="1"/>
          <p:nvPr/>
        </p:nvSpPr>
        <p:spPr>
          <a:xfrm>
            <a:off x="230550" y="116250"/>
            <a:ext cx="86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Airfoil Data Interpolation: MARVIN500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09" name="Google Shape;609;p29"/>
          <p:cNvSpPr txBox="1"/>
          <p:nvPr/>
        </p:nvSpPr>
        <p:spPr>
          <a:xfrm>
            <a:off x="5695700" y="3969750"/>
            <a:ext cx="83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FFFFFF"/>
                </a:solid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endParaRPr sz="1000"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610" name="Google Shape;610;p29"/>
          <p:cNvSpPr txBox="1"/>
          <p:nvPr/>
        </p:nvSpPr>
        <p:spPr>
          <a:xfrm>
            <a:off x="230550" y="4532250"/>
            <a:ext cx="3717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</a:rPr>
              <a:t>14</a:t>
            </a:r>
            <a:endParaRPr sz="1050">
              <a:solidFill>
                <a:schemeClr val="dk1"/>
              </a:solidFill>
            </a:endParaRPr>
          </a:p>
        </p:txBody>
      </p:sp>
      <p:pic>
        <p:nvPicPr>
          <p:cNvPr id="611" name="Google Shape;611;p29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7113" y="840950"/>
            <a:ext cx="5969778" cy="36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29" title="Char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7122" y="840948"/>
            <a:ext cx="5969775" cy="369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29" title="Chart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87125" y="840950"/>
            <a:ext cx="5969784" cy="36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29" title="Chart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85999" y="839576"/>
            <a:ext cx="5972001" cy="3692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1" name="Google Shape;62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30"/>
          <p:cNvSpPr txBox="1"/>
          <p:nvPr/>
        </p:nvSpPr>
        <p:spPr>
          <a:xfrm>
            <a:off x="230550" y="116250"/>
            <a:ext cx="86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Airfoil Data Interpolation: MARVIN5K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23" name="Google Shape;623;p30"/>
          <p:cNvSpPr txBox="1"/>
          <p:nvPr/>
        </p:nvSpPr>
        <p:spPr>
          <a:xfrm>
            <a:off x="5695700" y="3969750"/>
            <a:ext cx="83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FFFFFF"/>
                </a:solid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endParaRPr sz="1000"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624" name="Google Shape;624;p30"/>
          <p:cNvSpPr txBox="1"/>
          <p:nvPr/>
        </p:nvSpPr>
        <p:spPr>
          <a:xfrm>
            <a:off x="230550" y="4532250"/>
            <a:ext cx="3717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</a:rPr>
              <a:t>14</a:t>
            </a:r>
            <a:endParaRPr sz="1050">
              <a:solidFill>
                <a:schemeClr val="dk1"/>
              </a:solidFill>
            </a:endParaRPr>
          </a:p>
        </p:txBody>
      </p:sp>
      <p:pic>
        <p:nvPicPr>
          <p:cNvPr id="625" name="Google Shape;625;p30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6000" y="839575"/>
            <a:ext cx="5971992" cy="369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30" title="Char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5999" y="839575"/>
            <a:ext cx="5972001" cy="3692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30" title="Chart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95472" y="851290"/>
            <a:ext cx="5953050" cy="368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34" name="Google Shape;63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31"/>
          <p:cNvSpPr txBox="1"/>
          <p:nvPr/>
        </p:nvSpPr>
        <p:spPr>
          <a:xfrm>
            <a:off x="230550" y="116250"/>
            <a:ext cx="86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Airfoil Data Interpolation: MARVIN50K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36" name="Google Shape;636;p31"/>
          <p:cNvSpPr txBox="1"/>
          <p:nvPr/>
        </p:nvSpPr>
        <p:spPr>
          <a:xfrm>
            <a:off x="5695700" y="3969750"/>
            <a:ext cx="83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FFFFFF"/>
                </a:solid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endParaRPr sz="1000"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637" name="Google Shape;637;p31"/>
          <p:cNvSpPr txBox="1"/>
          <p:nvPr/>
        </p:nvSpPr>
        <p:spPr>
          <a:xfrm>
            <a:off x="230550" y="4532250"/>
            <a:ext cx="3717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</a:rPr>
              <a:t>14</a:t>
            </a:r>
            <a:endParaRPr sz="1050">
              <a:solidFill>
                <a:schemeClr val="dk1"/>
              </a:solidFill>
            </a:endParaRPr>
          </a:p>
        </p:txBody>
      </p:sp>
      <p:pic>
        <p:nvPicPr>
          <p:cNvPr id="638" name="Google Shape;638;p31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5475" y="851275"/>
            <a:ext cx="5953050" cy="36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31" title="Char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95475" y="851300"/>
            <a:ext cx="5953050" cy="3680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31" title="Chart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95474" y="851288"/>
            <a:ext cx="5953050" cy="3680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31" title="Chart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95472" y="851290"/>
            <a:ext cx="5953050" cy="368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30550" y="116250"/>
            <a:ext cx="86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Design Sub-Problems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5157525" y="1114915"/>
            <a:ext cx="2585700" cy="3244200"/>
          </a:xfrm>
          <a:prstGeom prst="roundRect">
            <a:avLst>
              <a:gd name="adj" fmla="val 16667"/>
            </a:avLst>
          </a:prstGeom>
          <a:solidFill>
            <a:srgbClr val="1B3D6C"/>
          </a:solidFill>
          <a:ln w="9525" cap="flat" cmpd="sng">
            <a:solidFill>
              <a:srgbClr val="B0CC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1403625" y="1114915"/>
            <a:ext cx="2585700" cy="3244200"/>
          </a:xfrm>
          <a:prstGeom prst="roundRect">
            <a:avLst>
              <a:gd name="adj" fmla="val 16667"/>
            </a:avLst>
          </a:prstGeom>
          <a:solidFill>
            <a:srgbClr val="1B3D6C"/>
          </a:solidFill>
          <a:ln w="9525" cap="flat" cmpd="sng">
            <a:solidFill>
              <a:srgbClr val="B0CC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1505337" y="2021451"/>
            <a:ext cx="2382300" cy="16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Archivo"/>
                <a:ea typeface="Archivo"/>
                <a:cs typeface="Archivo"/>
                <a:sym typeface="Archivo"/>
              </a:rPr>
              <a:t>Sub Problem: </a:t>
            </a:r>
            <a:r>
              <a:rPr lang="en">
                <a:solidFill>
                  <a:srgbClr val="FFFFFF"/>
                </a:solidFill>
                <a:latin typeface="Archivo"/>
                <a:ea typeface="Archivo"/>
                <a:cs typeface="Archivo"/>
                <a:sym typeface="Archivo"/>
              </a:rPr>
              <a:t>selecting airfoil based on their data, Reynolds number, and conceptual sketches</a:t>
            </a:r>
            <a:endParaRPr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Archivo"/>
                <a:ea typeface="Archivo"/>
                <a:cs typeface="Archivo"/>
                <a:sym typeface="Archivo"/>
              </a:rPr>
              <a:t>Measure of Success: </a:t>
            </a:r>
            <a:r>
              <a:rPr lang="en">
                <a:solidFill>
                  <a:srgbClr val="FFFFFF"/>
                </a:solidFill>
                <a:latin typeface="Archivo"/>
                <a:ea typeface="Archivo"/>
                <a:cs typeface="Archivo"/>
                <a:sym typeface="Archivo"/>
              </a:rPr>
              <a:t>Lift-to-Drag is the highest compared to other airfoils</a:t>
            </a:r>
            <a:endParaRPr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1505325" y="1253047"/>
            <a:ext cx="2382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C800"/>
                </a:solidFill>
                <a:latin typeface="DM Sans"/>
                <a:ea typeface="DM Sans"/>
                <a:cs typeface="DM Sans"/>
                <a:sym typeface="DM Sans"/>
              </a:rPr>
              <a:t>DSP 1 - Airfoil Selection</a:t>
            </a:r>
            <a:endParaRPr sz="1800" b="1">
              <a:solidFill>
                <a:srgbClr val="FFC8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69" name="Google Shape;69;p14"/>
          <p:cNvCxnSpPr/>
          <p:nvPr/>
        </p:nvCxnSpPr>
        <p:spPr>
          <a:xfrm rot="10800000">
            <a:off x="4573437" y="1517450"/>
            <a:ext cx="0" cy="26097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14"/>
          <p:cNvSpPr txBox="1"/>
          <p:nvPr/>
        </p:nvSpPr>
        <p:spPr>
          <a:xfrm>
            <a:off x="5157525" y="1256100"/>
            <a:ext cx="258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C800"/>
                </a:solidFill>
                <a:latin typeface="DM Sans"/>
                <a:ea typeface="DM Sans"/>
                <a:cs typeface="DM Sans"/>
                <a:sym typeface="DM Sans"/>
              </a:rPr>
              <a:t>DSP 2 - 3D CAD Model</a:t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5259237" y="2021451"/>
            <a:ext cx="2382300" cy="16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Archivo"/>
                <a:ea typeface="Archivo"/>
                <a:cs typeface="Archivo"/>
                <a:sym typeface="Archivo"/>
              </a:rPr>
              <a:t>Sub Problem: </a:t>
            </a:r>
            <a:r>
              <a:rPr lang="en">
                <a:solidFill>
                  <a:srgbClr val="FFFFFF"/>
                </a:solidFill>
                <a:latin typeface="Archivo"/>
                <a:ea typeface="Archivo"/>
                <a:cs typeface="Archivo"/>
                <a:sym typeface="Archivo"/>
              </a:rPr>
              <a:t>creating CAD models of BWB</a:t>
            </a:r>
            <a:endParaRPr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Archivo"/>
                <a:ea typeface="Archivo"/>
                <a:cs typeface="Archivo"/>
                <a:sym typeface="Archivo"/>
              </a:rPr>
              <a:t>Measure of Success: </a:t>
            </a:r>
            <a:r>
              <a:rPr lang="en">
                <a:solidFill>
                  <a:srgbClr val="FFFFFF"/>
                </a:solidFill>
                <a:latin typeface="Archivo"/>
                <a:ea typeface="Archivo"/>
                <a:cs typeface="Archivo"/>
                <a:sym typeface="Archivo"/>
              </a:rPr>
              <a:t>CFD analysis shows Lift is greater than upper limit of weight range at cruise conditions</a:t>
            </a:r>
            <a:endParaRPr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230550" y="4532250"/>
            <a:ext cx="10404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</a:rPr>
              <a:t>2</a:t>
            </a:r>
            <a:endParaRPr sz="10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48" name="Google Shape;64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32"/>
          <p:cNvSpPr txBox="1"/>
          <p:nvPr/>
        </p:nvSpPr>
        <p:spPr>
          <a:xfrm>
            <a:off x="230550" y="116250"/>
            <a:ext cx="86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Airfoil Selection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50" name="Google Shape;650;p32"/>
          <p:cNvSpPr txBox="1"/>
          <p:nvPr/>
        </p:nvSpPr>
        <p:spPr>
          <a:xfrm>
            <a:off x="5695700" y="3969750"/>
            <a:ext cx="83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FFFFFF"/>
                </a:solid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endParaRPr sz="1000"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651" name="Google Shape;651;p32"/>
          <p:cNvSpPr txBox="1"/>
          <p:nvPr/>
        </p:nvSpPr>
        <p:spPr>
          <a:xfrm>
            <a:off x="720000" y="3671075"/>
            <a:ext cx="7887900" cy="2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700"/>
              <a:buFont typeface="Archivo"/>
              <a:buChar char="●"/>
            </a:pPr>
            <a:r>
              <a:rPr lang="en" sz="17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Data from airfoil database interpolated to find the L/D for aircraft based on its calculated Re</a:t>
            </a:r>
            <a:endParaRPr sz="17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700"/>
              <a:buFont typeface="Archivo"/>
              <a:buChar char="●"/>
            </a:pPr>
            <a:r>
              <a:rPr lang="en" sz="17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Data is tested and accurate; based on wind tunnel tests</a:t>
            </a:r>
            <a:endParaRPr sz="17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grpSp>
        <p:nvGrpSpPr>
          <p:cNvPr id="652" name="Google Shape;652;p32"/>
          <p:cNvGrpSpPr/>
          <p:nvPr/>
        </p:nvGrpSpPr>
        <p:grpSpPr>
          <a:xfrm>
            <a:off x="1692150" y="968888"/>
            <a:ext cx="5943600" cy="1150800"/>
            <a:chOff x="1959075" y="3784825"/>
            <a:chExt cx="5943600" cy="1150800"/>
          </a:xfrm>
        </p:grpSpPr>
        <p:pic>
          <p:nvPicPr>
            <p:cNvPr id="653" name="Google Shape;653;p3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959075" y="3784825"/>
              <a:ext cx="5943600" cy="876300"/>
            </a:xfrm>
            <a:prstGeom prst="rect">
              <a:avLst/>
            </a:prstGeom>
            <a:noFill/>
            <a:ln w="9525" cap="flat" cmpd="sng">
              <a:solidFill>
                <a:srgbClr val="1B3D6C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654" name="Google Shape;654;p32"/>
            <p:cNvSpPr txBox="1"/>
            <p:nvPr/>
          </p:nvSpPr>
          <p:spPr>
            <a:xfrm>
              <a:off x="1959075" y="4661125"/>
              <a:ext cx="3043500" cy="27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1B3D6C"/>
                  </a:solidFill>
                  <a:latin typeface="Archivo"/>
                  <a:ea typeface="Archivo"/>
                  <a:cs typeface="Archivo"/>
                  <a:sym typeface="Archivo"/>
                </a:rPr>
                <a:t>MARVIN500: E174; L/D = 67.26</a:t>
              </a:r>
              <a:endParaRPr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endParaRPr>
            </a:p>
          </p:txBody>
        </p:sp>
      </p:grpSp>
      <p:grpSp>
        <p:nvGrpSpPr>
          <p:cNvPr id="655" name="Google Shape;655;p32"/>
          <p:cNvGrpSpPr/>
          <p:nvPr/>
        </p:nvGrpSpPr>
        <p:grpSpPr>
          <a:xfrm>
            <a:off x="1692150" y="2237600"/>
            <a:ext cx="5943600" cy="1433475"/>
            <a:chOff x="720000" y="2468100"/>
            <a:chExt cx="5943600" cy="1433475"/>
          </a:xfrm>
        </p:grpSpPr>
        <p:pic>
          <p:nvPicPr>
            <p:cNvPr id="656" name="Google Shape;656;p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20000" y="2468100"/>
              <a:ext cx="5943600" cy="904875"/>
            </a:xfrm>
            <a:prstGeom prst="rect">
              <a:avLst/>
            </a:prstGeom>
            <a:noFill/>
            <a:ln w="9525" cap="flat" cmpd="sng">
              <a:solidFill>
                <a:srgbClr val="1B3D6C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657" name="Google Shape;657;p32"/>
            <p:cNvSpPr txBox="1"/>
            <p:nvPr/>
          </p:nvSpPr>
          <p:spPr>
            <a:xfrm>
              <a:off x="720000" y="3372975"/>
              <a:ext cx="4225500" cy="5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1B3D6C"/>
                  </a:solidFill>
                  <a:latin typeface="Archivo"/>
                  <a:ea typeface="Archivo"/>
                  <a:cs typeface="Archivo"/>
                  <a:sym typeface="Archivo"/>
                </a:rPr>
                <a:t>MARVIN5K: NACA6409; L/D = 110.60</a:t>
              </a:r>
              <a:endParaRPr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1B3D6C"/>
                  </a:solidFill>
                  <a:latin typeface="Archivo"/>
                  <a:ea typeface="Archivo"/>
                  <a:cs typeface="Archivo"/>
                  <a:sym typeface="Archivo"/>
                </a:rPr>
                <a:t>MARVIN50K: NACA6409; L/D = 168.54</a:t>
              </a:r>
              <a:endParaRPr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endParaRPr>
            </a:p>
          </p:txBody>
        </p:sp>
      </p:grpSp>
      <p:sp>
        <p:nvSpPr>
          <p:cNvPr id="658" name="Google Shape;658;p32"/>
          <p:cNvSpPr txBox="1"/>
          <p:nvPr/>
        </p:nvSpPr>
        <p:spPr>
          <a:xfrm>
            <a:off x="230550" y="4532250"/>
            <a:ext cx="3717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</a:rPr>
              <a:t>15</a:t>
            </a:r>
            <a:endParaRPr sz="10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65" name="Google Shape;66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33"/>
          <p:cNvSpPr txBox="1"/>
          <p:nvPr/>
        </p:nvSpPr>
        <p:spPr>
          <a:xfrm>
            <a:off x="1700500" y="2641900"/>
            <a:ext cx="6728700" cy="879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1B3D6C"/>
                </a:solidFill>
                <a:latin typeface="DM Sans"/>
                <a:ea typeface="DM Sans"/>
                <a:cs typeface="DM Sans"/>
                <a:sym typeface="DM Sans"/>
              </a:rPr>
              <a:t>MOS: Lift is greater than upper weight limit</a:t>
            </a:r>
            <a:endParaRPr sz="3000" b="1">
              <a:solidFill>
                <a:srgbClr val="1B3D6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67" name="Google Shape;667;p33"/>
          <p:cNvSpPr txBox="1"/>
          <p:nvPr/>
        </p:nvSpPr>
        <p:spPr>
          <a:xfrm>
            <a:off x="850000" y="1647700"/>
            <a:ext cx="7578900" cy="841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1B3D6C"/>
                </a:solidFill>
                <a:latin typeface="DM Sans"/>
                <a:ea typeface="DM Sans"/>
                <a:cs typeface="DM Sans"/>
                <a:sym typeface="DM Sans"/>
              </a:rPr>
              <a:t>DSP2: CAD Modeling</a:t>
            </a:r>
            <a:endParaRPr sz="5000" b="1">
              <a:solidFill>
                <a:srgbClr val="1B3D6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668" name="Google Shape;668;p33"/>
          <p:cNvCxnSpPr/>
          <p:nvPr/>
        </p:nvCxnSpPr>
        <p:spPr>
          <a:xfrm rot="10800000" flipH="1">
            <a:off x="828725" y="2565575"/>
            <a:ext cx="7578900" cy="390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75" name="Google Shape;67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34"/>
          <p:cNvSpPr txBox="1"/>
          <p:nvPr/>
        </p:nvSpPr>
        <p:spPr>
          <a:xfrm>
            <a:off x="230550" y="116250"/>
            <a:ext cx="86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CAD Models - MARVIN500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77" name="Google Shape;677;p34"/>
          <p:cNvSpPr txBox="1"/>
          <p:nvPr/>
        </p:nvSpPr>
        <p:spPr>
          <a:xfrm>
            <a:off x="230550" y="4532250"/>
            <a:ext cx="3717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</a:rPr>
              <a:t>17</a:t>
            </a:r>
            <a:endParaRPr sz="1050">
              <a:solidFill>
                <a:schemeClr val="dk1"/>
              </a:solidFill>
            </a:endParaRPr>
          </a:p>
        </p:txBody>
      </p:sp>
      <p:pic>
        <p:nvPicPr>
          <p:cNvPr id="678" name="Google Shape;67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9164" y="928612"/>
            <a:ext cx="5005674" cy="386412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85" name="Google Shape;68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35"/>
          <p:cNvSpPr txBox="1"/>
          <p:nvPr/>
        </p:nvSpPr>
        <p:spPr>
          <a:xfrm>
            <a:off x="230550" y="116250"/>
            <a:ext cx="86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CAD Models - MARVIN5K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87" name="Google Shape;687;p35"/>
          <p:cNvSpPr txBox="1"/>
          <p:nvPr/>
        </p:nvSpPr>
        <p:spPr>
          <a:xfrm>
            <a:off x="230550" y="4532250"/>
            <a:ext cx="3717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</a:rPr>
              <a:t>18</a:t>
            </a:r>
            <a:endParaRPr sz="1050">
              <a:solidFill>
                <a:schemeClr val="dk1"/>
              </a:solidFill>
            </a:endParaRPr>
          </a:p>
        </p:txBody>
      </p:sp>
      <p:pic>
        <p:nvPicPr>
          <p:cNvPr id="688" name="Google Shape;68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5181" y="917937"/>
            <a:ext cx="5033629" cy="388547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95" name="Google Shape;69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36"/>
          <p:cNvSpPr txBox="1"/>
          <p:nvPr/>
        </p:nvSpPr>
        <p:spPr>
          <a:xfrm>
            <a:off x="230550" y="116250"/>
            <a:ext cx="86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CAD Models - MARVIN50K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97" name="Google Shape;697;p36"/>
          <p:cNvSpPr txBox="1"/>
          <p:nvPr/>
        </p:nvSpPr>
        <p:spPr>
          <a:xfrm>
            <a:off x="230550" y="4532250"/>
            <a:ext cx="3717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</a:rPr>
              <a:t>19</a:t>
            </a:r>
            <a:endParaRPr sz="1050">
              <a:solidFill>
                <a:schemeClr val="dk1"/>
              </a:solidFill>
            </a:endParaRPr>
          </a:p>
        </p:txBody>
      </p:sp>
      <p:pic>
        <p:nvPicPr>
          <p:cNvPr id="698" name="Google Shape;69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8126" y="895813"/>
            <a:ext cx="5087725" cy="392972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5" name="Google Shape;70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37"/>
          <p:cNvSpPr txBox="1"/>
          <p:nvPr/>
        </p:nvSpPr>
        <p:spPr>
          <a:xfrm>
            <a:off x="230550" y="116250"/>
            <a:ext cx="86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CFD Simulation Results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707" name="Google Shape;707;p37"/>
          <p:cNvSpPr txBox="1"/>
          <p:nvPr/>
        </p:nvSpPr>
        <p:spPr>
          <a:xfrm>
            <a:off x="535500" y="920850"/>
            <a:ext cx="8073000" cy="16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700"/>
              <a:buFont typeface="Archivo"/>
              <a:buChar char="●"/>
            </a:pPr>
            <a:r>
              <a:rPr lang="en" sz="17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Parameters:</a:t>
            </a:r>
            <a:endParaRPr sz="17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700"/>
              <a:buFont typeface="Archivo"/>
              <a:buChar char="○"/>
            </a:pPr>
            <a:r>
              <a:rPr lang="en" sz="17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Mars Environment, Gravity: 3.73 m/s</a:t>
            </a:r>
            <a:r>
              <a:rPr lang="en" sz="1700" baseline="300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2</a:t>
            </a:r>
            <a:r>
              <a:rPr lang="en" sz="17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, Altitude: 2km, Initial velocity = cruise speed in x-direction</a:t>
            </a:r>
            <a:endParaRPr sz="17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700"/>
              <a:buFont typeface="Archivo"/>
              <a:buChar char="●"/>
            </a:pPr>
            <a:r>
              <a:rPr lang="en" sz="17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Average Lift and Average Drag values taken into consideration</a:t>
            </a:r>
            <a:endParaRPr sz="17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700"/>
              <a:buFont typeface="Archivo"/>
              <a:buChar char="●"/>
            </a:pPr>
            <a:r>
              <a:rPr lang="en" sz="17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Up to 300 iterations of CFD calculations per aircraft</a:t>
            </a:r>
            <a:endParaRPr sz="17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graphicFrame>
        <p:nvGraphicFramePr>
          <p:cNvPr id="708" name="Google Shape;708;p37"/>
          <p:cNvGraphicFramePr/>
          <p:nvPr/>
        </p:nvGraphicFramePr>
        <p:xfrm>
          <a:off x="230538" y="2504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{82FB99B8-ED10-444C-8933-E3FCF885898E}</a:tableStyleId>
              </a:tblPr>
              <a:tblGrid>
                <a:gridCol w="171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0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87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Model</a:t>
                      </a:r>
                      <a:endParaRPr sz="1600" b="1" u="none" strike="noStrike" cap="none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Average Lift (N)</a:t>
                      </a:r>
                      <a:endParaRPr sz="1600" b="1" u="none" strike="noStrike" cap="none">
                        <a:solidFill>
                          <a:srgbClr val="FFFFFF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L/D</a:t>
                      </a:r>
                      <a:endParaRPr sz="1600" b="1" u="none" strike="noStrike" cap="none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Weight (N)</a:t>
                      </a:r>
                      <a:endParaRPr sz="1600" b="1" u="none" strike="noStrike" cap="none">
                        <a:solidFill>
                          <a:srgbClr val="FFFFFF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Payload Capacity (N)</a:t>
                      </a:r>
                      <a:endParaRPr sz="1600" b="1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MARVIN500</a:t>
                      </a:r>
                      <a:endParaRPr sz="1600" u="none" strike="noStrike" cap="none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4,994.24</a:t>
                      </a:r>
                      <a:endParaRPr sz="1600" u="none" strike="noStrike" cap="none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12.49</a:t>
                      </a:r>
                      <a:endParaRPr sz="1600" u="none" strike="noStrike" cap="none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764.30</a:t>
                      </a:r>
                      <a:endParaRPr sz="1600" u="none" strike="noStrike" cap="none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4,229.94</a:t>
                      </a:r>
                      <a:endParaRPr sz="1600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MARVIN5K</a:t>
                      </a:r>
                      <a:endParaRPr sz="1600" u="none" strike="noStrike" cap="none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28,907.7</a:t>
                      </a:r>
                      <a:endParaRPr sz="1600" u="none" strike="noStrike" cap="none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7.38</a:t>
                      </a:r>
                      <a:endParaRPr sz="1600" u="none" strike="noStrike" cap="none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7,643.03</a:t>
                      </a:r>
                      <a:endParaRPr sz="1600" u="none" strike="noStrike" cap="none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21,263.97</a:t>
                      </a:r>
                      <a:endParaRPr sz="1600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MARVIN50K</a:t>
                      </a:r>
                      <a:endParaRPr sz="1600" u="none" strike="noStrike" cap="none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500,712</a:t>
                      </a:r>
                      <a:endParaRPr sz="1600" u="none" strike="noStrike" cap="none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10.37</a:t>
                      </a:r>
                      <a:endParaRPr sz="1600" u="none" strike="noStrike" cap="none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76,430.31</a:t>
                      </a:r>
                      <a:endParaRPr sz="1600" u="none" strike="noStrike" cap="none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B3D6C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424,281.69</a:t>
                      </a:r>
                      <a:endParaRPr sz="1600">
                        <a:solidFill>
                          <a:srgbClr val="1B3D6C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3D6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09" name="Google Shape;709;p37"/>
          <p:cNvSpPr txBox="1"/>
          <p:nvPr/>
        </p:nvSpPr>
        <p:spPr>
          <a:xfrm>
            <a:off x="230550" y="4532250"/>
            <a:ext cx="3717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</a:rPr>
              <a:t>20</a:t>
            </a:r>
            <a:endParaRPr sz="10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16" name="Google Shape;71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38"/>
          <p:cNvSpPr txBox="1"/>
          <p:nvPr/>
        </p:nvSpPr>
        <p:spPr>
          <a:xfrm>
            <a:off x="230550" y="116250"/>
            <a:ext cx="86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Conclusions and Implications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718" name="Google Shape;718;p38"/>
          <p:cNvSpPr/>
          <p:nvPr/>
        </p:nvSpPr>
        <p:spPr>
          <a:xfrm>
            <a:off x="3714650" y="1114915"/>
            <a:ext cx="2585700" cy="3244200"/>
          </a:xfrm>
          <a:prstGeom prst="roundRect">
            <a:avLst>
              <a:gd name="adj" fmla="val 16667"/>
            </a:avLst>
          </a:prstGeom>
          <a:solidFill>
            <a:srgbClr val="1B3D6C"/>
          </a:solidFill>
          <a:ln w="9525" cap="flat" cmpd="sng">
            <a:solidFill>
              <a:srgbClr val="B0CC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719" name="Google Shape;719;p38"/>
          <p:cNvSpPr/>
          <p:nvPr/>
        </p:nvSpPr>
        <p:spPr>
          <a:xfrm>
            <a:off x="554100" y="1114915"/>
            <a:ext cx="2585700" cy="3244200"/>
          </a:xfrm>
          <a:prstGeom prst="roundRect">
            <a:avLst>
              <a:gd name="adj" fmla="val 16667"/>
            </a:avLst>
          </a:prstGeom>
          <a:solidFill>
            <a:srgbClr val="1B3D6C"/>
          </a:solidFill>
          <a:ln w="9525" cap="flat" cmpd="sng">
            <a:solidFill>
              <a:srgbClr val="B0CC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720" name="Google Shape;720;p38"/>
          <p:cNvSpPr txBox="1"/>
          <p:nvPr/>
        </p:nvSpPr>
        <p:spPr>
          <a:xfrm>
            <a:off x="655800" y="1734725"/>
            <a:ext cx="2382300" cy="20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chivo"/>
                <a:ea typeface="Archivo"/>
                <a:cs typeface="Archivo"/>
                <a:sym typeface="Archivo"/>
              </a:rPr>
              <a:t>Lift greater than upper limit of aircraft’s weight on Mars for all models</a:t>
            </a:r>
            <a:endParaRPr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chivo"/>
                <a:ea typeface="Archivo"/>
                <a:cs typeface="Archivo"/>
                <a:sym typeface="Archivo"/>
              </a:rPr>
              <a:t>MARVIN models have the potential to fly on Mars</a:t>
            </a:r>
            <a:endParaRPr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chivo"/>
                <a:ea typeface="Archivo"/>
                <a:cs typeface="Archivo"/>
                <a:sym typeface="Archivo"/>
              </a:rPr>
              <a:t> High-level MARVIN models can be integrated into future missions</a:t>
            </a:r>
            <a:endParaRPr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721" name="Google Shape;721;p38"/>
          <p:cNvSpPr txBox="1"/>
          <p:nvPr/>
        </p:nvSpPr>
        <p:spPr>
          <a:xfrm>
            <a:off x="655800" y="1406074"/>
            <a:ext cx="238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C800"/>
                </a:solidFill>
                <a:latin typeface="DM Sans"/>
                <a:ea typeface="DM Sans"/>
                <a:cs typeface="DM Sans"/>
                <a:sym typeface="DM Sans"/>
              </a:rPr>
              <a:t>Conclusions &amp; Implications</a:t>
            </a:r>
            <a:endParaRPr sz="1800" b="1">
              <a:solidFill>
                <a:srgbClr val="FFC8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722" name="Google Shape;722;p38"/>
          <p:cNvCxnSpPr/>
          <p:nvPr/>
        </p:nvCxnSpPr>
        <p:spPr>
          <a:xfrm rot="10800000">
            <a:off x="3376387" y="1432175"/>
            <a:ext cx="0" cy="26097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3" name="Google Shape;723;p38"/>
          <p:cNvSpPr txBox="1"/>
          <p:nvPr/>
        </p:nvSpPr>
        <p:spPr>
          <a:xfrm>
            <a:off x="3714650" y="1114925"/>
            <a:ext cx="2585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C800"/>
                </a:solidFill>
                <a:latin typeface="DM Sans"/>
                <a:ea typeface="DM Sans"/>
                <a:cs typeface="DM Sans"/>
                <a:sym typeface="DM Sans"/>
              </a:rPr>
              <a:t>Future Work</a:t>
            </a:r>
            <a:endParaRPr/>
          </a:p>
        </p:txBody>
      </p:sp>
      <p:sp>
        <p:nvSpPr>
          <p:cNvPr id="724" name="Google Shape;724;p38"/>
          <p:cNvSpPr txBox="1"/>
          <p:nvPr/>
        </p:nvSpPr>
        <p:spPr>
          <a:xfrm>
            <a:off x="3816362" y="1517451"/>
            <a:ext cx="2382300" cy="16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Archivo"/>
                <a:ea typeface="Archivo"/>
                <a:cs typeface="Archivo"/>
                <a:sym typeface="Archivo"/>
              </a:rPr>
              <a:t>Velocity &amp; pressure plots</a:t>
            </a:r>
            <a:endParaRPr sz="1350"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Archivo"/>
                <a:ea typeface="Archivo"/>
                <a:cs typeface="Archivo"/>
                <a:sym typeface="Archivo"/>
              </a:rPr>
              <a:t>Comparison to traditional aircraft</a:t>
            </a:r>
            <a:endParaRPr sz="1350"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Archivo"/>
                <a:ea typeface="Archivo"/>
                <a:cs typeface="Archivo"/>
                <a:sym typeface="Archivo"/>
              </a:rPr>
              <a:t>Dimensional Analysis</a:t>
            </a:r>
            <a:endParaRPr sz="1350"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Archivo"/>
                <a:ea typeface="Archivo"/>
                <a:cs typeface="Archivo"/>
                <a:sym typeface="Archivo"/>
              </a:rPr>
              <a:t>Configuration layout</a:t>
            </a:r>
            <a:endParaRPr sz="1350"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Archivo"/>
                <a:ea typeface="Archivo"/>
                <a:cs typeface="Archivo"/>
                <a:sym typeface="Archivo"/>
              </a:rPr>
              <a:t>Prototyping &amp; wind tunnel testing</a:t>
            </a:r>
            <a:endParaRPr sz="1350"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725" name="Google Shape;72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3400" y="826475"/>
            <a:ext cx="2970300" cy="1620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26" name="Google Shape;72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3405" y="2924050"/>
            <a:ext cx="2970300" cy="129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727" name="Google Shape;727;p38"/>
          <p:cNvSpPr txBox="1"/>
          <p:nvPr/>
        </p:nvSpPr>
        <p:spPr>
          <a:xfrm>
            <a:off x="6397400" y="2414550"/>
            <a:ext cx="23823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Pressure Plot for MARVIN500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728" name="Google Shape;728;p38"/>
          <p:cNvSpPr txBox="1"/>
          <p:nvPr/>
        </p:nvSpPr>
        <p:spPr>
          <a:xfrm>
            <a:off x="6397400" y="4214050"/>
            <a:ext cx="23823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Velocity Plot for MARVIN500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729" name="Google Shape;729;p38"/>
          <p:cNvSpPr txBox="1"/>
          <p:nvPr/>
        </p:nvSpPr>
        <p:spPr>
          <a:xfrm>
            <a:off x="230550" y="4532250"/>
            <a:ext cx="3717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</a:rPr>
              <a:t>21</a:t>
            </a:r>
            <a:endParaRPr sz="10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36" name="Google Shape;73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39"/>
          <p:cNvSpPr txBox="1"/>
          <p:nvPr/>
        </p:nvSpPr>
        <p:spPr>
          <a:xfrm>
            <a:off x="715100" y="1909875"/>
            <a:ext cx="50859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 b="1">
                <a:solidFill>
                  <a:srgbClr val="1B3D6C"/>
                </a:solidFill>
                <a:latin typeface="DM Sans"/>
                <a:ea typeface="DM Sans"/>
                <a:cs typeface="DM Sans"/>
                <a:sym typeface="DM Sans"/>
              </a:rPr>
              <a:t>Questions?</a:t>
            </a:r>
            <a:endParaRPr sz="6400" b="1">
              <a:solidFill>
                <a:srgbClr val="1B3D6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38" name="Google Shape;738;p39"/>
          <p:cNvSpPr txBox="1"/>
          <p:nvPr/>
        </p:nvSpPr>
        <p:spPr>
          <a:xfrm>
            <a:off x="715100" y="3093475"/>
            <a:ext cx="22872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Thank you!</a:t>
            </a:r>
            <a:endParaRPr sz="18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45" name="Google Shape;74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52" name="Google Shape;75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41"/>
          <p:cNvSpPr txBox="1"/>
          <p:nvPr/>
        </p:nvSpPr>
        <p:spPr>
          <a:xfrm>
            <a:off x="230550" y="116250"/>
            <a:ext cx="86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References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754" name="Google Shape;754;p41"/>
          <p:cNvSpPr txBox="1"/>
          <p:nvPr/>
        </p:nvSpPr>
        <p:spPr>
          <a:xfrm>
            <a:off x="720000" y="941900"/>
            <a:ext cx="7704000" cy="20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Airfoil tools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. (2019). Airfoiltools.com. Retrieved August 27, 2024 from </a:t>
            </a:r>
            <a:r>
              <a:rPr lang="en" sz="1200" u="sng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https://airfoiltools.com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Airfoil tools: CLARK Y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. (2019). Airfoiltools.com. Retrieved November 5, 2024 from </a:t>
            </a:r>
            <a:r>
              <a:rPr lang="en" sz="1200" u="sng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http://airfoiltools.com/airfoil/details?airfoil=clarky-il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Airfoil tools: E174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. (2019). Airfoiltools.com. Retrieved November 5, 2024 from </a:t>
            </a:r>
            <a:r>
              <a:rPr lang="en" sz="1200" u="sng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http://airfoiltools.com/airfoil/details?airfoil=e174-il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Airfoil tools: E387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. (2019). Airfoiltools.com. Retrieved November 5, 2024 from </a:t>
            </a:r>
            <a:r>
              <a:rPr lang="en" sz="1200" u="sng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http://airfoiltools.com/airfoil/details?airfoil=e387-il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Airfoil tools: NACA 0012-34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. (2019). Airfoiltools.com. Retrieved November 5, 2024 from </a:t>
            </a:r>
            <a:r>
              <a:rPr lang="en" sz="1200" u="sng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http://airfoiltools.com/airfoil/details?airfoil=naca001234-il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Airfoil tools: NACA6409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. (2019). Airfoiltools.com. Retrieved November 5, 2024 from </a:t>
            </a:r>
            <a:r>
              <a:rPr lang="en" sz="1200" u="sng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http://airfoiltools.com/airfoil/details?airfoil=n6409-il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755" name="Google Shape;755;p41"/>
          <p:cNvSpPr txBox="1"/>
          <p:nvPr/>
        </p:nvSpPr>
        <p:spPr>
          <a:xfrm>
            <a:off x="230550" y="4532250"/>
            <a:ext cx="3717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230550" y="116250"/>
            <a:ext cx="86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Methodology Flow Chart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1505337" y="2021451"/>
            <a:ext cx="2382300" cy="16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Archivo"/>
                <a:ea typeface="Archivo"/>
                <a:cs typeface="Archivo"/>
                <a:sym typeface="Archivo"/>
              </a:rPr>
              <a:t>Sub Problem: </a:t>
            </a:r>
            <a:r>
              <a:rPr lang="en">
                <a:solidFill>
                  <a:srgbClr val="FFFFFF"/>
                </a:solidFill>
                <a:latin typeface="Archivo"/>
                <a:ea typeface="Archivo"/>
                <a:cs typeface="Archivo"/>
                <a:sym typeface="Archivo"/>
              </a:rPr>
              <a:t>selecting airfoil based on their data, Reynolds number, and conceptual sketches</a:t>
            </a:r>
            <a:endParaRPr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Archivo"/>
                <a:ea typeface="Archivo"/>
                <a:cs typeface="Archivo"/>
                <a:sym typeface="Archivo"/>
              </a:rPr>
              <a:t>Measure of Success: </a:t>
            </a:r>
            <a:r>
              <a:rPr lang="en">
                <a:solidFill>
                  <a:srgbClr val="FFFFFF"/>
                </a:solidFill>
                <a:latin typeface="Archivo"/>
                <a:ea typeface="Archivo"/>
                <a:cs typeface="Archivo"/>
                <a:sym typeface="Archivo"/>
              </a:rPr>
              <a:t>Lift-to-Drag is the highest compared to other airfoils and is above 60</a:t>
            </a:r>
            <a:endParaRPr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82" name="Google Shape;82;p15"/>
          <p:cNvSpPr txBox="1"/>
          <p:nvPr/>
        </p:nvSpPr>
        <p:spPr>
          <a:xfrm flipH="1">
            <a:off x="4653625" y="1433488"/>
            <a:ext cx="1812300" cy="484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9323D"/>
                </a:solidFill>
                <a:latin typeface="Archivo"/>
                <a:ea typeface="Archivo"/>
                <a:cs typeface="Archivo"/>
                <a:sym typeface="Archivo"/>
              </a:rPr>
              <a:t>3) Chord Length Estimation</a:t>
            </a:r>
            <a:endParaRPr sz="1500">
              <a:solidFill>
                <a:srgbClr val="19323D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815525" y="3835700"/>
            <a:ext cx="1632900" cy="572700"/>
          </a:xfrm>
          <a:prstGeom prst="ellipse">
            <a:avLst/>
          </a:prstGeom>
          <a:solidFill>
            <a:srgbClr val="E1E7EC">
              <a:alpha val="0"/>
            </a:srgbClr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84" name="Google Shape;84;p15"/>
          <p:cNvSpPr txBox="1"/>
          <p:nvPr/>
        </p:nvSpPr>
        <p:spPr>
          <a:xfrm flipH="1">
            <a:off x="725825" y="1433550"/>
            <a:ext cx="1812300" cy="484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1) Conceptual Sketches</a:t>
            </a:r>
            <a:endParaRPr sz="15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85" name="Google Shape;85;p15"/>
          <p:cNvSpPr txBox="1"/>
          <p:nvPr/>
        </p:nvSpPr>
        <p:spPr>
          <a:xfrm flipH="1">
            <a:off x="2689725" y="1433550"/>
            <a:ext cx="1812300" cy="484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2) Cruise Speed Estimation</a:t>
            </a:r>
            <a:endParaRPr sz="15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86" name="Google Shape;86;p15"/>
          <p:cNvSpPr txBox="1"/>
          <p:nvPr/>
        </p:nvSpPr>
        <p:spPr>
          <a:xfrm flipH="1">
            <a:off x="6617525" y="1433550"/>
            <a:ext cx="1812300" cy="484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4) Reynolds Number Estimation</a:t>
            </a:r>
            <a:endParaRPr sz="15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87" name="Google Shape;87;p15"/>
          <p:cNvSpPr txBox="1"/>
          <p:nvPr/>
        </p:nvSpPr>
        <p:spPr>
          <a:xfrm flipH="1">
            <a:off x="725825" y="3924200"/>
            <a:ext cx="18123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5) Airfoil Selection</a:t>
            </a:r>
            <a:endParaRPr sz="15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88" name="Google Shape;88;p15"/>
          <p:cNvSpPr txBox="1"/>
          <p:nvPr/>
        </p:nvSpPr>
        <p:spPr>
          <a:xfrm flipH="1">
            <a:off x="2689725" y="3785300"/>
            <a:ext cx="1812300" cy="484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6) CAD Modeling</a:t>
            </a:r>
            <a:endParaRPr sz="15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89" name="Google Shape;89;p15"/>
          <p:cNvSpPr txBox="1"/>
          <p:nvPr/>
        </p:nvSpPr>
        <p:spPr>
          <a:xfrm flipH="1">
            <a:off x="4653625" y="3785300"/>
            <a:ext cx="1812300" cy="484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7) CFD Simulation</a:t>
            </a:r>
            <a:endParaRPr sz="15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90" name="Google Shape;90;p15"/>
          <p:cNvSpPr txBox="1"/>
          <p:nvPr/>
        </p:nvSpPr>
        <p:spPr>
          <a:xfrm flipH="1">
            <a:off x="6617525" y="3785300"/>
            <a:ext cx="1812300" cy="484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8) Determine Lift &amp; Drag</a:t>
            </a:r>
            <a:endParaRPr sz="15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1536725" y="3366200"/>
            <a:ext cx="190500" cy="190500"/>
          </a:xfrm>
          <a:prstGeom prst="rect">
            <a:avLst/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3500625" y="3366200"/>
            <a:ext cx="190500" cy="190500"/>
          </a:xfrm>
          <a:prstGeom prst="rect">
            <a:avLst/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5464525" y="3366200"/>
            <a:ext cx="190500" cy="190500"/>
          </a:xfrm>
          <a:prstGeom prst="rect">
            <a:avLst/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7428425" y="3366200"/>
            <a:ext cx="190500" cy="190500"/>
          </a:xfrm>
          <a:prstGeom prst="rect">
            <a:avLst/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1536725" y="2146338"/>
            <a:ext cx="190500" cy="190500"/>
          </a:xfrm>
          <a:prstGeom prst="rect">
            <a:avLst/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3500625" y="2146338"/>
            <a:ext cx="190500" cy="190500"/>
          </a:xfrm>
          <a:prstGeom prst="rect">
            <a:avLst/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5464525" y="2146338"/>
            <a:ext cx="190500" cy="190500"/>
          </a:xfrm>
          <a:prstGeom prst="rect">
            <a:avLst/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7428425" y="2146338"/>
            <a:ext cx="190500" cy="190500"/>
          </a:xfrm>
          <a:prstGeom prst="rect">
            <a:avLst/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99" name="Google Shape;99;p15"/>
          <p:cNvCxnSpPr>
            <a:stCxn id="95" idx="0"/>
            <a:endCxn id="84" idx="2"/>
          </p:cNvCxnSpPr>
          <p:nvPr/>
        </p:nvCxnSpPr>
        <p:spPr>
          <a:xfrm rot="-5400000">
            <a:off x="1517975" y="2031738"/>
            <a:ext cx="228600" cy="600"/>
          </a:xfrm>
          <a:prstGeom prst="bentConnector3">
            <a:avLst>
              <a:gd name="adj1" fmla="val 49997"/>
            </a:avLst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15"/>
          <p:cNvCxnSpPr>
            <a:stCxn id="96" idx="0"/>
            <a:endCxn id="85" idx="2"/>
          </p:cNvCxnSpPr>
          <p:nvPr/>
        </p:nvCxnSpPr>
        <p:spPr>
          <a:xfrm rot="-5400000">
            <a:off x="3481875" y="2031738"/>
            <a:ext cx="228600" cy="600"/>
          </a:xfrm>
          <a:prstGeom prst="bentConnector3">
            <a:avLst>
              <a:gd name="adj1" fmla="val 49997"/>
            </a:avLst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15"/>
          <p:cNvCxnSpPr>
            <a:stCxn id="97" idx="0"/>
            <a:endCxn id="82" idx="2"/>
          </p:cNvCxnSpPr>
          <p:nvPr/>
        </p:nvCxnSpPr>
        <p:spPr>
          <a:xfrm rot="-5400000">
            <a:off x="5445775" y="2031738"/>
            <a:ext cx="228600" cy="600"/>
          </a:xfrm>
          <a:prstGeom prst="bentConnector3">
            <a:avLst>
              <a:gd name="adj1" fmla="val 50011"/>
            </a:avLst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15"/>
          <p:cNvCxnSpPr>
            <a:stCxn id="98" idx="0"/>
            <a:endCxn id="86" idx="2"/>
          </p:cNvCxnSpPr>
          <p:nvPr/>
        </p:nvCxnSpPr>
        <p:spPr>
          <a:xfrm rot="-5400000">
            <a:off x="7409675" y="2031738"/>
            <a:ext cx="228600" cy="600"/>
          </a:xfrm>
          <a:prstGeom prst="bentConnector3">
            <a:avLst>
              <a:gd name="adj1" fmla="val 49997"/>
            </a:avLst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5"/>
          <p:cNvCxnSpPr>
            <a:stCxn id="98" idx="3"/>
            <a:endCxn id="91" idx="1"/>
          </p:cNvCxnSpPr>
          <p:nvPr/>
        </p:nvCxnSpPr>
        <p:spPr>
          <a:xfrm flipH="1">
            <a:off x="1536725" y="2241588"/>
            <a:ext cx="6082200" cy="1219800"/>
          </a:xfrm>
          <a:prstGeom prst="bentConnector5">
            <a:avLst>
              <a:gd name="adj1" fmla="val -3915"/>
              <a:gd name="adj2" fmla="val 50003"/>
              <a:gd name="adj3" fmla="val 103915"/>
            </a:avLst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Google Shape;104;p15"/>
          <p:cNvCxnSpPr>
            <a:stCxn id="91" idx="2"/>
            <a:endCxn id="87" idx="0"/>
          </p:cNvCxnSpPr>
          <p:nvPr/>
        </p:nvCxnSpPr>
        <p:spPr>
          <a:xfrm rot="-5400000" flipH="1">
            <a:off x="1448525" y="3740150"/>
            <a:ext cx="367500" cy="6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105;p15"/>
          <p:cNvCxnSpPr>
            <a:stCxn id="92" idx="2"/>
            <a:endCxn id="88" idx="0"/>
          </p:cNvCxnSpPr>
          <p:nvPr/>
        </p:nvCxnSpPr>
        <p:spPr>
          <a:xfrm rot="-5400000" flipH="1">
            <a:off x="3481875" y="3670700"/>
            <a:ext cx="228600" cy="6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5"/>
          <p:cNvCxnSpPr>
            <a:stCxn id="93" idx="2"/>
            <a:endCxn id="89" idx="0"/>
          </p:cNvCxnSpPr>
          <p:nvPr/>
        </p:nvCxnSpPr>
        <p:spPr>
          <a:xfrm rot="-5400000" flipH="1">
            <a:off x="5445775" y="3670700"/>
            <a:ext cx="228600" cy="6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p15"/>
          <p:cNvCxnSpPr>
            <a:stCxn id="94" idx="2"/>
            <a:endCxn id="90" idx="0"/>
          </p:cNvCxnSpPr>
          <p:nvPr/>
        </p:nvCxnSpPr>
        <p:spPr>
          <a:xfrm rot="-5400000" flipH="1">
            <a:off x="7409675" y="3670700"/>
            <a:ext cx="228600" cy="6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15"/>
          <p:cNvCxnSpPr>
            <a:stCxn id="91" idx="3"/>
            <a:endCxn id="92" idx="1"/>
          </p:cNvCxnSpPr>
          <p:nvPr/>
        </p:nvCxnSpPr>
        <p:spPr>
          <a:xfrm>
            <a:off x="1727225" y="3461450"/>
            <a:ext cx="1773300" cy="600"/>
          </a:xfrm>
          <a:prstGeom prst="bentConnector3">
            <a:avLst>
              <a:gd name="adj1" fmla="val 50003"/>
            </a:avLst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5"/>
          <p:cNvCxnSpPr>
            <a:stCxn id="92" idx="3"/>
            <a:endCxn id="93" idx="1"/>
          </p:cNvCxnSpPr>
          <p:nvPr/>
        </p:nvCxnSpPr>
        <p:spPr>
          <a:xfrm>
            <a:off x="3691125" y="3461450"/>
            <a:ext cx="1773300" cy="600"/>
          </a:xfrm>
          <a:prstGeom prst="bentConnector3">
            <a:avLst>
              <a:gd name="adj1" fmla="val 50003"/>
            </a:avLst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5"/>
          <p:cNvCxnSpPr>
            <a:stCxn id="93" idx="3"/>
            <a:endCxn id="94" idx="1"/>
          </p:cNvCxnSpPr>
          <p:nvPr/>
        </p:nvCxnSpPr>
        <p:spPr>
          <a:xfrm>
            <a:off x="5655025" y="3461450"/>
            <a:ext cx="1773300" cy="600"/>
          </a:xfrm>
          <a:prstGeom prst="bentConnector3">
            <a:avLst>
              <a:gd name="adj1" fmla="val 50003"/>
            </a:avLst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15"/>
          <p:cNvCxnSpPr>
            <a:stCxn id="95" idx="3"/>
            <a:endCxn id="96" idx="1"/>
          </p:cNvCxnSpPr>
          <p:nvPr/>
        </p:nvCxnSpPr>
        <p:spPr>
          <a:xfrm>
            <a:off x="1727225" y="2241588"/>
            <a:ext cx="1773300" cy="600"/>
          </a:xfrm>
          <a:prstGeom prst="bentConnector3">
            <a:avLst>
              <a:gd name="adj1" fmla="val 50003"/>
            </a:avLst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5"/>
          <p:cNvCxnSpPr>
            <a:stCxn id="96" idx="3"/>
            <a:endCxn id="97" idx="1"/>
          </p:cNvCxnSpPr>
          <p:nvPr/>
        </p:nvCxnSpPr>
        <p:spPr>
          <a:xfrm>
            <a:off x="3691125" y="2241588"/>
            <a:ext cx="1773300" cy="600"/>
          </a:xfrm>
          <a:prstGeom prst="bentConnector3">
            <a:avLst>
              <a:gd name="adj1" fmla="val 50003"/>
            </a:avLst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15"/>
          <p:cNvCxnSpPr>
            <a:stCxn id="97" idx="3"/>
            <a:endCxn id="98" idx="1"/>
          </p:cNvCxnSpPr>
          <p:nvPr/>
        </p:nvCxnSpPr>
        <p:spPr>
          <a:xfrm>
            <a:off x="5655025" y="2241588"/>
            <a:ext cx="1773300" cy="600"/>
          </a:xfrm>
          <a:prstGeom prst="bentConnector3">
            <a:avLst>
              <a:gd name="adj1" fmla="val 50003"/>
            </a:avLst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4" name="Google Shape;114;p15"/>
          <p:cNvGrpSpPr/>
          <p:nvPr/>
        </p:nvGrpSpPr>
        <p:grpSpPr>
          <a:xfrm>
            <a:off x="1727232" y="1857247"/>
            <a:ext cx="378256" cy="384302"/>
            <a:chOff x="3082845" y="2920959"/>
            <a:chExt cx="356375" cy="302338"/>
          </a:xfrm>
        </p:grpSpPr>
        <p:sp>
          <p:nvSpPr>
            <p:cNvPr id="115" name="Google Shape;115;p15"/>
            <p:cNvSpPr/>
            <p:nvPr/>
          </p:nvSpPr>
          <p:spPr>
            <a:xfrm>
              <a:off x="3082845" y="2920959"/>
              <a:ext cx="217769" cy="130432"/>
            </a:xfrm>
            <a:custGeom>
              <a:avLst/>
              <a:gdLst/>
              <a:ahLst/>
              <a:cxnLst/>
              <a:rect l="l" t="t" r="r" b="b"/>
              <a:pathLst>
                <a:path w="6847" h="4101" extrusionOk="0">
                  <a:moveTo>
                    <a:pt x="2394" y="2767"/>
                  </a:moveTo>
                  <a:lnTo>
                    <a:pt x="2394" y="3779"/>
                  </a:lnTo>
                  <a:cubicBezTo>
                    <a:pt x="2156" y="3743"/>
                    <a:pt x="2060" y="3683"/>
                    <a:pt x="1477" y="3469"/>
                  </a:cubicBezTo>
                  <a:cubicBezTo>
                    <a:pt x="1358" y="3374"/>
                    <a:pt x="1370" y="3231"/>
                    <a:pt x="1453" y="3136"/>
                  </a:cubicBezTo>
                  <a:cubicBezTo>
                    <a:pt x="2025" y="2874"/>
                    <a:pt x="2132" y="2790"/>
                    <a:pt x="2394" y="2767"/>
                  </a:cubicBezTo>
                  <a:close/>
                  <a:moveTo>
                    <a:pt x="3696" y="1"/>
                  </a:moveTo>
                  <a:cubicBezTo>
                    <a:pt x="3572" y="1"/>
                    <a:pt x="3447" y="74"/>
                    <a:pt x="3394" y="207"/>
                  </a:cubicBezTo>
                  <a:lnTo>
                    <a:pt x="2799" y="1600"/>
                  </a:lnTo>
                  <a:cubicBezTo>
                    <a:pt x="2727" y="1767"/>
                    <a:pt x="2691" y="1933"/>
                    <a:pt x="2691" y="2100"/>
                  </a:cubicBezTo>
                  <a:cubicBezTo>
                    <a:pt x="2691" y="2195"/>
                    <a:pt x="2715" y="2290"/>
                    <a:pt x="2727" y="2398"/>
                  </a:cubicBezTo>
                  <a:lnTo>
                    <a:pt x="2572" y="2398"/>
                  </a:lnTo>
                  <a:cubicBezTo>
                    <a:pt x="2060" y="2398"/>
                    <a:pt x="1798" y="2588"/>
                    <a:pt x="1286" y="2826"/>
                  </a:cubicBezTo>
                  <a:cubicBezTo>
                    <a:pt x="1227" y="2850"/>
                    <a:pt x="1120" y="2957"/>
                    <a:pt x="1072" y="3088"/>
                  </a:cubicBezTo>
                  <a:lnTo>
                    <a:pt x="167" y="3088"/>
                  </a:lnTo>
                  <a:cubicBezTo>
                    <a:pt x="72" y="3088"/>
                    <a:pt x="1" y="3160"/>
                    <a:pt x="1" y="3255"/>
                  </a:cubicBezTo>
                  <a:cubicBezTo>
                    <a:pt x="1" y="3338"/>
                    <a:pt x="72" y="3421"/>
                    <a:pt x="167" y="3421"/>
                  </a:cubicBezTo>
                  <a:lnTo>
                    <a:pt x="1060" y="3421"/>
                  </a:lnTo>
                  <a:cubicBezTo>
                    <a:pt x="1096" y="3588"/>
                    <a:pt x="1227" y="3719"/>
                    <a:pt x="1310" y="3743"/>
                  </a:cubicBezTo>
                  <a:cubicBezTo>
                    <a:pt x="1906" y="3981"/>
                    <a:pt x="2120" y="4100"/>
                    <a:pt x="2537" y="4100"/>
                  </a:cubicBezTo>
                  <a:lnTo>
                    <a:pt x="5061" y="4100"/>
                  </a:lnTo>
                  <a:cubicBezTo>
                    <a:pt x="5156" y="4100"/>
                    <a:pt x="5227" y="4029"/>
                    <a:pt x="5227" y="3933"/>
                  </a:cubicBezTo>
                  <a:cubicBezTo>
                    <a:pt x="5227" y="3850"/>
                    <a:pt x="5156" y="3779"/>
                    <a:pt x="5061" y="3779"/>
                  </a:cubicBezTo>
                  <a:lnTo>
                    <a:pt x="2715" y="3779"/>
                  </a:lnTo>
                  <a:lnTo>
                    <a:pt x="2715" y="2731"/>
                  </a:lnTo>
                  <a:lnTo>
                    <a:pt x="6668" y="2731"/>
                  </a:lnTo>
                  <a:cubicBezTo>
                    <a:pt x="6763" y="2731"/>
                    <a:pt x="6835" y="2659"/>
                    <a:pt x="6835" y="2564"/>
                  </a:cubicBezTo>
                  <a:cubicBezTo>
                    <a:pt x="6847" y="2481"/>
                    <a:pt x="6775" y="2409"/>
                    <a:pt x="6680" y="2409"/>
                  </a:cubicBezTo>
                  <a:lnTo>
                    <a:pt x="5239" y="2409"/>
                  </a:lnTo>
                  <a:cubicBezTo>
                    <a:pt x="5763" y="1159"/>
                    <a:pt x="5775" y="1207"/>
                    <a:pt x="5775" y="1088"/>
                  </a:cubicBezTo>
                  <a:cubicBezTo>
                    <a:pt x="5775" y="945"/>
                    <a:pt x="5704" y="826"/>
                    <a:pt x="5573" y="766"/>
                  </a:cubicBezTo>
                  <a:lnTo>
                    <a:pt x="5358" y="683"/>
                  </a:lnTo>
                  <a:cubicBezTo>
                    <a:pt x="5337" y="674"/>
                    <a:pt x="5314" y="669"/>
                    <a:pt x="5292" y="669"/>
                  </a:cubicBezTo>
                  <a:cubicBezTo>
                    <a:pt x="5228" y="669"/>
                    <a:pt x="5167" y="705"/>
                    <a:pt x="5132" y="766"/>
                  </a:cubicBezTo>
                  <a:cubicBezTo>
                    <a:pt x="5108" y="862"/>
                    <a:pt x="5132" y="945"/>
                    <a:pt x="5227" y="993"/>
                  </a:cubicBezTo>
                  <a:lnTo>
                    <a:pt x="5430" y="1088"/>
                  </a:lnTo>
                  <a:lnTo>
                    <a:pt x="4870" y="2409"/>
                  </a:lnTo>
                  <a:lnTo>
                    <a:pt x="3072" y="2409"/>
                  </a:lnTo>
                  <a:cubicBezTo>
                    <a:pt x="3037" y="2314"/>
                    <a:pt x="3025" y="2219"/>
                    <a:pt x="3025" y="2112"/>
                  </a:cubicBezTo>
                  <a:cubicBezTo>
                    <a:pt x="3025" y="1993"/>
                    <a:pt x="3049" y="1850"/>
                    <a:pt x="3096" y="1743"/>
                  </a:cubicBezTo>
                  <a:lnTo>
                    <a:pt x="3691" y="338"/>
                  </a:lnTo>
                  <a:lnTo>
                    <a:pt x="4596" y="731"/>
                  </a:lnTo>
                  <a:cubicBezTo>
                    <a:pt x="4619" y="736"/>
                    <a:pt x="4641" y="739"/>
                    <a:pt x="4662" y="739"/>
                  </a:cubicBezTo>
                  <a:cubicBezTo>
                    <a:pt x="4729" y="739"/>
                    <a:pt x="4786" y="708"/>
                    <a:pt x="4823" y="635"/>
                  </a:cubicBezTo>
                  <a:cubicBezTo>
                    <a:pt x="4858" y="552"/>
                    <a:pt x="4823" y="457"/>
                    <a:pt x="4739" y="409"/>
                  </a:cubicBezTo>
                  <a:lnTo>
                    <a:pt x="3822" y="28"/>
                  </a:lnTo>
                  <a:cubicBezTo>
                    <a:pt x="3782" y="10"/>
                    <a:pt x="3739" y="1"/>
                    <a:pt x="3696" y="1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rgbClr val="1B3D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3260444" y="2997577"/>
              <a:ext cx="178776" cy="225720"/>
            </a:xfrm>
            <a:custGeom>
              <a:avLst/>
              <a:gdLst/>
              <a:ahLst/>
              <a:cxnLst/>
              <a:rect l="l" t="t" r="r" b="b"/>
              <a:pathLst>
                <a:path w="5621" h="7097" extrusionOk="0">
                  <a:moveTo>
                    <a:pt x="4775" y="334"/>
                  </a:moveTo>
                  <a:cubicBezTo>
                    <a:pt x="5061" y="334"/>
                    <a:pt x="5299" y="584"/>
                    <a:pt x="5299" y="858"/>
                  </a:cubicBezTo>
                  <a:cubicBezTo>
                    <a:pt x="5299" y="1143"/>
                    <a:pt x="5061" y="1382"/>
                    <a:pt x="4775" y="1382"/>
                  </a:cubicBezTo>
                  <a:lnTo>
                    <a:pt x="4358" y="1382"/>
                  </a:lnTo>
                  <a:lnTo>
                    <a:pt x="4358" y="334"/>
                  </a:lnTo>
                  <a:close/>
                  <a:moveTo>
                    <a:pt x="1751" y="0"/>
                  </a:moveTo>
                  <a:cubicBezTo>
                    <a:pt x="1667" y="0"/>
                    <a:pt x="1584" y="72"/>
                    <a:pt x="1584" y="167"/>
                  </a:cubicBezTo>
                  <a:cubicBezTo>
                    <a:pt x="1584" y="250"/>
                    <a:pt x="1667" y="322"/>
                    <a:pt x="1751" y="322"/>
                  </a:cubicBezTo>
                  <a:lnTo>
                    <a:pt x="4037" y="322"/>
                  </a:lnTo>
                  <a:lnTo>
                    <a:pt x="4037" y="1370"/>
                  </a:lnTo>
                  <a:lnTo>
                    <a:pt x="167" y="1370"/>
                  </a:lnTo>
                  <a:cubicBezTo>
                    <a:pt x="72" y="1370"/>
                    <a:pt x="1" y="1441"/>
                    <a:pt x="1" y="1536"/>
                  </a:cubicBezTo>
                  <a:cubicBezTo>
                    <a:pt x="1" y="1620"/>
                    <a:pt x="72" y="1691"/>
                    <a:pt x="167" y="1691"/>
                  </a:cubicBezTo>
                  <a:lnTo>
                    <a:pt x="774" y="1691"/>
                  </a:lnTo>
                  <a:lnTo>
                    <a:pt x="774" y="2025"/>
                  </a:lnTo>
                  <a:cubicBezTo>
                    <a:pt x="774" y="2465"/>
                    <a:pt x="1144" y="2846"/>
                    <a:pt x="1596" y="2846"/>
                  </a:cubicBezTo>
                  <a:lnTo>
                    <a:pt x="1834" y="2846"/>
                  </a:lnTo>
                  <a:lnTo>
                    <a:pt x="1834" y="3477"/>
                  </a:lnTo>
                  <a:cubicBezTo>
                    <a:pt x="1834" y="4072"/>
                    <a:pt x="2310" y="4549"/>
                    <a:pt x="2906" y="4549"/>
                  </a:cubicBezTo>
                  <a:lnTo>
                    <a:pt x="3060" y="4549"/>
                  </a:lnTo>
                  <a:cubicBezTo>
                    <a:pt x="3561" y="4549"/>
                    <a:pt x="3953" y="4953"/>
                    <a:pt x="3953" y="5442"/>
                  </a:cubicBezTo>
                  <a:lnTo>
                    <a:pt x="3953" y="6930"/>
                  </a:lnTo>
                  <a:cubicBezTo>
                    <a:pt x="3953" y="7025"/>
                    <a:pt x="4037" y="7097"/>
                    <a:pt x="4120" y="7097"/>
                  </a:cubicBezTo>
                  <a:cubicBezTo>
                    <a:pt x="4215" y="7097"/>
                    <a:pt x="4287" y="7025"/>
                    <a:pt x="4287" y="6930"/>
                  </a:cubicBezTo>
                  <a:lnTo>
                    <a:pt x="4287" y="5442"/>
                  </a:lnTo>
                  <a:cubicBezTo>
                    <a:pt x="4287" y="4775"/>
                    <a:pt x="3739" y="4227"/>
                    <a:pt x="3060" y="4227"/>
                  </a:cubicBezTo>
                  <a:lnTo>
                    <a:pt x="2906" y="4227"/>
                  </a:lnTo>
                  <a:cubicBezTo>
                    <a:pt x="2501" y="4227"/>
                    <a:pt x="2156" y="3894"/>
                    <a:pt x="2156" y="3477"/>
                  </a:cubicBezTo>
                  <a:lnTo>
                    <a:pt x="2156" y="2846"/>
                  </a:lnTo>
                  <a:cubicBezTo>
                    <a:pt x="2176" y="2846"/>
                    <a:pt x="2207" y="2848"/>
                    <a:pt x="2246" y="2848"/>
                  </a:cubicBezTo>
                  <a:cubicBezTo>
                    <a:pt x="2344" y="2848"/>
                    <a:pt x="2491" y="2836"/>
                    <a:pt x="2644" y="2751"/>
                  </a:cubicBezTo>
                  <a:cubicBezTo>
                    <a:pt x="2739" y="2703"/>
                    <a:pt x="2763" y="2620"/>
                    <a:pt x="2727" y="2525"/>
                  </a:cubicBezTo>
                  <a:cubicBezTo>
                    <a:pt x="2694" y="2467"/>
                    <a:pt x="2638" y="2432"/>
                    <a:pt x="2579" y="2432"/>
                  </a:cubicBezTo>
                  <a:cubicBezTo>
                    <a:pt x="2553" y="2432"/>
                    <a:pt x="2526" y="2439"/>
                    <a:pt x="2501" y="2453"/>
                  </a:cubicBezTo>
                  <a:cubicBezTo>
                    <a:pt x="2422" y="2496"/>
                    <a:pt x="2374" y="2505"/>
                    <a:pt x="2191" y="2505"/>
                  </a:cubicBezTo>
                  <a:cubicBezTo>
                    <a:pt x="2068" y="2505"/>
                    <a:pt x="1887" y="2501"/>
                    <a:pt x="1596" y="2501"/>
                  </a:cubicBezTo>
                  <a:cubicBezTo>
                    <a:pt x="1322" y="2501"/>
                    <a:pt x="1096" y="2275"/>
                    <a:pt x="1096" y="2013"/>
                  </a:cubicBezTo>
                  <a:lnTo>
                    <a:pt x="1096" y="1715"/>
                  </a:lnTo>
                  <a:lnTo>
                    <a:pt x="2763" y="1715"/>
                  </a:lnTo>
                  <a:lnTo>
                    <a:pt x="2763" y="2084"/>
                  </a:lnTo>
                  <a:cubicBezTo>
                    <a:pt x="2751" y="2191"/>
                    <a:pt x="2846" y="2263"/>
                    <a:pt x="2930" y="2263"/>
                  </a:cubicBezTo>
                  <a:cubicBezTo>
                    <a:pt x="3025" y="2263"/>
                    <a:pt x="3096" y="2203"/>
                    <a:pt x="3096" y="2108"/>
                  </a:cubicBezTo>
                  <a:lnTo>
                    <a:pt x="3096" y="2036"/>
                  </a:lnTo>
                  <a:lnTo>
                    <a:pt x="3096" y="1715"/>
                  </a:lnTo>
                  <a:lnTo>
                    <a:pt x="4775" y="1715"/>
                  </a:lnTo>
                  <a:cubicBezTo>
                    <a:pt x="5251" y="1715"/>
                    <a:pt x="5620" y="1322"/>
                    <a:pt x="5620" y="858"/>
                  </a:cubicBezTo>
                  <a:cubicBezTo>
                    <a:pt x="5620" y="620"/>
                    <a:pt x="5537" y="417"/>
                    <a:pt x="5370" y="250"/>
                  </a:cubicBezTo>
                  <a:cubicBezTo>
                    <a:pt x="5204" y="84"/>
                    <a:pt x="5001" y="0"/>
                    <a:pt x="4763" y="0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rgbClr val="1B3D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15"/>
          <p:cNvSpPr/>
          <p:nvPr/>
        </p:nvSpPr>
        <p:spPr>
          <a:xfrm>
            <a:off x="3691124" y="1857250"/>
            <a:ext cx="378286" cy="384304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657E93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" name="Google Shape;118;p15"/>
          <p:cNvGrpSpPr/>
          <p:nvPr/>
        </p:nvGrpSpPr>
        <p:grpSpPr>
          <a:xfrm>
            <a:off x="1731328" y="3483870"/>
            <a:ext cx="374177" cy="374263"/>
            <a:chOff x="775325" y="4143525"/>
            <a:chExt cx="468776" cy="468884"/>
          </a:xfrm>
        </p:grpSpPr>
        <p:sp>
          <p:nvSpPr>
            <p:cNvPr id="119" name="Google Shape;119;p15"/>
            <p:cNvSpPr/>
            <p:nvPr/>
          </p:nvSpPr>
          <p:spPr>
            <a:xfrm>
              <a:off x="851953" y="4143525"/>
              <a:ext cx="392147" cy="390479"/>
            </a:xfrm>
            <a:custGeom>
              <a:avLst/>
              <a:gdLst/>
              <a:ahLst/>
              <a:cxnLst/>
              <a:rect l="l" t="t" r="r" b="b"/>
              <a:pathLst>
                <a:path w="36428" h="36273" extrusionOk="0">
                  <a:moveTo>
                    <a:pt x="31907" y="5435"/>
                  </a:moveTo>
                  <a:lnTo>
                    <a:pt x="20788" y="22612"/>
                  </a:lnTo>
                  <a:lnTo>
                    <a:pt x="18511" y="26131"/>
                  </a:lnTo>
                  <a:lnTo>
                    <a:pt x="8884" y="28458"/>
                  </a:lnTo>
                  <a:lnTo>
                    <a:pt x="31907" y="5435"/>
                  </a:lnTo>
                  <a:close/>
                  <a:moveTo>
                    <a:pt x="35713" y="94"/>
                  </a:moveTo>
                  <a:cubicBezTo>
                    <a:pt x="35665" y="94"/>
                    <a:pt x="35615" y="100"/>
                    <a:pt x="35565" y="112"/>
                  </a:cubicBezTo>
                  <a:lnTo>
                    <a:pt x="35564" y="112"/>
                  </a:lnTo>
                  <a:cubicBezTo>
                    <a:pt x="35555" y="114"/>
                    <a:pt x="36041" y="1"/>
                    <a:pt x="660" y="8270"/>
                  </a:cubicBezTo>
                  <a:cubicBezTo>
                    <a:pt x="169" y="8385"/>
                    <a:pt x="0" y="8998"/>
                    <a:pt x="362" y="9348"/>
                  </a:cubicBezTo>
                  <a:lnTo>
                    <a:pt x="1592" y="10537"/>
                  </a:lnTo>
                  <a:cubicBezTo>
                    <a:pt x="1716" y="10656"/>
                    <a:pt x="1875" y="10715"/>
                    <a:pt x="2034" y="10715"/>
                  </a:cubicBezTo>
                  <a:cubicBezTo>
                    <a:pt x="2201" y="10715"/>
                    <a:pt x="2368" y="10650"/>
                    <a:pt x="2493" y="10522"/>
                  </a:cubicBezTo>
                  <a:cubicBezTo>
                    <a:pt x="2737" y="10269"/>
                    <a:pt x="2730" y="9866"/>
                    <a:pt x="2477" y="9621"/>
                  </a:cubicBezTo>
                  <a:lnTo>
                    <a:pt x="2087" y="9244"/>
                  </a:lnTo>
                  <a:lnTo>
                    <a:pt x="32295" y="2184"/>
                  </a:lnTo>
                  <a:lnTo>
                    <a:pt x="32295" y="2184"/>
                  </a:lnTo>
                  <a:lnTo>
                    <a:pt x="9830" y="16725"/>
                  </a:lnTo>
                  <a:lnTo>
                    <a:pt x="4431" y="11509"/>
                  </a:lnTo>
                  <a:cubicBezTo>
                    <a:pt x="4307" y="11389"/>
                    <a:pt x="4148" y="11330"/>
                    <a:pt x="3988" y="11330"/>
                  </a:cubicBezTo>
                  <a:cubicBezTo>
                    <a:pt x="3821" y="11330"/>
                    <a:pt x="3655" y="11395"/>
                    <a:pt x="3530" y="11524"/>
                  </a:cubicBezTo>
                  <a:cubicBezTo>
                    <a:pt x="3286" y="11777"/>
                    <a:pt x="3293" y="12180"/>
                    <a:pt x="3546" y="12423"/>
                  </a:cubicBezTo>
                  <a:lnTo>
                    <a:pt x="9046" y="17739"/>
                  </a:lnTo>
                  <a:lnTo>
                    <a:pt x="7766" y="23038"/>
                  </a:lnTo>
                  <a:cubicBezTo>
                    <a:pt x="7683" y="23379"/>
                    <a:pt x="7894" y="23723"/>
                    <a:pt x="8235" y="23806"/>
                  </a:cubicBezTo>
                  <a:cubicBezTo>
                    <a:pt x="8286" y="23818"/>
                    <a:pt x="8336" y="23824"/>
                    <a:pt x="8385" y="23824"/>
                  </a:cubicBezTo>
                  <a:cubicBezTo>
                    <a:pt x="8673" y="23824"/>
                    <a:pt x="8933" y="23628"/>
                    <a:pt x="9004" y="23337"/>
                  </a:cubicBezTo>
                  <a:lnTo>
                    <a:pt x="10311" y="17931"/>
                  </a:lnTo>
                  <a:lnTo>
                    <a:pt x="13829" y="15653"/>
                  </a:lnTo>
                  <a:lnTo>
                    <a:pt x="31005" y="4534"/>
                  </a:lnTo>
                  <a:lnTo>
                    <a:pt x="7983" y="27557"/>
                  </a:lnTo>
                  <a:lnTo>
                    <a:pt x="8365" y="25976"/>
                  </a:lnTo>
                  <a:cubicBezTo>
                    <a:pt x="8448" y="25634"/>
                    <a:pt x="8238" y="25290"/>
                    <a:pt x="7896" y="25208"/>
                  </a:cubicBezTo>
                  <a:cubicBezTo>
                    <a:pt x="7846" y="25195"/>
                    <a:pt x="7795" y="25190"/>
                    <a:pt x="7746" y="25190"/>
                  </a:cubicBezTo>
                  <a:cubicBezTo>
                    <a:pt x="7458" y="25190"/>
                    <a:pt x="7199" y="25385"/>
                    <a:pt x="7128" y="25677"/>
                  </a:cubicBezTo>
                  <a:lnTo>
                    <a:pt x="6213" y="29459"/>
                  </a:lnTo>
                  <a:cubicBezTo>
                    <a:pt x="6114" y="29868"/>
                    <a:pt x="6434" y="30245"/>
                    <a:pt x="6831" y="30245"/>
                  </a:cubicBezTo>
                  <a:cubicBezTo>
                    <a:pt x="6880" y="30245"/>
                    <a:pt x="6931" y="30239"/>
                    <a:pt x="6981" y="30227"/>
                  </a:cubicBezTo>
                  <a:lnTo>
                    <a:pt x="18702" y="27394"/>
                  </a:lnTo>
                  <a:lnTo>
                    <a:pt x="27093" y="36078"/>
                  </a:lnTo>
                  <a:cubicBezTo>
                    <a:pt x="27222" y="36211"/>
                    <a:pt x="27386" y="36272"/>
                    <a:pt x="27548" y="36272"/>
                  </a:cubicBezTo>
                  <a:cubicBezTo>
                    <a:pt x="27827" y="36272"/>
                    <a:pt x="28099" y="36091"/>
                    <a:pt x="28171" y="35781"/>
                  </a:cubicBezTo>
                  <a:lnTo>
                    <a:pt x="33640" y="12387"/>
                  </a:lnTo>
                  <a:cubicBezTo>
                    <a:pt x="33719" y="12044"/>
                    <a:pt x="33506" y="11702"/>
                    <a:pt x="33164" y="11622"/>
                  </a:cubicBezTo>
                  <a:cubicBezTo>
                    <a:pt x="33115" y="11611"/>
                    <a:pt x="33067" y="11605"/>
                    <a:pt x="33018" y="11605"/>
                  </a:cubicBezTo>
                  <a:cubicBezTo>
                    <a:pt x="32729" y="11605"/>
                    <a:pt x="32467" y="11803"/>
                    <a:pt x="32399" y="12097"/>
                  </a:cubicBezTo>
                  <a:lnTo>
                    <a:pt x="27197" y="34353"/>
                  </a:lnTo>
                  <a:lnTo>
                    <a:pt x="19716" y="26610"/>
                  </a:lnTo>
                  <a:lnTo>
                    <a:pt x="34258" y="4147"/>
                  </a:lnTo>
                  <a:lnTo>
                    <a:pt x="33017" y="9453"/>
                  </a:lnTo>
                  <a:cubicBezTo>
                    <a:pt x="32938" y="9796"/>
                    <a:pt x="33150" y="10138"/>
                    <a:pt x="33492" y="10218"/>
                  </a:cubicBezTo>
                  <a:cubicBezTo>
                    <a:pt x="33541" y="10229"/>
                    <a:pt x="33590" y="10235"/>
                    <a:pt x="33638" y="10235"/>
                  </a:cubicBezTo>
                  <a:cubicBezTo>
                    <a:pt x="33927" y="10235"/>
                    <a:pt x="34189" y="10037"/>
                    <a:pt x="34256" y="9743"/>
                  </a:cubicBezTo>
                  <a:lnTo>
                    <a:pt x="36328" y="880"/>
                  </a:lnTo>
                  <a:cubicBezTo>
                    <a:pt x="36427" y="473"/>
                    <a:pt x="36107" y="94"/>
                    <a:pt x="35713" y="94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rgbClr val="1B3D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775325" y="4505404"/>
              <a:ext cx="108339" cy="107004"/>
            </a:xfrm>
            <a:custGeom>
              <a:avLst/>
              <a:gdLst/>
              <a:ahLst/>
              <a:cxnLst/>
              <a:rect l="l" t="t" r="r" b="b"/>
              <a:pathLst>
                <a:path w="10064" h="9940" extrusionOk="0">
                  <a:moveTo>
                    <a:pt x="9365" y="0"/>
                  </a:moveTo>
                  <a:cubicBezTo>
                    <a:pt x="9202" y="0"/>
                    <a:pt x="9039" y="63"/>
                    <a:pt x="8915" y="187"/>
                  </a:cubicBezTo>
                  <a:lnTo>
                    <a:pt x="249" y="8852"/>
                  </a:lnTo>
                  <a:cubicBezTo>
                    <a:pt x="0" y="9100"/>
                    <a:pt x="0" y="9503"/>
                    <a:pt x="249" y="9753"/>
                  </a:cubicBezTo>
                  <a:cubicBezTo>
                    <a:pt x="373" y="9877"/>
                    <a:pt x="536" y="9939"/>
                    <a:pt x="699" y="9939"/>
                  </a:cubicBezTo>
                  <a:cubicBezTo>
                    <a:pt x="862" y="9939"/>
                    <a:pt x="1025" y="9877"/>
                    <a:pt x="1149" y="9753"/>
                  </a:cubicBezTo>
                  <a:lnTo>
                    <a:pt x="9816" y="1087"/>
                  </a:lnTo>
                  <a:cubicBezTo>
                    <a:pt x="10064" y="838"/>
                    <a:pt x="10064" y="435"/>
                    <a:pt x="9816" y="187"/>
                  </a:cubicBezTo>
                  <a:cubicBezTo>
                    <a:pt x="9691" y="63"/>
                    <a:pt x="9528" y="0"/>
                    <a:pt x="9365" y="0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rgbClr val="1B3D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775325" y="4437806"/>
              <a:ext cx="75430" cy="74085"/>
            </a:xfrm>
            <a:custGeom>
              <a:avLst/>
              <a:gdLst/>
              <a:ahLst/>
              <a:cxnLst/>
              <a:rect l="l" t="t" r="r" b="b"/>
              <a:pathLst>
                <a:path w="7007" h="6882" extrusionOk="0">
                  <a:moveTo>
                    <a:pt x="6307" y="0"/>
                  </a:moveTo>
                  <a:cubicBezTo>
                    <a:pt x="6144" y="0"/>
                    <a:pt x="5981" y="62"/>
                    <a:pt x="5857" y="186"/>
                  </a:cubicBezTo>
                  <a:lnTo>
                    <a:pt x="249" y="5794"/>
                  </a:lnTo>
                  <a:cubicBezTo>
                    <a:pt x="0" y="6044"/>
                    <a:pt x="0" y="6445"/>
                    <a:pt x="249" y="6695"/>
                  </a:cubicBezTo>
                  <a:cubicBezTo>
                    <a:pt x="374" y="6819"/>
                    <a:pt x="537" y="6881"/>
                    <a:pt x="699" y="6881"/>
                  </a:cubicBezTo>
                  <a:cubicBezTo>
                    <a:pt x="862" y="6881"/>
                    <a:pt x="1025" y="6819"/>
                    <a:pt x="1149" y="6695"/>
                  </a:cubicBezTo>
                  <a:lnTo>
                    <a:pt x="6757" y="1087"/>
                  </a:lnTo>
                  <a:cubicBezTo>
                    <a:pt x="7006" y="839"/>
                    <a:pt x="7006" y="436"/>
                    <a:pt x="6757" y="186"/>
                  </a:cubicBezTo>
                  <a:cubicBezTo>
                    <a:pt x="6633" y="62"/>
                    <a:pt x="6470" y="0"/>
                    <a:pt x="6307" y="0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rgbClr val="1B3D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875829" y="4538289"/>
              <a:ext cx="75409" cy="74085"/>
            </a:xfrm>
            <a:custGeom>
              <a:avLst/>
              <a:gdLst/>
              <a:ahLst/>
              <a:cxnLst/>
              <a:rect l="l" t="t" r="r" b="b"/>
              <a:pathLst>
                <a:path w="7005" h="6882" extrusionOk="0">
                  <a:moveTo>
                    <a:pt x="6306" y="1"/>
                  </a:moveTo>
                  <a:cubicBezTo>
                    <a:pt x="6143" y="1"/>
                    <a:pt x="5980" y="63"/>
                    <a:pt x="5856" y="188"/>
                  </a:cubicBezTo>
                  <a:lnTo>
                    <a:pt x="248" y="5795"/>
                  </a:lnTo>
                  <a:cubicBezTo>
                    <a:pt x="0" y="6044"/>
                    <a:pt x="0" y="6447"/>
                    <a:pt x="248" y="6695"/>
                  </a:cubicBezTo>
                  <a:cubicBezTo>
                    <a:pt x="372" y="6819"/>
                    <a:pt x="535" y="6882"/>
                    <a:pt x="699" y="6882"/>
                  </a:cubicBezTo>
                  <a:cubicBezTo>
                    <a:pt x="862" y="6882"/>
                    <a:pt x="1025" y="6819"/>
                    <a:pt x="1149" y="6695"/>
                  </a:cubicBezTo>
                  <a:lnTo>
                    <a:pt x="6757" y="1088"/>
                  </a:lnTo>
                  <a:cubicBezTo>
                    <a:pt x="7005" y="839"/>
                    <a:pt x="7005" y="436"/>
                    <a:pt x="6757" y="188"/>
                  </a:cubicBezTo>
                  <a:cubicBezTo>
                    <a:pt x="6632" y="63"/>
                    <a:pt x="6469" y="1"/>
                    <a:pt x="6306" y="1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rgbClr val="1B3D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23;p15"/>
          <p:cNvSpPr/>
          <p:nvPr/>
        </p:nvSpPr>
        <p:spPr>
          <a:xfrm>
            <a:off x="7686949" y="1839900"/>
            <a:ext cx="378286" cy="384304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657E93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5689037" y="1839900"/>
            <a:ext cx="378286" cy="384304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657E93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15"/>
          <p:cNvGrpSpPr/>
          <p:nvPr/>
        </p:nvGrpSpPr>
        <p:grpSpPr>
          <a:xfrm>
            <a:off x="3709671" y="3491346"/>
            <a:ext cx="341204" cy="359301"/>
            <a:chOff x="862283" y="4274771"/>
            <a:chExt cx="341204" cy="359301"/>
          </a:xfrm>
        </p:grpSpPr>
        <p:sp>
          <p:nvSpPr>
            <p:cNvPr id="126" name="Google Shape;126;p15"/>
            <p:cNvSpPr/>
            <p:nvPr/>
          </p:nvSpPr>
          <p:spPr>
            <a:xfrm>
              <a:off x="1100089" y="4490790"/>
              <a:ext cx="24267" cy="17366"/>
            </a:xfrm>
            <a:custGeom>
              <a:avLst/>
              <a:gdLst/>
              <a:ahLst/>
              <a:cxnLst/>
              <a:rect l="l" t="t" r="r" b="b"/>
              <a:pathLst>
                <a:path w="763" h="546" extrusionOk="0">
                  <a:moveTo>
                    <a:pt x="561" y="0"/>
                  </a:moveTo>
                  <a:cubicBezTo>
                    <a:pt x="536" y="0"/>
                    <a:pt x="510" y="7"/>
                    <a:pt x="489" y="22"/>
                  </a:cubicBezTo>
                  <a:lnTo>
                    <a:pt x="108" y="224"/>
                  </a:lnTo>
                  <a:cubicBezTo>
                    <a:pt x="24" y="272"/>
                    <a:pt x="0" y="379"/>
                    <a:pt x="48" y="450"/>
                  </a:cubicBezTo>
                  <a:cubicBezTo>
                    <a:pt x="72" y="510"/>
                    <a:pt x="131" y="545"/>
                    <a:pt x="191" y="545"/>
                  </a:cubicBezTo>
                  <a:cubicBezTo>
                    <a:pt x="227" y="545"/>
                    <a:pt x="250" y="545"/>
                    <a:pt x="262" y="522"/>
                  </a:cubicBezTo>
                  <a:lnTo>
                    <a:pt x="655" y="319"/>
                  </a:lnTo>
                  <a:cubicBezTo>
                    <a:pt x="727" y="272"/>
                    <a:pt x="762" y="164"/>
                    <a:pt x="715" y="93"/>
                  </a:cubicBezTo>
                  <a:cubicBezTo>
                    <a:pt x="682" y="35"/>
                    <a:pt x="620" y="0"/>
                    <a:pt x="561" y="0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rgbClr val="1B3D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1100089" y="4476001"/>
              <a:ext cx="24267" cy="17397"/>
            </a:xfrm>
            <a:custGeom>
              <a:avLst/>
              <a:gdLst/>
              <a:ahLst/>
              <a:cxnLst/>
              <a:rect l="l" t="t" r="r" b="b"/>
              <a:pathLst>
                <a:path w="763" h="547" extrusionOk="0">
                  <a:moveTo>
                    <a:pt x="561" y="1"/>
                  </a:moveTo>
                  <a:cubicBezTo>
                    <a:pt x="536" y="1"/>
                    <a:pt x="510" y="8"/>
                    <a:pt x="489" y="22"/>
                  </a:cubicBezTo>
                  <a:lnTo>
                    <a:pt x="108" y="236"/>
                  </a:lnTo>
                  <a:cubicBezTo>
                    <a:pt x="24" y="272"/>
                    <a:pt x="0" y="379"/>
                    <a:pt x="48" y="451"/>
                  </a:cubicBezTo>
                  <a:cubicBezTo>
                    <a:pt x="72" y="510"/>
                    <a:pt x="131" y="546"/>
                    <a:pt x="191" y="546"/>
                  </a:cubicBezTo>
                  <a:cubicBezTo>
                    <a:pt x="227" y="546"/>
                    <a:pt x="250" y="546"/>
                    <a:pt x="262" y="534"/>
                  </a:cubicBezTo>
                  <a:lnTo>
                    <a:pt x="655" y="320"/>
                  </a:lnTo>
                  <a:cubicBezTo>
                    <a:pt x="727" y="272"/>
                    <a:pt x="762" y="177"/>
                    <a:pt x="715" y="94"/>
                  </a:cubicBezTo>
                  <a:cubicBezTo>
                    <a:pt x="682" y="36"/>
                    <a:pt x="620" y="1"/>
                    <a:pt x="561" y="1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rgbClr val="1B3D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862283" y="4274771"/>
              <a:ext cx="341204" cy="359301"/>
            </a:xfrm>
            <a:custGeom>
              <a:avLst/>
              <a:gdLst/>
              <a:ahLst/>
              <a:cxnLst/>
              <a:rect l="l" t="t" r="r" b="b"/>
              <a:pathLst>
                <a:path w="10728" h="11297" extrusionOk="0">
                  <a:moveTo>
                    <a:pt x="5203" y="444"/>
                  </a:moveTo>
                  <a:lnTo>
                    <a:pt x="5203" y="2194"/>
                  </a:lnTo>
                  <a:lnTo>
                    <a:pt x="2084" y="3920"/>
                  </a:lnTo>
                  <a:lnTo>
                    <a:pt x="512" y="3051"/>
                  </a:lnTo>
                  <a:lnTo>
                    <a:pt x="5203" y="444"/>
                  </a:lnTo>
                  <a:close/>
                  <a:moveTo>
                    <a:pt x="5537" y="444"/>
                  </a:moveTo>
                  <a:lnTo>
                    <a:pt x="10228" y="3051"/>
                  </a:lnTo>
                  <a:lnTo>
                    <a:pt x="8656" y="3920"/>
                  </a:lnTo>
                  <a:lnTo>
                    <a:pt x="5537" y="2194"/>
                  </a:lnTo>
                  <a:lnTo>
                    <a:pt x="5537" y="444"/>
                  </a:lnTo>
                  <a:close/>
                  <a:moveTo>
                    <a:pt x="5382" y="2480"/>
                  </a:moveTo>
                  <a:lnTo>
                    <a:pt x="8311" y="4099"/>
                  </a:lnTo>
                  <a:lnTo>
                    <a:pt x="5382" y="5730"/>
                  </a:lnTo>
                  <a:lnTo>
                    <a:pt x="2441" y="4099"/>
                  </a:lnTo>
                  <a:lnTo>
                    <a:pt x="5382" y="2480"/>
                  </a:lnTo>
                  <a:close/>
                  <a:moveTo>
                    <a:pt x="346" y="3325"/>
                  </a:moveTo>
                  <a:lnTo>
                    <a:pt x="1941" y="4206"/>
                  </a:lnTo>
                  <a:lnTo>
                    <a:pt x="1941" y="7278"/>
                  </a:lnTo>
                  <a:lnTo>
                    <a:pt x="346" y="7992"/>
                  </a:lnTo>
                  <a:lnTo>
                    <a:pt x="346" y="3325"/>
                  </a:lnTo>
                  <a:close/>
                  <a:moveTo>
                    <a:pt x="2262" y="4385"/>
                  </a:moveTo>
                  <a:lnTo>
                    <a:pt x="3477" y="5051"/>
                  </a:lnTo>
                  <a:lnTo>
                    <a:pt x="5215" y="6028"/>
                  </a:lnTo>
                  <a:lnTo>
                    <a:pt x="5215" y="8921"/>
                  </a:lnTo>
                  <a:lnTo>
                    <a:pt x="2262" y="7290"/>
                  </a:lnTo>
                  <a:lnTo>
                    <a:pt x="2262" y="4385"/>
                  </a:lnTo>
                  <a:close/>
                  <a:moveTo>
                    <a:pt x="8489" y="4385"/>
                  </a:moveTo>
                  <a:lnTo>
                    <a:pt x="8489" y="7290"/>
                  </a:lnTo>
                  <a:lnTo>
                    <a:pt x="5537" y="8921"/>
                  </a:lnTo>
                  <a:lnTo>
                    <a:pt x="5537" y="6028"/>
                  </a:lnTo>
                  <a:lnTo>
                    <a:pt x="8489" y="4385"/>
                  </a:lnTo>
                  <a:close/>
                  <a:moveTo>
                    <a:pt x="5374" y="0"/>
                  </a:moveTo>
                  <a:cubicBezTo>
                    <a:pt x="5346" y="0"/>
                    <a:pt x="5316" y="9"/>
                    <a:pt x="5287" y="27"/>
                  </a:cubicBezTo>
                  <a:lnTo>
                    <a:pt x="96" y="2896"/>
                  </a:lnTo>
                  <a:cubicBezTo>
                    <a:pt x="36" y="2932"/>
                    <a:pt x="0" y="2992"/>
                    <a:pt x="0" y="3051"/>
                  </a:cubicBezTo>
                  <a:lnTo>
                    <a:pt x="0" y="8242"/>
                  </a:lnTo>
                  <a:cubicBezTo>
                    <a:pt x="0" y="8302"/>
                    <a:pt x="36" y="8361"/>
                    <a:pt x="96" y="8385"/>
                  </a:cubicBezTo>
                  <a:lnTo>
                    <a:pt x="2382" y="9659"/>
                  </a:lnTo>
                  <a:cubicBezTo>
                    <a:pt x="2407" y="9670"/>
                    <a:pt x="2434" y="9676"/>
                    <a:pt x="2461" y="9676"/>
                  </a:cubicBezTo>
                  <a:cubicBezTo>
                    <a:pt x="2519" y="9676"/>
                    <a:pt x="2575" y="9649"/>
                    <a:pt x="2608" y="9600"/>
                  </a:cubicBezTo>
                  <a:cubicBezTo>
                    <a:pt x="2655" y="9516"/>
                    <a:pt x="2620" y="9421"/>
                    <a:pt x="2548" y="9373"/>
                  </a:cubicBezTo>
                  <a:lnTo>
                    <a:pt x="548" y="8266"/>
                  </a:lnTo>
                  <a:lnTo>
                    <a:pt x="2096" y="7587"/>
                  </a:lnTo>
                  <a:lnTo>
                    <a:pt x="5227" y="9314"/>
                  </a:lnTo>
                  <a:lnTo>
                    <a:pt x="5227" y="10862"/>
                  </a:lnTo>
                  <a:lnTo>
                    <a:pt x="3215" y="9742"/>
                  </a:lnTo>
                  <a:cubicBezTo>
                    <a:pt x="3193" y="9727"/>
                    <a:pt x="3167" y="9721"/>
                    <a:pt x="3140" y="9721"/>
                  </a:cubicBezTo>
                  <a:cubicBezTo>
                    <a:pt x="3082" y="9721"/>
                    <a:pt x="3021" y="9753"/>
                    <a:pt x="2989" y="9802"/>
                  </a:cubicBezTo>
                  <a:cubicBezTo>
                    <a:pt x="2953" y="9873"/>
                    <a:pt x="2977" y="9981"/>
                    <a:pt x="3060" y="10028"/>
                  </a:cubicBezTo>
                  <a:lnTo>
                    <a:pt x="5299" y="11278"/>
                  </a:lnTo>
                  <a:cubicBezTo>
                    <a:pt x="5322" y="11290"/>
                    <a:pt x="5349" y="11296"/>
                    <a:pt x="5377" y="11296"/>
                  </a:cubicBezTo>
                  <a:cubicBezTo>
                    <a:pt x="5406" y="11296"/>
                    <a:pt x="5435" y="11290"/>
                    <a:pt x="5465" y="11278"/>
                  </a:cubicBezTo>
                  <a:lnTo>
                    <a:pt x="7835" y="9969"/>
                  </a:lnTo>
                  <a:cubicBezTo>
                    <a:pt x="7906" y="9921"/>
                    <a:pt x="7930" y="9814"/>
                    <a:pt x="7894" y="9742"/>
                  </a:cubicBezTo>
                  <a:cubicBezTo>
                    <a:pt x="7861" y="9693"/>
                    <a:pt x="7801" y="9661"/>
                    <a:pt x="7743" y="9661"/>
                  </a:cubicBezTo>
                  <a:cubicBezTo>
                    <a:pt x="7716" y="9661"/>
                    <a:pt x="7690" y="9668"/>
                    <a:pt x="7668" y="9683"/>
                  </a:cubicBezTo>
                  <a:lnTo>
                    <a:pt x="5561" y="10862"/>
                  </a:lnTo>
                  <a:lnTo>
                    <a:pt x="5561" y="9314"/>
                  </a:lnTo>
                  <a:lnTo>
                    <a:pt x="8680" y="7587"/>
                  </a:lnTo>
                  <a:lnTo>
                    <a:pt x="10228" y="8266"/>
                  </a:lnTo>
                  <a:lnTo>
                    <a:pt x="8335" y="9314"/>
                  </a:lnTo>
                  <a:cubicBezTo>
                    <a:pt x="8263" y="9361"/>
                    <a:pt x="8239" y="9457"/>
                    <a:pt x="8275" y="9540"/>
                  </a:cubicBezTo>
                  <a:cubicBezTo>
                    <a:pt x="8311" y="9600"/>
                    <a:pt x="8370" y="9623"/>
                    <a:pt x="8430" y="9623"/>
                  </a:cubicBezTo>
                  <a:cubicBezTo>
                    <a:pt x="8454" y="9623"/>
                    <a:pt x="8489" y="9623"/>
                    <a:pt x="8501" y="9611"/>
                  </a:cubicBezTo>
                  <a:lnTo>
                    <a:pt x="10680" y="8409"/>
                  </a:lnTo>
                  <a:cubicBezTo>
                    <a:pt x="10680" y="8373"/>
                    <a:pt x="10692" y="8349"/>
                    <a:pt x="10704" y="8326"/>
                  </a:cubicBezTo>
                  <a:cubicBezTo>
                    <a:pt x="10716" y="8302"/>
                    <a:pt x="10728" y="8266"/>
                    <a:pt x="10728" y="8242"/>
                  </a:cubicBezTo>
                  <a:lnTo>
                    <a:pt x="10728" y="6778"/>
                  </a:lnTo>
                  <a:cubicBezTo>
                    <a:pt x="10728" y="6694"/>
                    <a:pt x="10656" y="6623"/>
                    <a:pt x="10573" y="6623"/>
                  </a:cubicBezTo>
                  <a:cubicBezTo>
                    <a:pt x="10478" y="6623"/>
                    <a:pt x="10406" y="6694"/>
                    <a:pt x="10406" y="6778"/>
                  </a:cubicBezTo>
                  <a:lnTo>
                    <a:pt x="10406" y="7992"/>
                  </a:lnTo>
                  <a:lnTo>
                    <a:pt x="8811" y="7278"/>
                  </a:lnTo>
                  <a:lnTo>
                    <a:pt x="8811" y="4206"/>
                  </a:lnTo>
                  <a:lnTo>
                    <a:pt x="10406" y="3325"/>
                  </a:lnTo>
                  <a:lnTo>
                    <a:pt x="10406" y="6063"/>
                  </a:lnTo>
                  <a:cubicBezTo>
                    <a:pt x="10406" y="6159"/>
                    <a:pt x="10478" y="6230"/>
                    <a:pt x="10573" y="6230"/>
                  </a:cubicBezTo>
                  <a:cubicBezTo>
                    <a:pt x="10656" y="6230"/>
                    <a:pt x="10728" y="6159"/>
                    <a:pt x="10728" y="6063"/>
                  </a:cubicBezTo>
                  <a:lnTo>
                    <a:pt x="10728" y="3051"/>
                  </a:lnTo>
                  <a:cubicBezTo>
                    <a:pt x="10728" y="2992"/>
                    <a:pt x="10704" y="2932"/>
                    <a:pt x="10644" y="2896"/>
                  </a:cubicBezTo>
                  <a:lnTo>
                    <a:pt x="5453" y="27"/>
                  </a:lnTo>
                  <a:cubicBezTo>
                    <a:pt x="5430" y="9"/>
                    <a:pt x="5403" y="0"/>
                    <a:pt x="5374" y="0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rgbClr val="1B3D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15"/>
          <p:cNvGrpSpPr/>
          <p:nvPr/>
        </p:nvGrpSpPr>
        <p:grpSpPr>
          <a:xfrm>
            <a:off x="5714403" y="3517762"/>
            <a:ext cx="399812" cy="306477"/>
            <a:chOff x="2567841" y="1994124"/>
            <a:chExt cx="399812" cy="306477"/>
          </a:xfrm>
        </p:grpSpPr>
        <p:sp>
          <p:nvSpPr>
            <p:cNvPr id="130" name="Google Shape;130;p15"/>
            <p:cNvSpPr/>
            <p:nvPr/>
          </p:nvSpPr>
          <p:spPr>
            <a:xfrm>
              <a:off x="2567841" y="1994124"/>
              <a:ext cx="399812" cy="306477"/>
            </a:xfrm>
            <a:custGeom>
              <a:avLst/>
              <a:gdLst/>
              <a:ahLst/>
              <a:cxnLst/>
              <a:rect l="l" t="t" r="r" b="b"/>
              <a:pathLst>
                <a:path w="12551" h="9621" extrusionOk="0">
                  <a:moveTo>
                    <a:pt x="11157" y="346"/>
                  </a:moveTo>
                  <a:lnTo>
                    <a:pt x="11157" y="6584"/>
                  </a:lnTo>
                  <a:lnTo>
                    <a:pt x="1334" y="6584"/>
                  </a:lnTo>
                  <a:lnTo>
                    <a:pt x="1334" y="346"/>
                  </a:lnTo>
                  <a:close/>
                  <a:moveTo>
                    <a:pt x="7442" y="7930"/>
                  </a:moveTo>
                  <a:lnTo>
                    <a:pt x="7621" y="8561"/>
                  </a:lnTo>
                  <a:lnTo>
                    <a:pt x="4859" y="8561"/>
                  </a:lnTo>
                  <a:lnTo>
                    <a:pt x="5037" y="7930"/>
                  </a:lnTo>
                  <a:close/>
                  <a:moveTo>
                    <a:pt x="11217" y="6954"/>
                  </a:moveTo>
                  <a:lnTo>
                    <a:pt x="12038" y="8561"/>
                  </a:lnTo>
                  <a:lnTo>
                    <a:pt x="7990" y="8561"/>
                  </a:lnTo>
                  <a:lnTo>
                    <a:pt x="7776" y="7835"/>
                  </a:lnTo>
                  <a:cubicBezTo>
                    <a:pt x="7740" y="7680"/>
                    <a:pt x="7597" y="7573"/>
                    <a:pt x="7454" y="7573"/>
                  </a:cubicBezTo>
                  <a:lnTo>
                    <a:pt x="5013" y="7573"/>
                  </a:lnTo>
                  <a:cubicBezTo>
                    <a:pt x="4859" y="7573"/>
                    <a:pt x="4716" y="7680"/>
                    <a:pt x="4680" y="7835"/>
                  </a:cubicBezTo>
                  <a:lnTo>
                    <a:pt x="4478" y="8561"/>
                  </a:lnTo>
                  <a:lnTo>
                    <a:pt x="430" y="8561"/>
                  </a:lnTo>
                  <a:lnTo>
                    <a:pt x="1263" y="6954"/>
                  </a:lnTo>
                  <a:close/>
                  <a:moveTo>
                    <a:pt x="12157" y="8930"/>
                  </a:moveTo>
                  <a:lnTo>
                    <a:pt x="12157" y="9216"/>
                  </a:lnTo>
                  <a:lnTo>
                    <a:pt x="12169" y="9216"/>
                  </a:lnTo>
                  <a:cubicBezTo>
                    <a:pt x="12169" y="9239"/>
                    <a:pt x="12145" y="9275"/>
                    <a:pt x="12110" y="9275"/>
                  </a:cubicBezTo>
                  <a:lnTo>
                    <a:pt x="382" y="9275"/>
                  </a:lnTo>
                  <a:cubicBezTo>
                    <a:pt x="346" y="9275"/>
                    <a:pt x="322" y="9239"/>
                    <a:pt x="322" y="9216"/>
                  </a:cubicBezTo>
                  <a:lnTo>
                    <a:pt x="322" y="8930"/>
                  </a:lnTo>
                  <a:close/>
                  <a:moveTo>
                    <a:pt x="1334" y="0"/>
                  </a:moveTo>
                  <a:cubicBezTo>
                    <a:pt x="1144" y="0"/>
                    <a:pt x="977" y="167"/>
                    <a:pt x="977" y="357"/>
                  </a:cubicBezTo>
                  <a:lnTo>
                    <a:pt x="977" y="6739"/>
                  </a:lnTo>
                  <a:lnTo>
                    <a:pt x="1" y="8680"/>
                  </a:lnTo>
                  <a:lnTo>
                    <a:pt x="1" y="8692"/>
                  </a:lnTo>
                  <a:lnTo>
                    <a:pt x="1" y="8704"/>
                  </a:lnTo>
                  <a:lnTo>
                    <a:pt x="1" y="8728"/>
                  </a:lnTo>
                  <a:lnTo>
                    <a:pt x="1" y="8739"/>
                  </a:lnTo>
                  <a:lnTo>
                    <a:pt x="1" y="9204"/>
                  </a:lnTo>
                  <a:cubicBezTo>
                    <a:pt x="1" y="9442"/>
                    <a:pt x="191" y="9620"/>
                    <a:pt x="406" y="9620"/>
                  </a:cubicBezTo>
                  <a:lnTo>
                    <a:pt x="12133" y="9620"/>
                  </a:lnTo>
                  <a:cubicBezTo>
                    <a:pt x="12371" y="9620"/>
                    <a:pt x="12550" y="9418"/>
                    <a:pt x="12550" y="9204"/>
                  </a:cubicBezTo>
                  <a:lnTo>
                    <a:pt x="12526" y="8739"/>
                  </a:lnTo>
                  <a:lnTo>
                    <a:pt x="12526" y="8704"/>
                  </a:lnTo>
                  <a:lnTo>
                    <a:pt x="12526" y="8692"/>
                  </a:lnTo>
                  <a:lnTo>
                    <a:pt x="12526" y="8680"/>
                  </a:lnTo>
                  <a:lnTo>
                    <a:pt x="11550" y="6739"/>
                  </a:lnTo>
                  <a:lnTo>
                    <a:pt x="11550" y="357"/>
                  </a:lnTo>
                  <a:cubicBezTo>
                    <a:pt x="11550" y="167"/>
                    <a:pt x="11383" y="0"/>
                    <a:pt x="11193" y="0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rgbClr val="1B3D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2623237" y="2113963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lnTo>
                    <a:pt x="0" y="2132"/>
                  </a:lnTo>
                  <a:cubicBezTo>
                    <a:pt x="0" y="2299"/>
                    <a:pt x="131" y="2418"/>
                    <a:pt x="274" y="2418"/>
                  </a:cubicBezTo>
                  <a:lnTo>
                    <a:pt x="8727" y="2418"/>
                  </a:lnTo>
                  <a:cubicBezTo>
                    <a:pt x="8894" y="2418"/>
                    <a:pt x="9013" y="2287"/>
                    <a:pt x="9013" y="2132"/>
                  </a:cubicBezTo>
                  <a:lnTo>
                    <a:pt x="9013" y="179"/>
                  </a:lnTo>
                  <a:cubicBezTo>
                    <a:pt x="9025" y="96"/>
                    <a:pt x="8942" y="1"/>
                    <a:pt x="8835" y="1"/>
                  </a:cubicBezTo>
                  <a:cubicBezTo>
                    <a:pt x="8727" y="1"/>
                    <a:pt x="8656" y="96"/>
                    <a:pt x="8656" y="179"/>
                  </a:cubicBezTo>
                  <a:lnTo>
                    <a:pt x="8656" y="2049"/>
                  </a:lnTo>
                  <a:lnTo>
                    <a:pt x="357" y="2049"/>
                  </a:lnTo>
                  <a:lnTo>
                    <a:pt x="357" y="179"/>
                  </a:lnTo>
                  <a:cubicBezTo>
                    <a:pt x="357" y="84"/>
                    <a:pt x="262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rgbClr val="1B3D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2623237" y="2017251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286" y="1"/>
                  </a:moveTo>
                  <a:cubicBezTo>
                    <a:pt x="119" y="1"/>
                    <a:pt x="0" y="143"/>
                    <a:pt x="0" y="286"/>
                  </a:cubicBezTo>
                  <a:lnTo>
                    <a:pt x="0" y="2239"/>
                  </a:lnTo>
                  <a:cubicBezTo>
                    <a:pt x="0" y="2346"/>
                    <a:pt x="84" y="2418"/>
                    <a:pt x="179" y="2418"/>
                  </a:cubicBezTo>
                  <a:cubicBezTo>
                    <a:pt x="286" y="2418"/>
                    <a:pt x="357" y="2322"/>
                    <a:pt x="357" y="2239"/>
                  </a:cubicBezTo>
                  <a:lnTo>
                    <a:pt x="357" y="382"/>
                  </a:lnTo>
                  <a:lnTo>
                    <a:pt x="8656" y="382"/>
                  </a:lnTo>
                  <a:lnTo>
                    <a:pt x="8656" y="2239"/>
                  </a:lnTo>
                  <a:cubicBezTo>
                    <a:pt x="8656" y="2346"/>
                    <a:pt x="8751" y="2418"/>
                    <a:pt x="8835" y="2418"/>
                  </a:cubicBezTo>
                  <a:cubicBezTo>
                    <a:pt x="8942" y="2418"/>
                    <a:pt x="9013" y="2322"/>
                    <a:pt x="9013" y="2239"/>
                  </a:cubicBezTo>
                  <a:lnTo>
                    <a:pt x="9013" y="286"/>
                  </a:lnTo>
                  <a:cubicBezTo>
                    <a:pt x="9025" y="143"/>
                    <a:pt x="8894" y="1"/>
                    <a:pt x="8727" y="1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rgbClr val="1B3D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3" name="Google Shape;133;p15"/>
          <p:cNvCxnSpPr/>
          <p:nvPr/>
        </p:nvCxnSpPr>
        <p:spPr>
          <a:xfrm rot="5400000" flipH="1">
            <a:off x="3967925" y="-189550"/>
            <a:ext cx="1124700" cy="5986800"/>
          </a:xfrm>
          <a:prstGeom prst="bentConnector4">
            <a:avLst>
              <a:gd name="adj1" fmla="val 61227"/>
              <a:gd name="adj2" fmla="val 10398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15"/>
          <p:cNvCxnSpPr/>
          <p:nvPr/>
        </p:nvCxnSpPr>
        <p:spPr>
          <a:xfrm rot="10800000" flipH="1">
            <a:off x="1298600" y="2240688"/>
            <a:ext cx="255600" cy="1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35" name="Google Shape;135;p15"/>
          <p:cNvGrpSpPr/>
          <p:nvPr/>
        </p:nvGrpSpPr>
        <p:grpSpPr>
          <a:xfrm>
            <a:off x="7676178" y="3517762"/>
            <a:ext cx="399812" cy="306477"/>
            <a:chOff x="2567841" y="1994124"/>
            <a:chExt cx="399812" cy="306477"/>
          </a:xfrm>
        </p:grpSpPr>
        <p:sp>
          <p:nvSpPr>
            <p:cNvPr id="136" name="Google Shape;136;p15"/>
            <p:cNvSpPr/>
            <p:nvPr/>
          </p:nvSpPr>
          <p:spPr>
            <a:xfrm>
              <a:off x="2567841" y="1994124"/>
              <a:ext cx="399812" cy="306477"/>
            </a:xfrm>
            <a:custGeom>
              <a:avLst/>
              <a:gdLst/>
              <a:ahLst/>
              <a:cxnLst/>
              <a:rect l="l" t="t" r="r" b="b"/>
              <a:pathLst>
                <a:path w="12551" h="9621" extrusionOk="0">
                  <a:moveTo>
                    <a:pt x="11157" y="346"/>
                  </a:moveTo>
                  <a:lnTo>
                    <a:pt x="11157" y="6584"/>
                  </a:lnTo>
                  <a:lnTo>
                    <a:pt x="1334" y="6584"/>
                  </a:lnTo>
                  <a:lnTo>
                    <a:pt x="1334" y="346"/>
                  </a:lnTo>
                  <a:close/>
                  <a:moveTo>
                    <a:pt x="7442" y="7930"/>
                  </a:moveTo>
                  <a:lnTo>
                    <a:pt x="7621" y="8561"/>
                  </a:lnTo>
                  <a:lnTo>
                    <a:pt x="4859" y="8561"/>
                  </a:lnTo>
                  <a:lnTo>
                    <a:pt x="5037" y="7930"/>
                  </a:lnTo>
                  <a:close/>
                  <a:moveTo>
                    <a:pt x="11217" y="6954"/>
                  </a:moveTo>
                  <a:lnTo>
                    <a:pt x="12038" y="8561"/>
                  </a:lnTo>
                  <a:lnTo>
                    <a:pt x="7990" y="8561"/>
                  </a:lnTo>
                  <a:lnTo>
                    <a:pt x="7776" y="7835"/>
                  </a:lnTo>
                  <a:cubicBezTo>
                    <a:pt x="7740" y="7680"/>
                    <a:pt x="7597" y="7573"/>
                    <a:pt x="7454" y="7573"/>
                  </a:cubicBezTo>
                  <a:lnTo>
                    <a:pt x="5013" y="7573"/>
                  </a:lnTo>
                  <a:cubicBezTo>
                    <a:pt x="4859" y="7573"/>
                    <a:pt x="4716" y="7680"/>
                    <a:pt x="4680" y="7835"/>
                  </a:cubicBezTo>
                  <a:lnTo>
                    <a:pt x="4478" y="8561"/>
                  </a:lnTo>
                  <a:lnTo>
                    <a:pt x="430" y="8561"/>
                  </a:lnTo>
                  <a:lnTo>
                    <a:pt x="1263" y="6954"/>
                  </a:lnTo>
                  <a:close/>
                  <a:moveTo>
                    <a:pt x="12157" y="8930"/>
                  </a:moveTo>
                  <a:lnTo>
                    <a:pt x="12157" y="9216"/>
                  </a:lnTo>
                  <a:lnTo>
                    <a:pt x="12169" y="9216"/>
                  </a:lnTo>
                  <a:cubicBezTo>
                    <a:pt x="12169" y="9239"/>
                    <a:pt x="12145" y="9275"/>
                    <a:pt x="12110" y="9275"/>
                  </a:cubicBezTo>
                  <a:lnTo>
                    <a:pt x="382" y="9275"/>
                  </a:lnTo>
                  <a:cubicBezTo>
                    <a:pt x="346" y="9275"/>
                    <a:pt x="322" y="9239"/>
                    <a:pt x="322" y="9216"/>
                  </a:cubicBezTo>
                  <a:lnTo>
                    <a:pt x="322" y="8930"/>
                  </a:lnTo>
                  <a:close/>
                  <a:moveTo>
                    <a:pt x="1334" y="0"/>
                  </a:moveTo>
                  <a:cubicBezTo>
                    <a:pt x="1144" y="0"/>
                    <a:pt x="977" y="167"/>
                    <a:pt x="977" y="357"/>
                  </a:cubicBezTo>
                  <a:lnTo>
                    <a:pt x="977" y="6739"/>
                  </a:lnTo>
                  <a:lnTo>
                    <a:pt x="1" y="8680"/>
                  </a:lnTo>
                  <a:lnTo>
                    <a:pt x="1" y="8692"/>
                  </a:lnTo>
                  <a:lnTo>
                    <a:pt x="1" y="8704"/>
                  </a:lnTo>
                  <a:lnTo>
                    <a:pt x="1" y="8728"/>
                  </a:lnTo>
                  <a:lnTo>
                    <a:pt x="1" y="8739"/>
                  </a:lnTo>
                  <a:lnTo>
                    <a:pt x="1" y="9204"/>
                  </a:lnTo>
                  <a:cubicBezTo>
                    <a:pt x="1" y="9442"/>
                    <a:pt x="191" y="9620"/>
                    <a:pt x="406" y="9620"/>
                  </a:cubicBezTo>
                  <a:lnTo>
                    <a:pt x="12133" y="9620"/>
                  </a:lnTo>
                  <a:cubicBezTo>
                    <a:pt x="12371" y="9620"/>
                    <a:pt x="12550" y="9418"/>
                    <a:pt x="12550" y="9204"/>
                  </a:cubicBezTo>
                  <a:lnTo>
                    <a:pt x="12526" y="8739"/>
                  </a:lnTo>
                  <a:lnTo>
                    <a:pt x="12526" y="8704"/>
                  </a:lnTo>
                  <a:lnTo>
                    <a:pt x="12526" y="8692"/>
                  </a:lnTo>
                  <a:lnTo>
                    <a:pt x="12526" y="8680"/>
                  </a:lnTo>
                  <a:lnTo>
                    <a:pt x="11550" y="6739"/>
                  </a:lnTo>
                  <a:lnTo>
                    <a:pt x="11550" y="357"/>
                  </a:lnTo>
                  <a:cubicBezTo>
                    <a:pt x="11550" y="167"/>
                    <a:pt x="11383" y="0"/>
                    <a:pt x="11193" y="0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rgbClr val="1B3D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2623237" y="2113963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lnTo>
                    <a:pt x="0" y="2132"/>
                  </a:lnTo>
                  <a:cubicBezTo>
                    <a:pt x="0" y="2299"/>
                    <a:pt x="131" y="2418"/>
                    <a:pt x="274" y="2418"/>
                  </a:cubicBezTo>
                  <a:lnTo>
                    <a:pt x="8727" y="2418"/>
                  </a:lnTo>
                  <a:cubicBezTo>
                    <a:pt x="8894" y="2418"/>
                    <a:pt x="9013" y="2287"/>
                    <a:pt x="9013" y="2132"/>
                  </a:cubicBezTo>
                  <a:lnTo>
                    <a:pt x="9013" y="179"/>
                  </a:lnTo>
                  <a:cubicBezTo>
                    <a:pt x="9025" y="96"/>
                    <a:pt x="8942" y="1"/>
                    <a:pt x="8835" y="1"/>
                  </a:cubicBezTo>
                  <a:cubicBezTo>
                    <a:pt x="8727" y="1"/>
                    <a:pt x="8656" y="96"/>
                    <a:pt x="8656" y="179"/>
                  </a:cubicBezTo>
                  <a:lnTo>
                    <a:pt x="8656" y="2049"/>
                  </a:lnTo>
                  <a:lnTo>
                    <a:pt x="357" y="2049"/>
                  </a:lnTo>
                  <a:lnTo>
                    <a:pt x="357" y="179"/>
                  </a:lnTo>
                  <a:cubicBezTo>
                    <a:pt x="357" y="84"/>
                    <a:pt x="262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rgbClr val="1B3D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2623237" y="2017251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286" y="1"/>
                  </a:moveTo>
                  <a:cubicBezTo>
                    <a:pt x="119" y="1"/>
                    <a:pt x="0" y="143"/>
                    <a:pt x="0" y="286"/>
                  </a:cubicBezTo>
                  <a:lnTo>
                    <a:pt x="0" y="2239"/>
                  </a:lnTo>
                  <a:cubicBezTo>
                    <a:pt x="0" y="2346"/>
                    <a:pt x="84" y="2418"/>
                    <a:pt x="179" y="2418"/>
                  </a:cubicBezTo>
                  <a:cubicBezTo>
                    <a:pt x="286" y="2418"/>
                    <a:pt x="357" y="2322"/>
                    <a:pt x="357" y="2239"/>
                  </a:cubicBezTo>
                  <a:lnTo>
                    <a:pt x="357" y="382"/>
                  </a:lnTo>
                  <a:lnTo>
                    <a:pt x="8656" y="382"/>
                  </a:lnTo>
                  <a:lnTo>
                    <a:pt x="8656" y="2239"/>
                  </a:lnTo>
                  <a:cubicBezTo>
                    <a:pt x="8656" y="2346"/>
                    <a:pt x="8751" y="2418"/>
                    <a:pt x="8835" y="2418"/>
                  </a:cubicBezTo>
                  <a:cubicBezTo>
                    <a:pt x="8942" y="2418"/>
                    <a:pt x="9013" y="2322"/>
                    <a:pt x="9013" y="2239"/>
                  </a:cubicBezTo>
                  <a:lnTo>
                    <a:pt x="9013" y="286"/>
                  </a:lnTo>
                  <a:cubicBezTo>
                    <a:pt x="9025" y="143"/>
                    <a:pt x="8894" y="1"/>
                    <a:pt x="8727" y="1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rgbClr val="1B3D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5"/>
          <p:cNvSpPr txBox="1"/>
          <p:nvPr/>
        </p:nvSpPr>
        <p:spPr>
          <a:xfrm>
            <a:off x="230550" y="4532250"/>
            <a:ext cx="10404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</a:rPr>
              <a:t>3</a:t>
            </a:r>
            <a:endParaRPr sz="10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62" name="Google Shape;76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42"/>
          <p:cNvSpPr txBox="1"/>
          <p:nvPr/>
        </p:nvSpPr>
        <p:spPr>
          <a:xfrm>
            <a:off x="230550" y="116250"/>
            <a:ext cx="86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References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764" name="Google Shape;764;p42"/>
          <p:cNvSpPr txBox="1"/>
          <p:nvPr/>
        </p:nvSpPr>
        <p:spPr>
          <a:xfrm>
            <a:off x="720000" y="941900"/>
            <a:ext cx="7704000" cy="20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Airfoil tools: NASA SC(2)-0518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. (2019). Airfoiltools.com. Retrieved November 5, 2024 from </a:t>
            </a:r>
            <a:r>
              <a:rPr lang="en" sz="1200" u="sng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http://airfoiltools.com/airfoil/details?airfoil=sc20518-il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Airfoil tools: S3014-095-85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. (2019). Airfoiltools.com. Retrieved November 5, 2024 from </a:t>
            </a:r>
            <a:r>
              <a:rPr lang="en" sz="1200" u="sng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http://airfoiltools.com/airfoil/details?airfoil=s3014-il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Airfoil tools: S7075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. (2019). Airfoiltools.com. Retrieved November 5, 2024 from </a:t>
            </a:r>
            <a:r>
              <a:rPr lang="en" sz="1200" u="sng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http://airfoiltools.com/airfoil/details?airfoil=s7075-il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Airfoil tools: SA7035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. (2019). Airfoiltools.com. Retrieved November 5, 2024 from </a:t>
            </a:r>
            <a:r>
              <a:rPr lang="en" sz="1200" u="sng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http://airfoiltools.com/airfoil/details?airfoil=sa7035-il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Airfoil tools: Sd7037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. (2019). Airfoiltools.com. Retrieved November 5, 2024 from </a:t>
            </a:r>
            <a:r>
              <a:rPr lang="en" sz="1200" u="sng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http://airfoiltools.com/airfoil/details?airfoil=sd7037-il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765" name="Google Shape;765;p42"/>
          <p:cNvSpPr txBox="1"/>
          <p:nvPr/>
        </p:nvSpPr>
        <p:spPr>
          <a:xfrm>
            <a:off x="230550" y="4532250"/>
            <a:ext cx="3717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72" name="Google Shape;77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Google Shape;773;p43"/>
          <p:cNvSpPr txBox="1"/>
          <p:nvPr/>
        </p:nvSpPr>
        <p:spPr>
          <a:xfrm>
            <a:off x="230550" y="116250"/>
            <a:ext cx="86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References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774" name="Google Shape;774;p43"/>
          <p:cNvSpPr txBox="1"/>
          <p:nvPr/>
        </p:nvSpPr>
        <p:spPr>
          <a:xfrm>
            <a:off x="720000" y="941900"/>
            <a:ext cx="7704000" cy="20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Airforce Technology. (2003, May 13). </a:t>
            </a: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X-45 J-UCAV (Joint Unmanned Combat Air System)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. Airforce Technology. </a:t>
            </a:r>
            <a:r>
              <a:rPr lang="en" sz="1200" u="sng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https://www.airforce-technology.com/projects/x-45-ucav/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Ansys. (n.d.). </a:t>
            </a: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Quality assurance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. Retrieved October 29, 2024 from </a:t>
            </a:r>
            <a:r>
              <a:rPr lang="en" sz="1200" u="sng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https://www.ansys.com/company-information/quality-assurance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Bridgeman, L. (1947). </a:t>
            </a: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Jane’s all the world’s aircraft 1974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. Sampson Low, Marston, &amp; Co.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Brown, D. (1970). </a:t>
            </a: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Miles aircraft since 1925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. Putnam.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Creech, G. (2013, April 17). </a:t>
            </a: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X-48 research: All good things must come to an end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. Nasa.gov. </a:t>
            </a:r>
            <a:r>
              <a:rPr lang="en" sz="1200" u="sng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https://www.nasa.gov/centers-and-facilities/armstrong/x-48-research-all-good-things-must-come-to-an-end/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775" name="Google Shape;775;p43"/>
          <p:cNvSpPr txBox="1"/>
          <p:nvPr/>
        </p:nvSpPr>
        <p:spPr>
          <a:xfrm>
            <a:off x="230550" y="4532250"/>
            <a:ext cx="3717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2" name="Google Shape;78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44"/>
          <p:cNvSpPr txBox="1"/>
          <p:nvPr/>
        </p:nvSpPr>
        <p:spPr>
          <a:xfrm>
            <a:off x="230550" y="116250"/>
            <a:ext cx="86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References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784" name="Google Shape;784;p44"/>
          <p:cNvSpPr txBox="1"/>
          <p:nvPr/>
        </p:nvSpPr>
        <p:spPr>
          <a:xfrm>
            <a:off x="720000" y="941900"/>
            <a:ext cx="7704000" cy="20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Estes, A. (2013, February 6). </a:t>
            </a: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The future of drone warfare is scary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. The Atlantic Wire. </a:t>
            </a:r>
            <a:r>
              <a:rPr lang="en" sz="1200" u="sng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https://web.archive.org/web/20131111073443/http://www.theatlanticwire.com/technology/2013/02/future-drone-warfare-is-frightening/61884/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First flight of the Elbit Systems Hermes 900 UAV - Defense update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. (2009, December 9). Defense Update: - Military Technology &amp; Defense News. </a:t>
            </a:r>
            <a:r>
              <a:rPr lang="en" sz="1200" u="sng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https://defense-update.com/20091209_first-flight-hermes-900-uav.html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Fujita, K., Luong, R., Nagai, H., &amp; Asai, K. (2012). Conceptual design of Mars airplane. </a:t>
            </a: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Transactions of the Japan Society for Aeronautical and Space Sciences, Aerospace Technology Japan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, </a:t>
            </a: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10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(28), 5–10. </a:t>
            </a:r>
            <a:r>
              <a:rPr lang="en" sz="1200" u="sng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https://doi.org/10.2322/tastj.10.te_5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Gelzer, C. (2010, February 11). </a:t>
            </a: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X-48B blended wing body - NASA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. Nasa.gov. </a:t>
            </a:r>
            <a:r>
              <a:rPr lang="en" sz="1200" u="sng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https://www.nasa.gov/aeronautics/x-48b/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785" name="Google Shape;785;p44"/>
          <p:cNvSpPr txBox="1"/>
          <p:nvPr/>
        </p:nvSpPr>
        <p:spPr>
          <a:xfrm>
            <a:off x="230550" y="4532250"/>
            <a:ext cx="3717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2" name="Google Shape;79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Google Shape;793;p45"/>
          <p:cNvSpPr txBox="1"/>
          <p:nvPr/>
        </p:nvSpPr>
        <p:spPr>
          <a:xfrm>
            <a:off x="230550" y="116250"/>
            <a:ext cx="86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References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794" name="Google Shape;794;p45"/>
          <p:cNvSpPr txBox="1"/>
          <p:nvPr/>
        </p:nvSpPr>
        <p:spPr>
          <a:xfrm>
            <a:off x="720000" y="941900"/>
            <a:ext cx="7704000" cy="20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Hidaka, H., &amp; Okamoto, M. (2014). An experimental study of triangular airfoils for mars airplane. </a:t>
            </a: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Transactions of the Japan Society for Aeronautical and Space Sciences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, </a:t>
            </a: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12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(ists29), p. 21-27. </a:t>
            </a:r>
            <a:r>
              <a:rPr lang="en" sz="1200" u="sng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https://doi.org/10.2322/tastj.12.pk_21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Jackson, P. (2000). </a:t>
            </a: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Jane’s all the world’s aircraft, 2000-2001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. Jane’s Information Group.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Kim, H. D. (2010, September 19). Distributed propulsion vehicles. </a:t>
            </a: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International Congress of the Aeronautical Sciences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. 27th International Congress of the Aeronautical Sciences, Nice, France. </a:t>
            </a:r>
            <a:r>
              <a:rPr lang="en" sz="1200" u="sng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https://ntrs.nasa.gov/citations/20100036222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Leifsson, L. T., Ko, A., Mason, W. H., Schetz, J. A., Haftka, R. T., &amp; Grossman, B. (2005). Multidisciplinary design optimization for a blended wing body transport aircraft with distributed propulsion. </a:t>
            </a: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Aerospace Science and Technology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, </a:t>
            </a: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25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(1). </a:t>
            </a:r>
            <a:r>
              <a:rPr lang="en" sz="1200" u="sng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https://doi.org/10.1016/j.ast.2011.12.004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795" name="Google Shape;795;p45"/>
          <p:cNvSpPr txBox="1"/>
          <p:nvPr/>
        </p:nvSpPr>
        <p:spPr>
          <a:xfrm>
            <a:off x="230550" y="4532250"/>
            <a:ext cx="3717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02" name="Google Shape;80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46"/>
          <p:cNvSpPr txBox="1"/>
          <p:nvPr/>
        </p:nvSpPr>
        <p:spPr>
          <a:xfrm>
            <a:off x="230550" y="116250"/>
            <a:ext cx="86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References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804" name="Google Shape;804;p46"/>
          <p:cNvSpPr txBox="1"/>
          <p:nvPr/>
        </p:nvSpPr>
        <p:spPr>
          <a:xfrm>
            <a:off x="720000" y="941900"/>
            <a:ext cx="7704000" cy="20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Lyu, Z., &amp; Martins, J. R. R. A. (2014). Aerodynamic design optimization studies of a blended-wing-body aircraft. </a:t>
            </a: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Journal of Aircraft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, </a:t>
            </a: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51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(5), 1604–1617. </a:t>
            </a:r>
            <a:r>
              <a:rPr lang="en" sz="1200" u="sng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https://doi.org/10.2514/1.c032491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McDonnell XP-67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. (1999). Www.joebaugher.com. </a:t>
            </a:r>
            <a:r>
              <a:rPr lang="en" sz="1200" u="sng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https://www.joebaugher.com/usaf_fighters/p67.html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NASA Glenn Research Center. (2023). </a:t>
            </a: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N3-X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. Grc.nasa.gov. </a:t>
            </a:r>
            <a:r>
              <a:rPr lang="en" sz="1200" u="sng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https://www1.grc.nasa.gov/aeronautics/eap/airplane-concepts/n3x/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Navy unmanned combat air system advanced development program office Navy UCAS ADPO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. (2012, August 17). Archive.org. </a:t>
            </a:r>
            <a:r>
              <a:rPr lang="en" sz="1200" u="sng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https://web.archive.org/web/20170420235706/https://www.slideserve.com/conroy/navy-unmanned-combat-air-system-advanced-development-program-office-navy-ucas-adpo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805" name="Google Shape;805;p46"/>
          <p:cNvSpPr txBox="1"/>
          <p:nvPr/>
        </p:nvSpPr>
        <p:spPr>
          <a:xfrm>
            <a:off x="230550" y="4532250"/>
            <a:ext cx="3717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12" name="Google Shape;81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47"/>
          <p:cNvSpPr txBox="1"/>
          <p:nvPr/>
        </p:nvSpPr>
        <p:spPr>
          <a:xfrm>
            <a:off x="230550" y="116250"/>
            <a:ext cx="86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References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814" name="Google Shape;814;p47"/>
          <p:cNvSpPr txBox="1"/>
          <p:nvPr/>
        </p:nvSpPr>
        <p:spPr>
          <a:xfrm>
            <a:off x="720000" y="941900"/>
            <a:ext cx="7704000" cy="20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Northrop Grumman. (2020). </a:t>
            </a: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Bat UAS: family of multi-mission, persistent and affordable tactical unmanned aircraft systems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. </a:t>
            </a:r>
            <a:r>
              <a:rPr lang="en" sz="1200" u="sng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https://cdn.northropgrumman.com/-/media/wp-content/uploads/BAT_Datasheet.pdf?v=1.0.0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Onshape. (n.d.). </a:t>
            </a: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Why Onshape?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. Retrieved October 29, 2024 from </a:t>
            </a:r>
            <a:r>
              <a:rPr lang="en" sz="1200" u="sng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https://www.onshape.com/en/why-onshape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Rajarajan, S., Surya, P., Karthikeyan, M., Manikandan, P., &amp; Lokeshkumar, K. (2021). Numerical study of unconventional airfoils at low Reynolds number for the application of Mars flight. </a:t>
            </a: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International Journal of Applied Engineering Research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, </a:t>
            </a: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16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(5), 362-371. </a:t>
            </a:r>
            <a:r>
              <a:rPr lang="en" sz="1200" u="sng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https://doi.org/10.13140/RG.2.2.33666.20163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Raymer, D. P. (1992). </a:t>
            </a: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Aircraft design: A conceptual approach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. American Institute of Aeronautics and Astronautics.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RUSI. (2024). </a:t>
            </a: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Hermes 900 UAV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. RUSI | Armed Drones in the Middle East. </a:t>
            </a:r>
            <a:r>
              <a:rPr lang="en" sz="1200" u="sng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https://drones.rusi.org/drone-inventory/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815" name="Google Shape;815;p47"/>
          <p:cNvSpPr txBox="1"/>
          <p:nvPr/>
        </p:nvSpPr>
        <p:spPr>
          <a:xfrm>
            <a:off x="230550" y="4532250"/>
            <a:ext cx="3717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22" name="Google Shape;82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48"/>
          <p:cNvSpPr txBox="1"/>
          <p:nvPr/>
        </p:nvSpPr>
        <p:spPr>
          <a:xfrm>
            <a:off x="230550" y="116250"/>
            <a:ext cx="86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References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824" name="Google Shape;824;p48"/>
          <p:cNvSpPr txBox="1"/>
          <p:nvPr/>
        </p:nvSpPr>
        <p:spPr>
          <a:xfrm>
            <a:off x="720000" y="941900"/>
            <a:ext cx="7704000" cy="20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Simscale. (2023, March 16). </a:t>
            </a: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What is CFD | Computational fluid dynamics?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 Simscale. Retrieved October 29, 2024 from </a:t>
            </a:r>
            <a:r>
              <a:rPr lang="en" sz="1200" u="sng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https://www.simscale.com/docs/simwiki/cfd-computational-fluid-dynamics/what-is-cfd-computational-fluid-dynamics/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SOLIDWORKS. (2017, November 28). </a:t>
            </a: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SOLIDWORKS Flow Simulation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. Retrieved October 29, 2024 from </a:t>
            </a:r>
            <a:r>
              <a:rPr lang="en" sz="1200" u="sng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https://www.solidworks.com/product/solidworks-flow-simulation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Şugar-Gabor, O., &amp; Koreanschi, A. (2020). Design of supercritical low-Reynolds-number airfoils for fixed-wing flight on Mars. </a:t>
            </a: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Journal of Aerospace Engineering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, </a:t>
            </a: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33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(5). </a:t>
            </a:r>
            <a:r>
              <a:rPr lang="en" sz="1200" u="sng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https://doi.org/10.1061/(asce)as.1943-5525.0001166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The National Academies of Science Engineering Medicine. (2020). </a:t>
            </a: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Leveraging unmanned systems for Coast Guard missions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. </a:t>
            </a:r>
            <a:r>
              <a:rPr lang="en" sz="1200" u="sng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https://doi.org/10.17226/25987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825" name="Google Shape;825;p48"/>
          <p:cNvSpPr txBox="1"/>
          <p:nvPr/>
        </p:nvSpPr>
        <p:spPr>
          <a:xfrm>
            <a:off x="230550" y="4532250"/>
            <a:ext cx="3717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32" name="Google Shape;83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49"/>
          <p:cNvSpPr txBox="1"/>
          <p:nvPr/>
        </p:nvSpPr>
        <p:spPr>
          <a:xfrm>
            <a:off x="230550" y="116250"/>
            <a:ext cx="86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References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834" name="Google Shape;834;p49"/>
          <p:cNvSpPr txBox="1"/>
          <p:nvPr/>
        </p:nvSpPr>
        <p:spPr>
          <a:xfrm>
            <a:off x="720000" y="941900"/>
            <a:ext cx="7704000" cy="20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U.S. Air Force. (2015a, September 23). </a:t>
            </a: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MQ-1B Predator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. U.S. Air Force. </a:t>
            </a:r>
            <a:r>
              <a:rPr lang="en" sz="1200" u="sng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https://www.af.mil/About-Us/Fact-Sheets/Display/Article/104469/mq-1b-predator/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U.S. Air Force. (2015b, September 23). </a:t>
            </a: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MQ-9 Reaper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. U.S. Air Force. </a:t>
            </a:r>
            <a:r>
              <a:rPr lang="en" sz="1200" u="sng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https://www.af.mil/About-Us/Fact-Sheets/Display/Article/104470/mq-9-reaper/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Walker, D. D. (2008). Preliminary design, flight simulation, and task evaluation of a Mars airplane. </a:t>
            </a:r>
            <a:r>
              <a:rPr lang="en" sz="1200" i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TRACE: Tennessee Research and Creative Exchange</a:t>
            </a: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. </a:t>
            </a:r>
            <a:r>
              <a:rPr lang="en" sz="1200" u="sng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https://trace.tennessee.edu/utk_gradthes/496/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835" name="Google Shape;835;p49"/>
          <p:cNvSpPr txBox="1"/>
          <p:nvPr/>
        </p:nvSpPr>
        <p:spPr>
          <a:xfrm>
            <a:off x="230550" y="4532250"/>
            <a:ext cx="3717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6" name="Google Shape;14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6"/>
          <p:cNvSpPr txBox="1"/>
          <p:nvPr/>
        </p:nvSpPr>
        <p:spPr>
          <a:xfrm>
            <a:off x="230550" y="116250"/>
            <a:ext cx="86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Methodology Flow Chart - Airfoil Selection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48" name="Google Shape;148;p16"/>
          <p:cNvSpPr txBox="1"/>
          <p:nvPr/>
        </p:nvSpPr>
        <p:spPr>
          <a:xfrm flipH="1">
            <a:off x="725825" y="1433550"/>
            <a:ext cx="1812300" cy="484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1) Conceptual Sketches</a:t>
            </a:r>
            <a:endParaRPr sz="15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49" name="Google Shape;149;p16"/>
          <p:cNvSpPr txBox="1"/>
          <p:nvPr/>
        </p:nvSpPr>
        <p:spPr>
          <a:xfrm flipH="1">
            <a:off x="2689725" y="1433550"/>
            <a:ext cx="1812300" cy="484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2) Determine Kinematic Viscosity of Martian Atmosphere</a:t>
            </a:r>
            <a:endParaRPr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50" name="Google Shape;150;p16"/>
          <p:cNvSpPr txBox="1"/>
          <p:nvPr/>
        </p:nvSpPr>
        <p:spPr>
          <a:xfrm flipH="1">
            <a:off x="4653625" y="1433550"/>
            <a:ext cx="1812300" cy="484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3) Reynolds Number Estimation</a:t>
            </a:r>
            <a:endParaRPr sz="15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51" name="Google Shape;151;p16"/>
          <p:cNvSpPr txBox="1"/>
          <p:nvPr/>
        </p:nvSpPr>
        <p:spPr>
          <a:xfrm flipH="1">
            <a:off x="6617525" y="1433550"/>
            <a:ext cx="1812300" cy="484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4) Find Airfoil Models</a:t>
            </a:r>
            <a:endParaRPr sz="15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52" name="Google Shape;152;p16"/>
          <p:cNvSpPr txBox="1"/>
          <p:nvPr/>
        </p:nvSpPr>
        <p:spPr>
          <a:xfrm flipH="1">
            <a:off x="725825" y="3785300"/>
            <a:ext cx="1812300" cy="484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5) Interpolate Data</a:t>
            </a:r>
            <a:endParaRPr sz="15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53" name="Google Shape;153;p16"/>
          <p:cNvSpPr txBox="1"/>
          <p:nvPr/>
        </p:nvSpPr>
        <p:spPr>
          <a:xfrm flipH="1">
            <a:off x="2689725" y="3785300"/>
            <a:ext cx="1812300" cy="484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6) Compare Data</a:t>
            </a:r>
            <a:endParaRPr sz="15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 flipH="1">
            <a:off x="4653625" y="3785300"/>
            <a:ext cx="1812300" cy="484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7) Select Airfoil</a:t>
            </a:r>
            <a:endParaRPr sz="15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55" name="Google Shape;155;p16"/>
          <p:cNvSpPr txBox="1"/>
          <p:nvPr/>
        </p:nvSpPr>
        <p:spPr>
          <a:xfrm flipH="1">
            <a:off x="6617525" y="3785300"/>
            <a:ext cx="1812300" cy="484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8) Integrate Into CAD Model</a:t>
            </a:r>
            <a:endParaRPr sz="15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56" name="Google Shape;156;p16"/>
          <p:cNvSpPr/>
          <p:nvPr/>
        </p:nvSpPr>
        <p:spPr>
          <a:xfrm>
            <a:off x="1536725" y="3366200"/>
            <a:ext cx="190500" cy="190500"/>
          </a:xfrm>
          <a:prstGeom prst="rect">
            <a:avLst/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57" name="Google Shape;157;p16"/>
          <p:cNvSpPr/>
          <p:nvPr/>
        </p:nvSpPr>
        <p:spPr>
          <a:xfrm>
            <a:off x="3500625" y="3366200"/>
            <a:ext cx="190500" cy="190500"/>
          </a:xfrm>
          <a:prstGeom prst="rect">
            <a:avLst/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58" name="Google Shape;158;p16"/>
          <p:cNvSpPr/>
          <p:nvPr/>
        </p:nvSpPr>
        <p:spPr>
          <a:xfrm>
            <a:off x="5464525" y="3366200"/>
            <a:ext cx="190500" cy="190500"/>
          </a:xfrm>
          <a:prstGeom prst="rect">
            <a:avLst/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59" name="Google Shape;159;p16"/>
          <p:cNvSpPr/>
          <p:nvPr/>
        </p:nvSpPr>
        <p:spPr>
          <a:xfrm>
            <a:off x="7428425" y="3366200"/>
            <a:ext cx="190500" cy="190500"/>
          </a:xfrm>
          <a:prstGeom prst="rect">
            <a:avLst/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60" name="Google Shape;160;p16"/>
          <p:cNvSpPr/>
          <p:nvPr/>
        </p:nvSpPr>
        <p:spPr>
          <a:xfrm>
            <a:off x="1536725" y="2146338"/>
            <a:ext cx="190500" cy="190500"/>
          </a:xfrm>
          <a:prstGeom prst="rect">
            <a:avLst/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3500625" y="2146338"/>
            <a:ext cx="190500" cy="190500"/>
          </a:xfrm>
          <a:prstGeom prst="rect">
            <a:avLst/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5464525" y="2146338"/>
            <a:ext cx="190500" cy="190500"/>
          </a:xfrm>
          <a:prstGeom prst="rect">
            <a:avLst/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63" name="Google Shape;163;p16"/>
          <p:cNvSpPr/>
          <p:nvPr/>
        </p:nvSpPr>
        <p:spPr>
          <a:xfrm>
            <a:off x="7428425" y="2146338"/>
            <a:ext cx="190500" cy="190500"/>
          </a:xfrm>
          <a:prstGeom prst="rect">
            <a:avLst/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164" name="Google Shape;164;p16"/>
          <p:cNvCxnSpPr>
            <a:stCxn id="160" idx="0"/>
            <a:endCxn id="148" idx="2"/>
          </p:cNvCxnSpPr>
          <p:nvPr/>
        </p:nvCxnSpPr>
        <p:spPr>
          <a:xfrm rot="-5400000">
            <a:off x="1517975" y="2031738"/>
            <a:ext cx="228600" cy="600"/>
          </a:xfrm>
          <a:prstGeom prst="bentConnector3">
            <a:avLst>
              <a:gd name="adj1" fmla="val 49997"/>
            </a:avLst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16"/>
          <p:cNvCxnSpPr>
            <a:stCxn id="161" idx="0"/>
            <a:endCxn id="149" idx="2"/>
          </p:cNvCxnSpPr>
          <p:nvPr/>
        </p:nvCxnSpPr>
        <p:spPr>
          <a:xfrm rot="-5400000">
            <a:off x="3481875" y="2031738"/>
            <a:ext cx="228600" cy="600"/>
          </a:xfrm>
          <a:prstGeom prst="bentConnector3">
            <a:avLst>
              <a:gd name="adj1" fmla="val 49997"/>
            </a:avLst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16"/>
          <p:cNvCxnSpPr>
            <a:stCxn id="162" idx="0"/>
            <a:endCxn id="150" idx="2"/>
          </p:cNvCxnSpPr>
          <p:nvPr/>
        </p:nvCxnSpPr>
        <p:spPr>
          <a:xfrm rot="-5400000">
            <a:off x="5445775" y="2031738"/>
            <a:ext cx="228600" cy="600"/>
          </a:xfrm>
          <a:prstGeom prst="bentConnector3">
            <a:avLst>
              <a:gd name="adj1" fmla="val 49997"/>
            </a:avLst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Google Shape;167;p16"/>
          <p:cNvCxnSpPr>
            <a:stCxn id="163" idx="0"/>
            <a:endCxn id="151" idx="2"/>
          </p:cNvCxnSpPr>
          <p:nvPr/>
        </p:nvCxnSpPr>
        <p:spPr>
          <a:xfrm rot="-5400000">
            <a:off x="7409675" y="2031738"/>
            <a:ext cx="228600" cy="600"/>
          </a:xfrm>
          <a:prstGeom prst="bentConnector3">
            <a:avLst>
              <a:gd name="adj1" fmla="val 49997"/>
            </a:avLst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16"/>
          <p:cNvCxnSpPr>
            <a:stCxn id="163" idx="3"/>
            <a:endCxn id="156" idx="1"/>
          </p:cNvCxnSpPr>
          <p:nvPr/>
        </p:nvCxnSpPr>
        <p:spPr>
          <a:xfrm flipH="1">
            <a:off x="1536725" y="2241588"/>
            <a:ext cx="6082200" cy="1219800"/>
          </a:xfrm>
          <a:prstGeom prst="bentConnector5">
            <a:avLst>
              <a:gd name="adj1" fmla="val -3915"/>
              <a:gd name="adj2" fmla="val 50003"/>
              <a:gd name="adj3" fmla="val 103915"/>
            </a:avLst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" name="Google Shape;169;p16"/>
          <p:cNvCxnSpPr>
            <a:stCxn id="156" idx="2"/>
            <a:endCxn id="152" idx="0"/>
          </p:cNvCxnSpPr>
          <p:nvPr/>
        </p:nvCxnSpPr>
        <p:spPr>
          <a:xfrm rot="-5400000" flipH="1">
            <a:off x="1517975" y="3670700"/>
            <a:ext cx="228600" cy="6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" name="Google Shape;170;p16"/>
          <p:cNvCxnSpPr>
            <a:stCxn id="157" idx="2"/>
            <a:endCxn id="153" idx="0"/>
          </p:cNvCxnSpPr>
          <p:nvPr/>
        </p:nvCxnSpPr>
        <p:spPr>
          <a:xfrm rot="-5400000" flipH="1">
            <a:off x="3481875" y="3670700"/>
            <a:ext cx="228600" cy="6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Google Shape;171;p16"/>
          <p:cNvCxnSpPr>
            <a:stCxn id="158" idx="2"/>
            <a:endCxn id="154" idx="0"/>
          </p:cNvCxnSpPr>
          <p:nvPr/>
        </p:nvCxnSpPr>
        <p:spPr>
          <a:xfrm rot="-5400000" flipH="1">
            <a:off x="5445775" y="3670700"/>
            <a:ext cx="228600" cy="6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" name="Google Shape;172;p16"/>
          <p:cNvCxnSpPr>
            <a:stCxn id="159" idx="2"/>
            <a:endCxn id="155" idx="0"/>
          </p:cNvCxnSpPr>
          <p:nvPr/>
        </p:nvCxnSpPr>
        <p:spPr>
          <a:xfrm rot="-5400000" flipH="1">
            <a:off x="7409675" y="3670700"/>
            <a:ext cx="228600" cy="6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3" name="Google Shape;173;p16"/>
          <p:cNvCxnSpPr>
            <a:stCxn id="156" idx="3"/>
            <a:endCxn id="157" idx="1"/>
          </p:cNvCxnSpPr>
          <p:nvPr/>
        </p:nvCxnSpPr>
        <p:spPr>
          <a:xfrm>
            <a:off x="1727225" y="3461450"/>
            <a:ext cx="1773300" cy="600"/>
          </a:xfrm>
          <a:prstGeom prst="bentConnector3">
            <a:avLst>
              <a:gd name="adj1" fmla="val 50003"/>
            </a:avLst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16"/>
          <p:cNvCxnSpPr>
            <a:stCxn id="157" idx="3"/>
            <a:endCxn id="158" idx="1"/>
          </p:cNvCxnSpPr>
          <p:nvPr/>
        </p:nvCxnSpPr>
        <p:spPr>
          <a:xfrm>
            <a:off x="3691125" y="3461450"/>
            <a:ext cx="1773300" cy="600"/>
          </a:xfrm>
          <a:prstGeom prst="bentConnector3">
            <a:avLst>
              <a:gd name="adj1" fmla="val 50003"/>
            </a:avLst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" name="Google Shape;175;p16"/>
          <p:cNvCxnSpPr>
            <a:stCxn id="158" idx="3"/>
            <a:endCxn id="159" idx="1"/>
          </p:cNvCxnSpPr>
          <p:nvPr/>
        </p:nvCxnSpPr>
        <p:spPr>
          <a:xfrm>
            <a:off x="5655025" y="3461450"/>
            <a:ext cx="1773300" cy="600"/>
          </a:xfrm>
          <a:prstGeom prst="bentConnector3">
            <a:avLst>
              <a:gd name="adj1" fmla="val 50003"/>
            </a:avLst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6" name="Google Shape;176;p16"/>
          <p:cNvCxnSpPr>
            <a:stCxn id="160" idx="3"/>
            <a:endCxn id="161" idx="1"/>
          </p:cNvCxnSpPr>
          <p:nvPr/>
        </p:nvCxnSpPr>
        <p:spPr>
          <a:xfrm>
            <a:off x="1727225" y="2241588"/>
            <a:ext cx="1773300" cy="600"/>
          </a:xfrm>
          <a:prstGeom prst="bentConnector3">
            <a:avLst>
              <a:gd name="adj1" fmla="val 50003"/>
            </a:avLst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16"/>
          <p:cNvCxnSpPr>
            <a:stCxn id="161" idx="3"/>
            <a:endCxn id="162" idx="1"/>
          </p:cNvCxnSpPr>
          <p:nvPr/>
        </p:nvCxnSpPr>
        <p:spPr>
          <a:xfrm>
            <a:off x="3691125" y="2241588"/>
            <a:ext cx="1773300" cy="600"/>
          </a:xfrm>
          <a:prstGeom prst="bentConnector3">
            <a:avLst>
              <a:gd name="adj1" fmla="val 50003"/>
            </a:avLst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16"/>
          <p:cNvCxnSpPr>
            <a:stCxn id="162" idx="3"/>
            <a:endCxn id="163" idx="1"/>
          </p:cNvCxnSpPr>
          <p:nvPr/>
        </p:nvCxnSpPr>
        <p:spPr>
          <a:xfrm>
            <a:off x="5655025" y="2241588"/>
            <a:ext cx="1773300" cy="600"/>
          </a:xfrm>
          <a:prstGeom prst="bentConnector3">
            <a:avLst>
              <a:gd name="adj1" fmla="val 50003"/>
            </a:avLst>
          </a:prstGeom>
          <a:noFill/>
          <a:ln w="38100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9" name="Google Shape;179;p16"/>
          <p:cNvGrpSpPr/>
          <p:nvPr/>
        </p:nvGrpSpPr>
        <p:grpSpPr>
          <a:xfrm>
            <a:off x="1727232" y="1857247"/>
            <a:ext cx="378256" cy="384302"/>
            <a:chOff x="3082845" y="2920959"/>
            <a:chExt cx="356375" cy="302338"/>
          </a:xfrm>
        </p:grpSpPr>
        <p:sp>
          <p:nvSpPr>
            <p:cNvPr id="180" name="Google Shape;180;p16"/>
            <p:cNvSpPr/>
            <p:nvPr/>
          </p:nvSpPr>
          <p:spPr>
            <a:xfrm>
              <a:off x="3082845" y="2920959"/>
              <a:ext cx="217769" cy="130432"/>
            </a:xfrm>
            <a:custGeom>
              <a:avLst/>
              <a:gdLst/>
              <a:ahLst/>
              <a:cxnLst/>
              <a:rect l="l" t="t" r="r" b="b"/>
              <a:pathLst>
                <a:path w="6847" h="4101" extrusionOk="0">
                  <a:moveTo>
                    <a:pt x="2394" y="2767"/>
                  </a:moveTo>
                  <a:lnTo>
                    <a:pt x="2394" y="3779"/>
                  </a:lnTo>
                  <a:cubicBezTo>
                    <a:pt x="2156" y="3743"/>
                    <a:pt x="2060" y="3683"/>
                    <a:pt x="1477" y="3469"/>
                  </a:cubicBezTo>
                  <a:cubicBezTo>
                    <a:pt x="1358" y="3374"/>
                    <a:pt x="1370" y="3231"/>
                    <a:pt x="1453" y="3136"/>
                  </a:cubicBezTo>
                  <a:cubicBezTo>
                    <a:pt x="2025" y="2874"/>
                    <a:pt x="2132" y="2790"/>
                    <a:pt x="2394" y="2767"/>
                  </a:cubicBezTo>
                  <a:close/>
                  <a:moveTo>
                    <a:pt x="3696" y="1"/>
                  </a:moveTo>
                  <a:cubicBezTo>
                    <a:pt x="3572" y="1"/>
                    <a:pt x="3447" y="74"/>
                    <a:pt x="3394" y="207"/>
                  </a:cubicBezTo>
                  <a:lnTo>
                    <a:pt x="2799" y="1600"/>
                  </a:lnTo>
                  <a:cubicBezTo>
                    <a:pt x="2727" y="1767"/>
                    <a:pt x="2691" y="1933"/>
                    <a:pt x="2691" y="2100"/>
                  </a:cubicBezTo>
                  <a:cubicBezTo>
                    <a:pt x="2691" y="2195"/>
                    <a:pt x="2715" y="2290"/>
                    <a:pt x="2727" y="2398"/>
                  </a:cubicBezTo>
                  <a:lnTo>
                    <a:pt x="2572" y="2398"/>
                  </a:lnTo>
                  <a:cubicBezTo>
                    <a:pt x="2060" y="2398"/>
                    <a:pt x="1798" y="2588"/>
                    <a:pt x="1286" y="2826"/>
                  </a:cubicBezTo>
                  <a:cubicBezTo>
                    <a:pt x="1227" y="2850"/>
                    <a:pt x="1120" y="2957"/>
                    <a:pt x="1072" y="3088"/>
                  </a:cubicBezTo>
                  <a:lnTo>
                    <a:pt x="167" y="3088"/>
                  </a:lnTo>
                  <a:cubicBezTo>
                    <a:pt x="72" y="3088"/>
                    <a:pt x="1" y="3160"/>
                    <a:pt x="1" y="3255"/>
                  </a:cubicBezTo>
                  <a:cubicBezTo>
                    <a:pt x="1" y="3338"/>
                    <a:pt x="72" y="3421"/>
                    <a:pt x="167" y="3421"/>
                  </a:cubicBezTo>
                  <a:lnTo>
                    <a:pt x="1060" y="3421"/>
                  </a:lnTo>
                  <a:cubicBezTo>
                    <a:pt x="1096" y="3588"/>
                    <a:pt x="1227" y="3719"/>
                    <a:pt x="1310" y="3743"/>
                  </a:cubicBezTo>
                  <a:cubicBezTo>
                    <a:pt x="1906" y="3981"/>
                    <a:pt x="2120" y="4100"/>
                    <a:pt x="2537" y="4100"/>
                  </a:cubicBezTo>
                  <a:lnTo>
                    <a:pt x="5061" y="4100"/>
                  </a:lnTo>
                  <a:cubicBezTo>
                    <a:pt x="5156" y="4100"/>
                    <a:pt x="5227" y="4029"/>
                    <a:pt x="5227" y="3933"/>
                  </a:cubicBezTo>
                  <a:cubicBezTo>
                    <a:pt x="5227" y="3850"/>
                    <a:pt x="5156" y="3779"/>
                    <a:pt x="5061" y="3779"/>
                  </a:cubicBezTo>
                  <a:lnTo>
                    <a:pt x="2715" y="3779"/>
                  </a:lnTo>
                  <a:lnTo>
                    <a:pt x="2715" y="2731"/>
                  </a:lnTo>
                  <a:lnTo>
                    <a:pt x="6668" y="2731"/>
                  </a:lnTo>
                  <a:cubicBezTo>
                    <a:pt x="6763" y="2731"/>
                    <a:pt x="6835" y="2659"/>
                    <a:pt x="6835" y="2564"/>
                  </a:cubicBezTo>
                  <a:cubicBezTo>
                    <a:pt x="6847" y="2481"/>
                    <a:pt x="6775" y="2409"/>
                    <a:pt x="6680" y="2409"/>
                  </a:cubicBezTo>
                  <a:lnTo>
                    <a:pt x="5239" y="2409"/>
                  </a:lnTo>
                  <a:cubicBezTo>
                    <a:pt x="5763" y="1159"/>
                    <a:pt x="5775" y="1207"/>
                    <a:pt x="5775" y="1088"/>
                  </a:cubicBezTo>
                  <a:cubicBezTo>
                    <a:pt x="5775" y="945"/>
                    <a:pt x="5704" y="826"/>
                    <a:pt x="5573" y="766"/>
                  </a:cubicBezTo>
                  <a:lnTo>
                    <a:pt x="5358" y="683"/>
                  </a:lnTo>
                  <a:cubicBezTo>
                    <a:pt x="5337" y="674"/>
                    <a:pt x="5314" y="669"/>
                    <a:pt x="5292" y="669"/>
                  </a:cubicBezTo>
                  <a:cubicBezTo>
                    <a:pt x="5228" y="669"/>
                    <a:pt x="5167" y="705"/>
                    <a:pt x="5132" y="766"/>
                  </a:cubicBezTo>
                  <a:cubicBezTo>
                    <a:pt x="5108" y="862"/>
                    <a:pt x="5132" y="945"/>
                    <a:pt x="5227" y="993"/>
                  </a:cubicBezTo>
                  <a:lnTo>
                    <a:pt x="5430" y="1088"/>
                  </a:lnTo>
                  <a:lnTo>
                    <a:pt x="4870" y="2409"/>
                  </a:lnTo>
                  <a:lnTo>
                    <a:pt x="3072" y="2409"/>
                  </a:lnTo>
                  <a:cubicBezTo>
                    <a:pt x="3037" y="2314"/>
                    <a:pt x="3025" y="2219"/>
                    <a:pt x="3025" y="2112"/>
                  </a:cubicBezTo>
                  <a:cubicBezTo>
                    <a:pt x="3025" y="1993"/>
                    <a:pt x="3049" y="1850"/>
                    <a:pt x="3096" y="1743"/>
                  </a:cubicBezTo>
                  <a:lnTo>
                    <a:pt x="3691" y="338"/>
                  </a:lnTo>
                  <a:lnTo>
                    <a:pt x="4596" y="731"/>
                  </a:lnTo>
                  <a:cubicBezTo>
                    <a:pt x="4619" y="736"/>
                    <a:pt x="4641" y="739"/>
                    <a:pt x="4662" y="739"/>
                  </a:cubicBezTo>
                  <a:cubicBezTo>
                    <a:pt x="4729" y="739"/>
                    <a:pt x="4786" y="708"/>
                    <a:pt x="4823" y="635"/>
                  </a:cubicBezTo>
                  <a:cubicBezTo>
                    <a:pt x="4858" y="552"/>
                    <a:pt x="4823" y="457"/>
                    <a:pt x="4739" y="409"/>
                  </a:cubicBezTo>
                  <a:lnTo>
                    <a:pt x="3822" y="28"/>
                  </a:lnTo>
                  <a:cubicBezTo>
                    <a:pt x="3782" y="10"/>
                    <a:pt x="3739" y="1"/>
                    <a:pt x="3696" y="1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rgbClr val="1B3D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3260444" y="2997577"/>
              <a:ext cx="178776" cy="225720"/>
            </a:xfrm>
            <a:custGeom>
              <a:avLst/>
              <a:gdLst/>
              <a:ahLst/>
              <a:cxnLst/>
              <a:rect l="l" t="t" r="r" b="b"/>
              <a:pathLst>
                <a:path w="5621" h="7097" extrusionOk="0">
                  <a:moveTo>
                    <a:pt x="4775" y="334"/>
                  </a:moveTo>
                  <a:cubicBezTo>
                    <a:pt x="5061" y="334"/>
                    <a:pt x="5299" y="584"/>
                    <a:pt x="5299" y="858"/>
                  </a:cubicBezTo>
                  <a:cubicBezTo>
                    <a:pt x="5299" y="1143"/>
                    <a:pt x="5061" y="1382"/>
                    <a:pt x="4775" y="1382"/>
                  </a:cubicBezTo>
                  <a:lnTo>
                    <a:pt x="4358" y="1382"/>
                  </a:lnTo>
                  <a:lnTo>
                    <a:pt x="4358" y="334"/>
                  </a:lnTo>
                  <a:close/>
                  <a:moveTo>
                    <a:pt x="1751" y="0"/>
                  </a:moveTo>
                  <a:cubicBezTo>
                    <a:pt x="1667" y="0"/>
                    <a:pt x="1584" y="72"/>
                    <a:pt x="1584" y="167"/>
                  </a:cubicBezTo>
                  <a:cubicBezTo>
                    <a:pt x="1584" y="250"/>
                    <a:pt x="1667" y="322"/>
                    <a:pt x="1751" y="322"/>
                  </a:cubicBezTo>
                  <a:lnTo>
                    <a:pt x="4037" y="322"/>
                  </a:lnTo>
                  <a:lnTo>
                    <a:pt x="4037" y="1370"/>
                  </a:lnTo>
                  <a:lnTo>
                    <a:pt x="167" y="1370"/>
                  </a:lnTo>
                  <a:cubicBezTo>
                    <a:pt x="72" y="1370"/>
                    <a:pt x="1" y="1441"/>
                    <a:pt x="1" y="1536"/>
                  </a:cubicBezTo>
                  <a:cubicBezTo>
                    <a:pt x="1" y="1620"/>
                    <a:pt x="72" y="1691"/>
                    <a:pt x="167" y="1691"/>
                  </a:cubicBezTo>
                  <a:lnTo>
                    <a:pt x="774" y="1691"/>
                  </a:lnTo>
                  <a:lnTo>
                    <a:pt x="774" y="2025"/>
                  </a:lnTo>
                  <a:cubicBezTo>
                    <a:pt x="774" y="2465"/>
                    <a:pt x="1144" y="2846"/>
                    <a:pt x="1596" y="2846"/>
                  </a:cubicBezTo>
                  <a:lnTo>
                    <a:pt x="1834" y="2846"/>
                  </a:lnTo>
                  <a:lnTo>
                    <a:pt x="1834" y="3477"/>
                  </a:lnTo>
                  <a:cubicBezTo>
                    <a:pt x="1834" y="4072"/>
                    <a:pt x="2310" y="4549"/>
                    <a:pt x="2906" y="4549"/>
                  </a:cubicBezTo>
                  <a:lnTo>
                    <a:pt x="3060" y="4549"/>
                  </a:lnTo>
                  <a:cubicBezTo>
                    <a:pt x="3561" y="4549"/>
                    <a:pt x="3953" y="4953"/>
                    <a:pt x="3953" y="5442"/>
                  </a:cubicBezTo>
                  <a:lnTo>
                    <a:pt x="3953" y="6930"/>
                  </a:lnTo>
                  <a:cubicBezTo>
                    <a:pt x="3953" y="7025"/>
                    <a:pt x="4037" y="7097"/>
                    <a:pt x="4120" y="7097"/>
                  </a:cubicBezTo>
                  <a:cubicBezTo>
                    <a:pt x="4215" y="7097"/>
                    <a:pt x="4287" y="7025"/>
                    <a:pt x="4287" y="6930"/>
                  </a:cubicBezTo>
                  <a:lnTo>
                    <a:pt x="4287" y="5442"/>
                  </a:lnTo>
                  <a:cubicBezTo>
                    <a:pt x="4287" y="4775"/>
                    <a:pt x="3739" y="4227"/>
                    <a:pt x="3060" y="4227"/>
                  </a:cubicBezTo>
                  <a:lnTo>
                    <a:pt x="2906" y="4227"/>
                  </a:lnTo>
                  <a:cubicBezTo>
                    <a:pt x="2501" y="4227"/>
                    <a:pt x="2156" y="3894"/>
                    <a:pt x="2156" y="3477"/>
                  </a:cubicBezTo>
                  <a:lnTo>
                    <a:pt x="2156" y="2846"/>
                  </a:lnTo>
                  <a:cubicBezTo>
                    <a:pt x="2176" y="2846"/>
                    <a:pt x="2207" y="2848"/>
                    <a:pt x="2246" y="2848"/>
                  </a:cubicBezTo>
                  <a:cubicBezTo>
                    <a:pt x="2344" y="2848"/>
                    <a:pt x="2491" y="2836"/>
                    <a:pt x="2644" y="2751"/>
                  </a:cubicBezTo>
                  <a:cubicBezTo>
                    <a:pt x="2739" y="2703"/>
                    <a:pt x="2763" y="2620"/>
                    <a:pt x="2727" y="2525"/>
                  </a:cubicBezTo>
                  <a:cubicBezTo>
                    <a:pt x="2694" y="2467"/>
                    <a:pt x="2638" y="2432"/>
                    <a:pt x="2579" y="2432"/>
                  </a:cubicBezTo>
                  <a:cubicBezTo>
                    <a:pt x="2553" y="2432"/>
                    <a:pt x="2526" y="2439"/>
                    <a:pt x="2501" y="2453"/>
                  </a:cubicBezTo>
                  <a:cubicBezTo>
                    <a:pt x="2422" y="2496"/>
                    <a:pt x="2374" y="2505"/>
                    <a:pt x="2191" y="2505"/>
                  </a:cubicBezTo>
                  <a:cubicBezTo>
                    <a:pt x="2068" y="2505"/>
                    <a:pt x="1887" y="2501"/>
                    <a:pt x="1596" y="2501"/>
                  </a:cubicBezTo>
                  <a:cubicBezTo>
                    <a:pt x="1322" y="2501"/>
                    <a:pt x="1096" y="2275"/>
                    <a:pt x="1096" y="2013"/>
                  </a:cubicBezTo>
                  <a:lnTo>
                    <a:pt x="1096" y="1715"/>
                  </a:lnTo>
                  <a:lnTo>
                    <a:pt x="2763" y="1715"/>
                  </a:lnTo>
                  <a:lnTo>
                    <a:pt x="2763" y="2084"/>
                  </a:lnTo>
                  <a:cubicBezTo>
                    <a:pt x="2751" y="2191"/>
                    <a:pt x="2846" y="2263"/>
                    <a:pt x="2930" y="2263"/>
                  </a:cubicBezTo>
                  <a:cubicBezTo>
                    <a:pt x="3025" y="2263"/>
                    <a:pt x="3096" y="2203"/>
                    <a:pt x="3096" y="2108"/>
                  </a:cubicBezTo>
                  <a:lnTo>
                    <a:pt x="3096" y="2036"/>
                  </a:lnTo>
                  <a:lnTo>
                    <a:pt x="3096" y="1715"/>
                  </a:lnTo>
                  <a:lnTo>
                    <a:pt x="4775" y="1715"/>
                  </a:lnTo>
                  <a:cubicBezTo>
                    <a:pt x="5251" y="1715"/>
                    <a:pt x="5620" y="1322"/>
                    <a:pt x="5620" y="858"/>
                  </a:cubicBezTo>
                  <a:cubicBezTo>
                    <a:pt x="5620" y="620"/>
                    <a:pt x="5537" y="417"/>
                    <a:pt x="5370" y="250"/>
                  </a:cubicBezTo>
                  <a:cubicBezTo>
                    <a:pt x="5204" y="84"/>
                    <a:pt x="5001" y="0"/>
                    <a:pt x="4763" y="0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rgbClr val="1B3D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16"/>
          <p:cNvSpPr/>
          <p:nvPr/>
        </p:nvSpPr>
        <p:spPr>
          <a:xfrm>
            <a:off x="3691124" y="1857250"/>
            <a:ext cx="378286" cy="384304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657E93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" name="Google Shape;183;p16"/>
          <p:cNvGrpSpPr/>
          <p:nvPr/>
        </p:nvGrpSpPr>
        <p:grpSpPr>
          <a:xfrm>
            <a:off x="1743490" y="3509813"/>
            <a:ext cx="322151" cy="322374"/>
            <a:chOff x="4206763" y="2450951"/>
            <a:chExt cx="322151" cy="322374"/>
          </a:xfrm>
        </p:grpSpPr>
        <p:sp>
          <p:nvSpPr>
            <p:cNvPr id="184" name="Google Shape;184;p16"/>
            <p:cNvSpPr/>
            <p:nvPr/>
          </p:nvSpPr>
          <p:spPr>
            <a:xfrm>
              <a:off x="4206763" y="2571650"/>
              <a:ext cx="322151" cy="201675"/>
            </a:xfrm>
            <a:custGeom>
              <a:avLst/>
              <a:gdLst/>
              <a:ahLst/>
              <a:cxnLst/>
              <a:rect l="l" t="t" r="r" b="b"/>
              <a:pathLst>
                <a:path w="10121" h="6336" extrusionOk="0">
                  <a:moveTo>
                    <a:pt x="2691" y="2847"/>
                  </a:moveTo>
                  <a:lnTo>
                    <a:pt x="2691" y="6037"/>
                  </a:lnTo>
                  <a:lnTo>
                    <a:pt x="1393" y="6037"/>
                  </a:lnTo>
                  <a:lnTo>
                    <a:pt x="1393" y="2847"/>
                  </a:lnTo>
                  <a:close/>
                  <a:moveTo>
                    <a:pt x="5703" y="2049"/>
                  </a:moveTo>
                  <a:lnTo>
                    <a:pt x="5703" y="6037"/>
                  </a:lnTo>
                  <a:lnTo>
                    <a:pt x="4406" y="6037"/>
                  </a:lnTo>
                  <a:lnTo>
                    <a:pt x="4406" y="2049"/>
                  </a:lnTo>
                  <a:close/>
                  <a:moveTo>
                    <a:pt x="8704" y="299"/>
                  </a:moveTo>
                  <a:lnTo>
                    <a:pt x="8704" y="6037"/>
                  </a:lnTo>
                  <a:lnTo>
                    <a:pt x="7406" y="6037"/>
                  </a:lnTo>
                  <a:lnTo>
                    <a:pt x="7406" y="299"/>
                  </a:lnTo>
                  <a:close/>
                  <a:moveTo>
                    <a:pt x="7275" y="1"/>
                  </a:moveTo>
                  <a:cubicBezTo>
                    <a:pt x="7192" y="1"/>
                    <a:pt x="7132" y="61"/>
                    <a:pt x="7132" y="156"/>
                  </a:cubicBezTo>
                  <a:lnTo>
                    <a:pt x="7132" y="6037"/>
                  </a:lnTo>
                  <a:lnTo>
                    <a:pt x="6001" y="6037"/>
                  </a:lnTo>
                  <a:lnTo>
                    <a:pt x="6001" y="1894"/>
                  </a:lnTo>
                  <a:cubicBezTo>
                    <a:pt x="6001" y="1811"/>
                    <a:pt x="5941" y="1751"/>
                    <a:pt x="5846" y="1751"/>
                  </a:cubicBezTo>
                  <a:lnTo>
                    <a:pt x="4275" y="1751"/>
                  </a:lnTo>
                  <a:cubicBezTo>
                    <a:pt x="4179" y="1751"/>
                    <a:pt x="4120" y="1811"/>
                    <a:pt x="4120" y="1894"/>
                  </a:cubicBezTo>
                  <a:lnTo>
                    <a:pt x="4120" y="6037"/>
                  </a:lnTo>
                  <a:lnTo>
                    <a:pt x="2989" y="6037"/>
                  </a:lnTo>
                  <a:lnTo>
                    <a:pt x="2989" y="2704"/>
                  </a:lnTo>
                  <a:cubicBezTo>
                    <a:pt x="2989" y="2608"/>
                    <a:pt x="2929" y="2549"/>
                    <a:pt x="2846" y="2549"/>
                  </a:cubicBezTo>
                  <a:lnTo>
                    <a:pt x="1262" y="2549"/>
                  </a:lnTo>
                  <a:cubicBezTo>
                    <a:pt x="1167" y="2549"/>
                    <a:pt x="1119" y="2608"/>
                    <a:pt x="1119" y="2704"/>
                  </a:cubicBezTo>
                  <a:lnTo>
                    <a:pt x="1119" y="6037"/>
                  </a:lnTo>
                  <a:lnTo>
                    <a:pt x="143" y="6037"/>
                  </a:lnTo>
                  <a:cubicBezTo>
                    <a:pt x="60" y="6037"/>
                    <a:pt x="0" y="6097"/>
                    <a:pt x="0" y="6180"/>
                  </a:cubicBezTo>
                  <a:cubicBezTo>
                    <a:pt x="0" y="6276"/>
                    <a:pt x="60" y="6335"/>
                    <a:pt x="143" y="6335"/>
                  </a:cubicBezTo>
                  <a:lnTo>
                    <a:pt x="9966" y="6335"/>
                  </a:lnTo>
                  <a:cubicBezTo>
                    <a:pt x="10061" y="6335"/>
                    <a:pt x="10121" y="6276"/>
                    <a:pt x="10121" y="6180"/>
                  </a:cubicBezTo>
                  <a:cubicBezTo>
                    <a:pt x="10121" y="6109"/>
                    <a:pt x="10049" y="6037"/>
                    <a:pt x="9966" y="6037"/>
                  </a:cubicBezTo>
                  <a:lnTo>
                    <a:pt x="9001" y="6037"/>
                  </a:lnTo>
                  <a:lnTo>
                    <a:pt x="9001" y="156"/>
                  </a:lnTo>
                  <a:cubicBezTo>
                    <a:pt x="9001" y="61"/>
                    <a:pt x="8942" y="1"/>
                    <a:pt x="8859" y="1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rgbClr val="1B3D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4210933" y="2450951"/>
              <a:ext cx="308878" cy="185537"/>
            </a:xfrm>
            <a:custGeom>
              <a:avLst/>
              <a:gdLst/>
              <a:ahLst/>
              <a:cxnLst/>
              <a:rect l="l" t="t" r="r" b="b"/>
              <a:pathLst>
                <a:path w="9704" h="5829" extrusionOk="0">
                  <a:moveTo>
                    <a:pt x="9212" y="1"/>
                  </a:moveTo>
                  <a:cubicBezTo>
                    <a:pt x="9189" y="1"/>
                    <a:pt x="9167" y="3"/>
                    <a:pt x="9144" y="7"/>
                  </a:cubicBezTo>
                  <a:lnTo>
                    <a:pt x="7870" y="162"/>
                  </a:lnTo>
                  <a:cubicBezTo>
                    <a:pt x="7620" y="197"/>
                    <a:pt x="7442" y="435"/>
                    <a:pt x="7477" y="685"/>
                  </a:cubicBezTo>
                  <a:cubicBezTo>
                    <a:pt x="7500" y="920"/>
                    <a:pt x="7711" y="1092"/>
                    <a:pt x="7944" y="1092"/>
                  </a:cubicBezTo>
                  <a:cubicBezTo>
                    <a:pt x="7959" y="1092"/>
                    <a:pt x="7974" y="1092"/>
                    <a:pt x="7989" y="1090"/>
                  </a:cubicBezTo>
                  <a:lnTo>
                    <a:pt x="8096" y="1066"/>
                  </a:lnTo>
                  <a:lnTo>
                    <a:pt x="8096" y="1066"/>
                  </a:lnTo>
                  <a:cubicBezTo>
                    <a:pt x="6537" y="2876"/>
                    <a:pt x="4691" y="3805"/>
                    <a:pt x="3382" y="4269"/>
                  </a:cubicBezTo>
                  <a:cubicBezTo>
                    <a:pt x="1739" y="4853"/>
                    <a:pt x="476" y="4912"/>
                    <a:pt x="465" y="4912"/>
                  </a:cubicBezTo>
                  <a:cubicBezTo>
                    <a:pt x="203" y="4924"/>
                    <a:pt x="0" y="5138"/>
                    <a:pt x="12" y="5388"/>
                  </a:cubicBezTo>
                  <a:cubicBezTo>
                    <a:pt x="36" y="5638"/>
                    <a:pt x="226" y="5829"/>
                    <a:pt x="476" y="5829"/>
                  </a:cubicBezTo>
                  <a:lnTo>
                    <a:pt x="488" y="5829"/>
                  </a:lnTo>
                  <a:cubicBezTo>
                    <a:pt x="548" y="5829"/>
                    <a:pt x="1893" y="5793"/>
                    <a:pt x="3667" y="5150"/>
                  </a:cubicBezTo>
                  <a:cubicBezTo>
                    <a:pt x="4656" y="4793"/>
                    <a:pt x="5596" y="4317"/>
                    <a:pt x="6442" y="3745"/>
                  </a:cubicBezTo>
                  <a:cubicBezTo>
                    <a:pt x="6525" y="3710"/>
                    <a:pt x="6537" y="3614"/>
                    <a:pt x="6489" y="3543"/>
                  </a:cubicBezTo>
                  <a:cubicBezTo>
                    <a:pt x="6458" y="3497"/>
                    <a:pt x="6413" y="3471"/>
                    <a:pt x="6365" y="3471"/>
                  </a:cubicBezTo>
                  <a:cubicBezTo>
                    <a:pt x="6339" y="3471"/>
                    <a:pt x="6312" y="3478"/>
                    <a:pt x="6287" y="3495"/>
                  </a:cubicBezTo>
                  <a:cubicBezTo>
                    <a:pt x="5453" y="4067"/>
                    <a:pt x="4537" y="4519"/>
                    <a:pt x="3560" y="4865"/>
                  </a:cubicBezTo>
                  <a:cubicBezTo>
                    <a:pt x="1834" y="5484"/>
                    <a:pt x="536" y="5519"/>
                    <a:pt x="476" y="5531"/>
                  </a:cubicBezTo>
                  <a:cubicBezTo>
                    <a:pt x="393" y="5531"/>
                    <a:pt x="310" y="5460"/>
                    <a:pt x="310" y="5377"/>
                  </a:cubicBezTo>
                  <a:cubicBezTo>
                    <a:pt x="310" y="5281"/>
                    <a:pt x="393" y="5210"/>
                    <a:pt x="476" y="5198"/>
                  </a:cubicBezTo>
                  <a:cubicBezTo>
                    <a:pt x="488" y="5198"/>
                    <a:pt x="1798" y="5150"/>
                    <a:pt x="3489" y="4543"/>
                  </a:cubicBezTo>
                  <a:cubicBezTo>
                    <a:pt x="4894" y="4031"/>
                    <a:pt x="6918" y="3007"/>
                    <a:pt x="8573" y="947"/>
                  </a:cubicBezTo>
                  <a:cubicBezTo>
                    <a:pt x="8664" y="856"/>
                    <a:pt x="8579" y="709"/>
                    <a:pt x="8456" y="709"/>
                  </a:cubicBezTo>
                  <a:cubicBezTo>
                    <a:pt x="8451" y="709"/>
                    <a:pt x="8447" y="709"/>
                    <a:pt x="8442" y="709"/>
                  </a:cubicBezTo>
                  <a:lnTo>
                    <a:pt x="7966" y="769"/>
                  </a:lnTo>
                  <a:cubicBezTo>
                    <a:pt x="7951" y="772"/>
                    <a:pt x="7937" y="774"/>
                    <a:pt x="7924" y="774"/>
                  </a:cubicBezTo>
                  <a:cubicBezTo>
                    <a:pt x="7850" y="774"/>
                    <a:pt x="7797" y="720"/>
                    <a:pt x="7787" y="650"/>
                  </a:cubicBezTo>
                  <a:cubicBezTo>
                    <a:pt x="7751" y="554"/>
                    <a:pt x="7835" y="459"/>
                    <a:pt x="7930" y="447"/>
                  </a:cubicBezTo>
                  <a:lnTo>
                    <a:pt x="9204" y="281"/>
                  </a:lnTo>
                  <a:cubicBezTo>
                    <a:pt x="9210" y="280"/>
                    <a:pt x="9216" y="280"/>
                    <a:pt x="9222" y="280"/>
                  </a:cubicBezTo>
                  <a:cubicBezTo>
                    <a:pt x="9311" y="280"/>
                    <a:pt x="9394" y="358"/>
                    <a:pt x="9394" y="447"/>
                  </a:cubicBezTo>
                  <a:lnTo>
                    <a:pt x="9394" y="1709"/>
                  </a:lnTo>
                  <a:cubicBezTo>
                    <a:pt x="9394" y="1805"/>
                    <a:pt x="9323" y="1876"/>
                    <a:pt x="9228" y="1876"/>
                  </a:cubicBezTo>
                  <a:cubicBezTo>
                    <a:pt x="9132" y="1876"/>
                    <a:pt x="9061" y="1805"/>
                    <a:pt x="9061" y="1709"/>
                  </a:cubicBezTo>
                  <a:lnTo>
                    <a:pt x="9061" y="1328"/>
                  </a:lnTo>
                  <a:cubicBezTo>
                    <a:pt x="9061" y="1269"/>
                    <a:pt x="9025" y="1209"/>
                    <a:pt x="8978" y="1186"/>
                  </a:cubicBezTo>
                  <a:cubicBezTo>
                    <a:pt x="8963" y="1183"/>
                    <a:pt x="8948" y="1181"/>
                    <a:pt x="8932" y="1181"/>
                  </a:cubicBezTo>
                  <a:cubicBezTo>
                    <a:pt x="8882" y="1181"/>
                    <a:pt x="8829" y="1197"/>
                    <a:pt x="8811" y="1233"/>
                  </a:cubicBezTo>
                  <a:cubicBezTo>
                    <a:pt x="8263" y="1924"/>
                    <a:pt x="7620" y="2531"/>
                    <a:pt x="6930" y="3067"/>
                  </a:cubicBezTo>
                  <a:cubicBezTo>
                    <a:pt x="6870" y="3114"/>
                    <a:pt x="6858" y="3210"/>
                    <a:pt x="6906" y="3269"/>
                  </a:cubicBezTo>
                  <a:cubicBezTo>
                    <a:pt x="6936" y="3307"/>
                    <a:pt x="6985" y="3330"/>
                    <a:pt x="7032" y="3330"/>
                  </a:cubicBezTo>
                  <a:cubicBezTo>
                    <a:pt x="7060" y="3330"/>
                    <a:pt x="7086" y="3322"/>
                    <a:pt x="7108" y="3305"/>
                  </a:cubicBezTo>
                  <a:cubicBezTo>
                    <a:pt x="7704" y="2840"/>
                    <a:pt x="8275" y="2305"/>
                    <a:pt x="8775" y="1745"/>
                  </a:cubicBezTo>
                  <a:cubicBezTo>
                    <a:pt x="8799" y="1995"/>
                    <a:pt x="8989" y="2186"/>
                    <a:pt x="9239" y="2186"/>
                  </a:cubicBezTo>
                  <a:cubicBezTo>
                    <a:pt x="9490" y="2186"/>
                    <a:pt x="9704" y="1983"/>
                    <a:pt x="9704" y="1721"/>
                  </a:cubicBezTo>
                  <a:lnTo>
                    <a:pt x="9704" y="459"/>
                  </a:lnTo>
                  <a:cubicBezTo>
                    <a:pt x="9680" y="328"/>
                    <a:pt x="9620" y="209"/>
                    <a:pt x="9513" y="126"/>
                  </a:cubicBezTo>
                  <a:cubicBezTo>
                    <a:pt x="9425" y="47"/>
                    <a:pt x="9319" y="1"/>
                    <a:pt x="9212" y="1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rgbClr val="1B3D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16"/>
          <p:cNvSpPr/>
          <p:nvPr/>
        </p:nvSpPr>
        <p:spPr>
          <a:xfrm>
            <a:off x="3672777" y="3462092"/>
            <a:ext cx="414967" cy="378970"/>
          </a:xfrm>
          <a:custGeom>
            <a:avLst/>
            <a:gdLst/>
            <a:ahLst/>
            <a:cxnLst/>
            <a:rect l="l" t="t" r="r" b="b"/>
            <a:pathLst>
              <a:path w="13038" h="11907" extrusionOk="0">
                <a:moveTo>
                  <a:pt x="6632" y="369"/>
                </a:moveTo>
                <a:cubicBezTo>
                  <a:pt x="6680" y="369"/>
                  <a:pt x="6704" y="405"/>
                  <a:pt x="6704" y="441"/>
                </a:cubicBezTo>
                <a:lnTo>
                  <a:pt x="6704" y="881"/>
                </a:lnTo>
                <a:cubicBezTo>
                  <a:pt x="6644" y="864"/>
                  <a:pt x="6582" y="855"/>
                  <a:pt x="6519" y="855"/>
                </a:cubicBezTo>
                <a:cubicBezTo>
                  <a:pt x="6457" y="855"/>
                  <a:pt x="6394" y="864"/>
                  <a:pt x="6335" y="881"/>
                </a:cubicBezTo>
                <a:lnTo>
                  <a:pt x="6335" y="441"/>
                </a:lnTo>
                <a:lnTo>
                  <a:pt x="6323" y="441"/>
                </a:lnTo>
                <a:cubicBezTo>
                  <a:pt x="6323" y="405"/>
                  <a:pt x="6347" y="369"/>
                  <a:pt x="6394" y="369"/>
                </a:cubicBezTo>
                <a:close/>
                <a:moveTo>
                  <a:pt x="6501" y="1251"/>
                </a:moveTo>
                <a:cubicBezTo>
                  <a:pt x="7061" y="1251"/>
                  <a:pt x="7275" y="2013"/>
                  <a:pt x="6763" y="2286"/>
                </a:cubicBezTo>
                <a:cubicBezTo>
                  <a:pt x="6692" y="2322"/>
                  <a:pt x="6585" y="2346"/>
                  <a:pt x="6501" y="2346"/>
                </a:cubicBezTo>
                <a:cubicBezTo>
                  <a:pt x="6204" y="2346"/>
                  <a:pt x="5954" y="2096"/>
                  <a:pt x="5954" y="1798"/>
                </a:cubicBezTo>
                <a:cubicBezTo>
                  <a:pt x="5954" y="1489"/>
                  <a:pt x="6204" y="1251"/>
                  <a:pt x="6501" y="1251"/>
                </a:cubicBezTo>
                <a:close/>
                <a:moveTo>
                  <a:pt x="2382" y="2429"/>
                </a:moveTo>
                <a:cubicBezTo>
                  <a:pt x="2560" y="2429"/>
                  <a:pt x="2703" y="2572"/>
                  <a:pt x="2703" y="2751"/>
                </a:cubicBezTo>
                <a:cubicBezTo>
                  <a:pt x="2703" y="2929"/>
                  <a:pt x="2560" y="3084"/>
                  <a:pt x="2382" y="3084"/>
                </a:cubicBezTo>
                <a:cubicBezTo>
                  <a:pt x="2215" y="3084"/>
                  <a:pt x="2048" y="2941"/>
                  <a:pt x="2048" y="2751"/>
                </a:cubicBezTo>
                <a:cubicBezTo>
                  <a:pt x="2048" y="2560"/>
                  <a:pt x="2203" y="2429"/>
                  <a:pt x="2382" y="2429"/>
                </a:cubicBezTo>
                <a:close/>
                <a:moveTo>
                  <a:pt x="10657" y="2429"/>
                </a:moveTo>
                <a:cubicBezTo>
                  <a:pt x="10835" y="2429"/>
                  <a:pt x="10978" y="2572"/>
                  <a:pt x="10978" y="2751"/>
                </a:cubicBezTo>
                <a:cubicBezTo>
                  <a:pt x="10978" y="2929"/>
                  <a:pt x="10835" y="3084"/>
                  <a:pt x="10657" y="3084"/>
                </a:cubicBezTo>
                <a:cubicBezTo>
                  <a:pt x="10478" y="3084"/>
                  <a:pt x="10323" y="2941"/>
                  <a:pt x="10323" y="2751"/>
                </a:cubicBezTo>
                <a:cubicBezTo>
                  <a:pt x="10323" y="2560"/>
                  <a:pt x="10478" y="2429"/>
                  <a:pt x="10657" y="2429"/>
                </a:cubicBezTo>
                <a:close/>
                <a:moveTo>
                  <a:pt x="2477" y="3441"/>
                </a:moveTo>
                <a:lnTo>
                  <a:pt x="3715" y="6025"/>
                </a:lnTo>
                <a:lnTo>
                  <a:pt x="1024" y="6025"/>
                </a:lnTo>
                <a:lnTo>
                  <a:pt x="2239" y="3441"/>
                </a:lnTo>
                <a:cubicBezTo>
                  <a:pt x="2275" y="3447"/>
                  <a:pt x="2316" y="3450"/>
                  <a:pt x="2358" y="3450"/>
                </a:cubicBezTo>
                <a:cubicBezTo>
                  <a:pt x="2400" y="3450"/>
                  <a:pt x="2441" y="3447"/>
                  <a:pt x="2477" y="3441"/>
                </a:cubicBezTo>
                <a:close/>
                <a:moveTo>
                  <a:pt x="10776" y="3441"/>
                </a:moveTo>
                <a:lnTo>
                  <a:pt x="11990" y="6025"/>
                </a:lnTo>
                <a:lnTo>
                  <a:pt x="9299" y="6025"/>
                </a:lnTo>
                <a:lnTo>
                  <a:pt x="10538" y="3441"/>
                </a:lnTo>
                <a:cubicBezTo>
                  <a:pt x="10573" y="3447"/>
                  <a:pt x="10612" y="3450"/>
                  <a:pt x="10652" y="3450"/>
                </a:cubicBezTo>
                <a:cubicBezTo>
                  <a:pt x="10692" y="3450"/>
                  <a:pt x="10734" y="3447"/>
                  <a:pt x="10776" y="3441"/>
                </a:cubicBezTo>
                <a:close/>
                <a:moveTo>
                  <a:pt x="4251" y="6418"/>
                </a:moveTo>
                <a:cubicBezTo>
                  <a:pt x="4322" y="6418"/>
                  <a:pt x="4382" y="6477"/>
                  <a:pt x="4382" y="6549"/>
                </a:cubicBezTo>
                <a:lnTo>
                  <a:pt x="4382" y="6668"/>
                </a:lnTo>
                <a:cubicBezTo>
                  <a:pt x="4382" y="6739"/>
                  <a:pt x="4322" y="6799"/>
                  <a:pt x="4251" y="6799"/>
                </a:cubicBezTo>
                <a:lnTo>
                  <a:pt x="501" y="6799"/>
                </a:lnTo>
                <a:cubicBezTo>
                  <a:pt x="429" y="6799"/>
                  <a:pt x="370" y="6739"/>
                  <a:pt x="370" y="6668"/>
                </a:cubicBezTo>
                <a:lnTo>
                  <a:pt x="370" y="6549"/>
                </a:lnTo>
                <a:cubicBezTo>
                  <a:pt x="370" y="6477"/>
                  <a:pt x="429" y="6418"/>
                  <a:pt x="501" y="6418"/>
                </a:cubicBezTo>
                <a:close/>
                <a:moveTo>
                  <a:pt x="12526" y="6418"/>
                </a:moveTo>
                <a:cubicBezTo>
                  <a:pt x="12597" y="6418"/>
                  <a:pt x="12657" y="6477"/>
                  <a:pt x="12657" y="6549"/>
                </a:cubicBezTo>
                <a:lnTo>
                  <a:pt x="12657" y="6668"/>
                </a:lnTo>
                <a:cubicBezTo>
                  <a:pt x="12657" y="6739"/>
                  <a:pt x="12597" y="6799"/>
                  <a:pt x="12526" y="6799"/>
                </a:cubicBezTo>
                <a:lnTo>
                  <a:pt x="8775" y="6799"/>
                </a:lnTo>
                <a:cubicBezTo>
                  <a:pt x="8704" y="6799"/>
                  <a:pt x="8644" y="6739"/>
                  <a:pt x="8644" y="6668"/>
                </a:cubicBezTo>
                <a:lnTo>
                  <a:pt x="8644" y="6549"/>
                </a:lnTo>
                <a:cubicBezTo>
                  <a:pt x="8644" y="6477"/>
                  <a:pt x="8704" y="6418"/>
                  <a:pt x="8775" y="6418"/>
                </a:cubicBezTo>
                <a:close/>
                <a:moveTo>
                  <a:pt x="3715" y="7168"/>
                </a:moveTo>
                <a:cubicBezTo>
                  <a:pt x="3525" y="7787"/>
                  <a:pt x="2953" y="8228"/>
                  <a:pt x="2298" y="8228"/>
                </a:cubicBezTo>
                <a:cubicBezTo>
                  <a:pt x="1644" y="8228"/>
                  <a:pt x="1084" y="7799"/>
                  <a:pt x="905" y="7168"/>
                </a:cubicBezTo>
                <a:close/>
                <a:moveTo>
                  <a:pt x="12145" y="7168"/>
                </a:moveTo>
                <a:cubicBezTo>
                  <a:pt x="11942" y="7787"/>
                  <a:pt x="11383" y="8228"/>
                  <a:pt x="10728" y="8228"/>
                </a:cubicBezTo>
                <a:cubicBezTo>
                  <a:pt x="10073" y="8228"/>
                  <a:pt x="9502" y="7799"/>
                  <a:pt x="9323" y="7168"/>
                </a:cubicBezTo>
                <a:close/>
                <a:moveTo>
                  <a:pt x="7942" y="10371"/>
                </a:moveTo>
                <a:cubicBezTo>
                  <a:pt x="8013" y="10371"/>
                  <a:pt x="8073" y="10430"/>
                  <a:pt x="8073" y="10502"/>
                </a:cubicBezTo>
                <a:lnTo>
                  <a:pt x="8073" y="10764"/>
                </a:lnTo>
                <a:lnTo>
                  <a:pt x="4918" y="10764"/>
                </a:lnTo>
                <a:lnTo>
                  <a:pt x="4918" y="10502"/>
                </a:lnTo>
                <a:cubicBezTo>
                  <a:pt x="4918" y="10430"/>
                  <a:pt x="4977" y="10371"/>
                  <a:pt x="5049" y="10371"/>
                </a:cubicBezTo>
                <a:close/>
                <a:moveTo>
                  <a:pt x="6382" y="0"/>
                </a:moveTo>
                <a:cubicBezTo>
                  <a:pt x="6132" y="0"/>
                  <a:pt x="5930" y="203"/>
                  <a:pt x="5930" y="441"/>
                </a:cubicBezTo>
                <a:lnTo>
                  <a:pt x="5930" y="1060"/>
                </a:lnTo>
                <a:cubicBezTo>
                  <a:pt x="5692" y="1251"/>
                  <a:pt x="5549" y="1536"/>
                  <a:pt x="5561" y="1858"/>
                </a:cubicBezTo>
                <a:lnTo>
                  <a:pt x="3703" y="2370"/>
                </a:lnTo>
                <a:cubicBezTo>
                  <a:pt x="3477" y="2429"/>
                  <a:pt x="3251" y="2465"/>
                  <a:pt x="3037" y="2501"/>
                </a:cubicBezTo>
                <a:cubicBezTo>
                  <a:pt x="2929" y="2227"/>
                  <a:pt x="2679" y="2036"/>
                  <a:pt x="2382" y="2036"/>
                </a:cubicBezTo>
                <a:cubicBezTo>
                  <a:pt x="1989" y="2036"/>
                  <a:pt x="1679" y="2346"/>
                  <a:pt x="1679" y="2739"/>
                </a:cubicBezTo>
                <a:cubicBezTo>
                  <a:pt x="1679" y="2941"/>
                  <a:pt x="1763" y="3132"/>
                  <a:pt x="1917" y="3275"/>
                </a:cubicBezTo>
                <a:lnTo>
                  <a:pt x="608" y="6025"/>
                </a:lnTo>
                <a:lnTo>
                  <a:pt x="501" y="6025"/>
                </a:lnTo>
                <a:cubicBezTo>
                  <a:pt x="215" y="6025"/>
                  <a:pt x="1" y="6251"/>
                  <a:pt x="1" y="6525"/>
                </a:cubicBezTo>
                <a:lnTo>
                  <a:pt x="1" y="6644"/>
                </a:lnTo>
                <a:cubicBezTo>
                  <a:pt x="1" y="6930"/>
                  <a:pt x="215" y="7156"/>
                  <a:pt x="501" y="7156"/>
                </a:cubicBezTo>
                <a:cubicBezTo>
                  <a:pt x="691" y="7989"/>
                  <a:pt x="1441" y="8585"/>
                  <a:pt x="2298" y="8585"/>
                </a:cubicBezTo>
                <a:cubicBezTo>
                  <a:pt x="3168" y="8585"/>
                  <a:pt x="3906" y="7978"/>
                  <a:pt x="4108" y="7156"/>
                </a:cubicBezTo>
                <a:lnTo>
                  <a:pt x="4251" y="7156"/>
                </a:lnTo>
                <a:cubicBezTo>
                  <a:pt x="4537" y="7156"/>
                  <a:pt x="4763" y="6930"/>
                  <a:pt x="4763" y="6644"/>
                </a:cubicBezTo>
                <a:lnTo>
                  <a:pt x="4763" y="6525"/>
                </a:lnTo>
                <a:cubicBezTo>
                  <a:pt x="4763" y="6251"/>
                  <a:pt x="4537" y="6025"/>
                  <a:pt x="4251" y="6025"/>
                </a:cubicBezTo>
                <a:lnTo>
                  <a:pt x="4144" y="6025"/>
                </a:lnTo>
                <a:lnTo>
                  <a:pt x="2834" y="3275"/>
                </a:lnTo>
                <a:cubicBezTo>
                  <a:pt x="2953" y="3167"/>
                  <a:pt x="3037" y="3036"/>
                  <a:pt x="3060" y="2870"/>
                </a:cubicBezTo>
                <a:cubicBezTo>
                  <a:pt x="3310" y="2846"/>
                  <a:pt x="3549" y="2798"/>
                  <a:pt x="3787" y="2727"/>
                </a:cubicBezTo>
                <a:lnTo>
                  <a:pt x="5656" y="2215"/>
                </a:lnTo>
                <a:cubicBezTo>
                  <a:pt x="5716" y="2346"/>
                  <a:pt x="5811" y="2453"/>
                  <a:pt x="5918" y="2548"/>
                </a:cubicBezTo>
                <a:lnTo>
                  <a:pt x="5918" y="10002"/>
                </a:lnTo>
                <a:lnTo>
                  <a:pt x="5037" y="10002"/>
                </a:lnTo>
                <a:cubicBezTo>
                  <a:pt x="4763" y="10002"/>
                  <a:pt x="4537" y="10228"/>
                  <a:pt x="4537" y="10502"/>
                </a:cubicBezTo>
                <a:lnTo>
                  <a:pt x="4537" y="10776"/>
                </a:lnTo>
                <a:cubicBezTo>
                  <a:pt x="4299" y="10823"/>
                  <a:pt x="4120" y="11026"/>
                  <a:pt x="4120" y="11276"/>
                </a:cubicBezTo>
                <a:lnTo>
                  <a:pt x="4120" y="11395"/>
                </a:lnTo>
                <a:cubicBezTo>
                  <a:pt x="4120" y="11680"/>
                  <a:pt x="4346" y="11907"/>
                  <a:pt x="4620" y="11907"/>
                </a:cubicBezTo>
                <a:lnTo>
                  <a:pt x="6049" y="11907"/>
                </a:lnTo>
                <a:cubicBezTo>
                  <a:pt x="6156" y="11907"/>
                  <a:pt x="6251" y="11811"/>
                  <a:pt x="6251" y="11704"/>
                </a:cubicBezTo>
                <a:cubicBezTo>
                  <a:pt x="6251" y="11609"/>
                  <a:pt x="6156" y="11514"/>
                  <a:pt x="6049" y="11514"/>
                </a:cubicBezTo>
                <a:lnTo>
                  <a:pt x="4620" y="11514"/>
                </a:lnTo>
                <a:cubicBezTo>
                  <a:pt x="4549" y="11514"/>
                  <a:pt x="4489" y="11454"/>
                  <a:pt x="4489" y="11383"/>
                </a:cubicBezTo>
                <a:lnTo>
                  <a:pt x="4489" y="11264"/>
                </a:lnTo>
                <a:cubicBezTo>
                  <a:pt x="4489" y="11192"/>
                  <a:pt x="4549" y="11133"/>
                  <a:pt x="4620" y="11133"/>
                </a:cubicBezTo>
                <a:lnTo>
                  <a:pt x="8371" y="11133"/>
                </a:lnTo>
                <a:cubicBezTo>
                  <a:pt x="8454" y="11133"/>
                  <a:pt x="8513" y="11192"/>
                  <a:pt x="8513" y="11264"/>
                </a:cubicBezTo>
                <a:lnTo>
                  <a:pt x="8513" y="11383"/>
                </a:lnTo>
                <a:cubicBezTo>
                  <a:pt x="8513" y="11454"/>
                  <a:pt x="8454" y="11514"/>
                  <a:pt x="8371" y="11514"/>
                </a:cubicBezTo>
                <a:lnTo>
                  <a:pt x="6930" y="11514"/>
                </a:lnTo>
                <a:cubicBezTo>
                  <a:pt x="6823" y="11514"/>
                  <a:pt x="6739" y="11609"/>
                  <a:pt x="6739" y="11704"/>
                </a:cubicBezTo>
                <a:cubicBezTo>
                  <a:pt x="6739" y="11811"/>
                  <a:pt x="6823" y="11907"/>
                  <a:pt x="6930" y="11907"/>
                </a:cubicBezTo>
                <a:lnTo>
                  <a:pt x="8371" y="11907"/>
                </a:lnTo>
                <a:cubicBezTo>
                  <a:pt x="8656" y="11907"/>
                  <a:pt x="8883" y="11680"/>
                  <a:pt x="8883" y="11395"/>
                </a:cubicBezTo>
                <a:lnTo>
                  <a:pt x="8883" y="11276"/>
                </a:lnTo>
                <a:cubicBezTo>
                  <a:pt x="8883" y="11026"/>
                  <a:pt x="8692" y="10799"/>
                  <a:pt x="8454" y="10776"/>
                </a:cubicBezTo>
                <a:lnTo>
                  <a:pt x="8454" y="10502"/>
                </a:lnTo>
                <a:cubicBezTo>
                  <a:pt x="8454" y="10228"/>
                  <a:pt x="8228" y="10002"/>
                  <a:pt x="7942" y="10002"/>
                </a:cubicBezTo>
                <a:lnTo>
                  <a:pt x="7061" y="10002"/>
                </a:lnTo>
                <a:lnTo>
                  <a:pt x="7061" y="7049"/>
                </a:lnTo>
                <a:cubicBezTo>
                  <a:pt x="7061" y="6954"/>
                  <a:pt x="6978" y="6858"/>
                  <a:pt x="6870" y="6858"/>
                </a:cubicBezTo>
                <a:cubicBezTo>
                  <a:pt x="6763" y="6858"/>
                  <a:pt x="6680" y="6954"/>
                  <a:pt x="6680" y="7049"/>
                </a:cubicBezTo>
                <a:lnTo>
                  <a:pt x="6680" y="10002"/>
                </a:lnTo>
                <a:lnTo>
                  <a:pt x="6311" y="10002"/>
                </a:lnTo>
                <a:lnTo>
                  <a:pt x="6311" y="2727"/>
                </a:lnTo>
                <a:cubicBezTo>
                  <a:pt x="6370" y="2739"/>
                  <a:pt x="6430" y="2745"/>
                  <a:pt x="6491" y="2745"/>
                </a:cubicBezTo>
                <a:cubicBezTo>
                  <a:pt x="6552" y="2745"/>
                  <a:pt x="6614" y="2739"/>
                  <a:pt x="6680" y="2727"/>
                </a:cubicBezTo>
                <a:lnTo>
                  <a:pt x="6680" y="6156"/>
                </a:lnTo>
                <a:cubicBezTo>
                  <a:pt x="6680" y="6263"/>
                  <a:pt x="6763" y="6358"/>
                  <a:pt x="6870" y="6358"/>
                </a:cubicBezTo>
                <a:cubicBezTo>
                  <a:pt x="6978" y="6358"/>
                  <a:pt x="7061" y="6263"/>
                  <a:pt x="7061" y="6156"/>
                </a:cubicBezTo>
                <a:lnTo>
                  <a:pt x="7061" y="2548"/>
                </a:lnTo>
                <a:cubicBezTo>
                  <a:pt x="7180" y="2453"/>
                  <a:pt x="7275" y="2346"/>
                  <a:pt x="7335" y="2215"/>
                </a:cubicBezTo>
                <a:lnTo>
                  <a:pt x="9228" y="2739"/>
                </a:lnTo>
                <a:cubicBezTo>
                  <a:pt x="9466" y="2798"/>
                  <a:pt x="9716" y="2858"/>
                  <a:pt x="9954" y="2882"/>
                </a:cubicBezTo>
                <a:cubicBezTo>
                  <a:pt x="9978" y="3048"/>
                  <a:pt x="10073" y="3179"/>
                  <a:pt x="10180" y="3287"/>
                </a:cubicBezTo>
                <a:lnTo>
                  <a:pt x="8871" y="6037"/>
                </a:lnTo>
                <a:lnTo>
                  <a:pt x="8764" y="6037"/>
                </a:lnTo>
                <a:cubicBezTo>
                  <a:pt x="8478" y="6037"/>
                  <a:pt x="8252" y="6263"/>
                  <a:pt x="8252" y="6549"/>
                </a:cubicBezTo>
                <a:lnTo>
                  <a:pt x="8252" y="6668"/>
                </a:lnTo>
                <a:cubicBezTo>
                  <a:pt x="8252" y="6954"/>
                  <a:pt x="8478" y="7168"/>
                  <a:pt x="8764" y="7168"/>
                </a:cubicBezTo>
                <a:lnTo>
                  <a:pt x="8906" y="7168"/>
                </a:lnTo>
                <a:cubicBezTo>
                  <a:pt x="9109" y="8001"/>
                  <a:pt x="9847" y="8597"/>
                  <a:pt x="10716" y="8597"/>
                </a:cubicBezTo>
                <a:cubicBezTo>
                  <a:pt x="11573" y="8597"/>
                  <a:pt x="12323" y="7989"/>
                  <a:pt x="12514" y="7168"/>
                </a:cubicBezTo>
                <a:cubicBezTo>
                  <a:pt x="12800" y="7168"/>
                  <a:pt x="13014" y="6954"/>
                  <a:pt x="13014" y="6668"/>
                </a:cubicBezTo>
                <a:lnTo>
                  <a:pt x="13014" y="6549"/>
                </a:lnTo>
                <a:cubicBezTo>
                  <a:pt x="13038" y="6263"/>
                  <a:pt x="12812" y="6025"/>
                  <a:pt x="12526" y="6025"/>
                </a:cubicBezTo>
                <a:lnTo>
                  <a:pt x="12419" y="6025"/>
                </a:lnTo>
                <a:lnTo>
                  <a:pt x="11109" y="3275"/>
                </a:lnTo>
                <a:cubicBezTo>
                  <a:pt x="11264" y="3144"/>
                  <a:pt x="11347" y="2965"/>
                  <a:pt x="11347" y="2739"/>
                </a:cubicBezTo>
                <a:cubicBezTo>
                  <a:pt x="11347" y="2346"/>
                  <a:pt x="11038" y="2036"/>
                  <a:pt x="10657" y="2036"/>
                </a:cubicBezTo>
                <a:cubicBezTo>
                  <a:pt x="10359" y="2036"/>
                  <a:pt x="10097" y="2227"/>
                  <a:pt x="10002" y="2501"/>
                </a:cubicBezTo>
                <a:cubicBezTo>
                  <a:pt x="9776" y="2465"/>
                  <a:pt x="9549" y="2429"/>
                  <a:pt x="9323" y="2370"/>
                </a:cubicBezTo>
                <a:lnTo>
                  <a:pt x="7442" y="1846"/>
                </a:lnTo>
                <a:cubicBezTo>
                  <a:pt x="7454" y="1536"/>
                  <a:pt x="7323" y="1239"/>
                  <a:pt x="7061" y="1060"/>
                </a:cubicBezTo>
                <a:lnTo>
                  <a:pt x="7061" y="441"/>
                </a:lnTo>
                <a:cubicBezTo>
                  <a:pt x="7061" y="191"/>
                  <a:pt x="6859" y="0"/>
                  <a:pt x="6620" y="0"/>
                </a:cubicBezTo>
                <a:close/>
              </a:path>
            </a:pathLst>
          </a:custGeom>
          <a:solidFill>
            <a:srgbClr val="657E93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" name="Google Shape;187;p16"/>
          <p:cNvGrpSpPr/>
          <p:nvPr/>
        </p:nvGrpSpPr>
        <p:grpSpPr>
          <a:xfrm>
            <a:off x="5694878" y="3483870"/>
            <a:ext cx="374177" cy="374263"/>
            <a:chOff x="775325" y="4143525"/>
            <a:chExt cx="468776" cy="468884"/>
          </a:xfrm>
        </p:grpSpPr>
        <p:sp>
          <p:nvSpPr>
            <p:cNvPr id="188" name="Google Shape;188;p16"/>
            <p:cNvSpPr/>
            <p:nvPr/>
          </p:nvSpPr>
          <p:spPr>
            <a:xfrm>
              <a:off x="851953" y="4143525"/>
              <a:ext cx="392147" cy="390479"/>
            </a:xfrm>
            <a:custGeom>
              <a:avLst/>
              <a:gdLst/>
              <a:ahLst/>
              <a:cxnLst/>
              <a:rect l="l" t="t" r="r" b="b"/>
              <a:pathLst>
                <a:path w="36428" h="36273" extrusionOk="0">
                  <a:moveTo>
                    <a:pt x="31907" y="5435"/>
                  </a:moveTo>
                  <a:lnTo>
                    <a:pt x="20788" y="22612"/>
                  </a:lnTo>
                  <a:lnTo>
                    <a:pt x="18511" y="26131"/>
                  </a:lnTo>
                  <a:lnTo>
                    <a:pt x="8884" y="28458"/>
                  </a:lnTo>
                  <a:lnTo>
                    <a:pt x="31907" y="5435"/>
                  </a:lnTo>
                  <a:close/>
                  <a:moveTo>
                    <a:pt x="35713" y="94"/>
                  </a:moveTo>
                  <a:cubicBezTo>
                    <a:pt x="35665" y="94"/>
                    <a:pt x="35615" y="100"/>
                    <a:pt x="35565" y="112"/>
                  </a:cubicBezTo>
                  <a:lnTo>
                    <a:pt x="35564" y="112"/>
                  </a:lnTo>
                  <a:cubicBezTo>
                    <a:pt x="35555" y="114"/>
                    <a:pt x="36041" y="1"/>
                    <a:pt x="660" y="8270"/>
                  </a:cubicBezTo>
                  <a:cubicBezTo>
                    <a:pt x="169" y="8385"/>
                    <a:pt x="0" y="8998"/>
                    <a:pt x="362" y="9348"/>
                  </a:cubicBezTo>
                  <a:lnTo>
                    <a:pt x="1592" y="10537"/>
                  </a:lnTo>
                  <a:cubicBezTo>
                    <a:pt x="1716" y="10656"/>
                    <a:pt x="1875" y="10715"/>
                    <a:pt x="2034" y="10715"/>
                  </a:cubicBezTo>
                  <a:cubicBezTo>
                    <a:pt x="2201" y="10715"/>
                    <a:pt x="2368" y="10650"/>
                    <a:pt x="2493" y="10522"/>
                  </a:cubicBezTo>
                  <a:cubicBezTo>
                    <a:pt x="2737" y="10269"/>
                    <a:pt x="2730" y="9866"/>
                    <a:pt x="2477" y="9621"/>
                  </a:cubicBezTo>
                  <a:lnTo>
                    <a:pt x="2087" y="9244"/>
                  </a:lnTo>
                  <a:lnTo>
                    <a:pt x="32295" y="2184"/>
                  </a:lnTo>
                  <a:lnTo>
                    <a:pt x="32295" y="2184"/>
                  </a:lnTo>
                  <a:lnTo>
                    <a:pt x="9830" y="16725"/>
                  </a:lnTo>
                  <a:lnTo>
                    <a:pt x="4431" y="11509"/>
                  </a:lnTo>
                  <a:cubicBezTo>
                    <a:pt x="4307" y="11389"/>
                    <a:pt x="4148" y="11330"/>
                    <a:pt x="3988" y="11330"/>
                  </a:cubicBezTo>
                  <a:cubicBezTo>
                    <a:pt x="3821" y="11330"/>
                    <a:pt x="3655" y="11395"/>
                    <a:pt x="3530" y="11524"/>
                  </a:cubicBezTo>
                  <a:cubicBezTo>
                    <a:pt x="3286" y="11777"/>
                    <a:pt x="3293" y="12180"/>
                    <a:pt x="3546" y="12423"/>
                  </a:cubicBezTo>
                  <a:lnTo>
                    <a:pt x="9046" y="17739"/>
                  </a:lnTo>
                  <a:lnTo>
                    <a:pt x="7766" y="23038"/>
                  </a:lnTo>
                  <a:cubicBezTo>
                    <a:pt x="7683" y="23379"/>
                    <a:pt x="7894" y="23723"/>
                    <a:pt x="8235" y="23806"/>
                  </a:cubicBezTo>
                  <a:cubicBezTo>
                    <a:pt x="8286" y="23818"/>
                    <a:pt x="8336" y="23824"/>
                    <a:pt x="8385" y="23824"/>
                  </a:cubicBezTo>
                  <a:cubicBezTo>
                    <a:pt x="8673" y="23824"/>
                    <a:pt x="8933" y="23628"/>
                    <a:pt x="9004" y="23337"/>
                  </a:cubicBezTo>
                  <a:lnTo>
                    <a:pt x="10311" y="17931"/>
                  </a:lnTo>
                  <a:lnTo>
                    <a:pt x="13829" y="15653"/>
                  </a:lnTo>
                  <a:lnTo>
                    <a:pt x="31005" y="4534"/>
                  </a:lnTo>
                  <a:lnTo>
                    <a:pt x="7983" y="27557"/>
                  </a:lnTo>
                  <a:lnTo>
                    <a:pt x="8365" y="25976"/>
                  </a:lnTo>
                  <a:cubicBezTo>
                    <a:pt x="8448" y="25634"/>
                    <a:pt x="8238" y="25290"/>
                    <a:pt x="7896" y="25208"/>
                  </a:cubicBezTo>
                  <a:cubicBezTo>
                    <a:pt x="7846" y="25195"/>
                    <a:pt x="7795" y="25190"/>
                    <a:pt x="7746" y="25190"/>
                  </a:cubicBezTo>
                  <a:cubicBezTo>
                    <a:pt x="7458" y="25190"/>
                    <a:pt x="7199" y="25385"/>
                    <a:pt x="7128" y="25677"/>
                  </a:cubicBezTo>
                  <a:lnTo>
                    <a:pt x="6213" y="29459"/>
                  </a:lnTo>
                  <a:cubicBezTo>
                    <a:pt x="6114" y="29868"/>
                    <a:pt x="6434" y="30245"/>
                    <a:pt x="6831" y="30245"/>
                  </a:cubicBezTo>
                  <a:cubicBezTo>
                    <a:pt x="6880" y="30245"/>
                    <a:pt x="6931" y="30239"/>
                    <a:pt x="6981" y="30227"/>
                  </a:cubicBezTo>
                  <a:lnTo>
                    <a:pt x="18702" y="27394"/>
                  </a:lnTo>
                  <a:lnTo>
                    <a:pt x="27093" y="36078"/>
                  </a:lnTo>
                  <a:cubicBezTo>
                    <a:pt x="27222" y="36211"/>
                    <a:pt x="27386" y="36272"/>
                    <a:pt x="27548" y="36272"/>
                  </a:cubicBezTo>
                  <a:cubicBezTo>
                    <a:pt x="27827" y="36272"/>
                    <a:pt x="28099" y="36091"/>
                    <a:pt x="28171" y="35781"/>
                  </a:cubicBezTo>
                  <a:lnTo>
                    <a:pt x="33640" y="12387"/>
                  </a:lnTo>
                  <a:cubicBezTo>
                    <a:pt x="33719" y="12044"/>
                    <a:pt x="33506" y="11702"/>
                    <a:pt x="33164" y="11622"/>
                  </a:cubicBezTo>
                  <a:cubicBezTo>
                    <a:pt x="33115" y="11611"/>
                    <a:pt x="33067" y="11605"/>
                    <a:pt x="33018" y="11605"/>
                  </a:cubicBezTo>
                  <a:cubicBezTo>
                    <a:pt x="32729" y="11605"/>
                    <a:pt x="32467" y="11803"/>
                    <a:pt x="32399" y="12097"/>
                  </a:cubicBezTo>
                  <a:lnTo>
                    <a:pt x="27197" y="34353"/>
                  </a:lnTo>
                  <a:lnTo>
                    <a:pt x="19716" y="26610"/>
                  </a:lnTo>
                  <a:lnTo>
                    <a:pt x="34258" y="4147"/>
                  </a:lnTo>
                  <a:lnTo>
                    <a:pt x="33017" y="9453"/>
                  </a:lnTo>
                  <a:cubicBezTo>
                    <a:pt x="32938" y="9796"/>
                    <a:pt x="33150" y="10138"/>
                    <a:pt x="33492" y="10218"/>
                  </a:cubicBezTo>
                  <a:cubicBezTo>
                    <a:pt x="33541" y="10229"/>
                    <a:pt x="33590" y="10235"/>
                    <a:pt x="33638" y="10235"/>
                  </a:cubicBezTo>
                  <a:cubicBezTo>
                    <a:pt x="33927" y="10235"/>
                    <a:pt x="34189" y="10037"/>
                    <a:pt x="34256" y="9743"/>
                  </a:cubicBezTo>
                  <a:lnTo>
                    <a:pt x="36328" y="880"/>
                  </a:lnTo>
                  <a:cubicBezTo>
                    <a:pt x="36427" y="473"/>
                    <a:pt x="36107" y="94"/>
                    <a:pt x="35713" y="94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rgbClr val="1B3D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775325" y="4505404"/>
              <a:ext cx="108339" cy="107004"/>
            </a:xfrm>
            <a:custGeom>
              <a:avLst/>
              <a:gdLst/>
              <a:ahLst/>
              <a:cxnLst/>
              <a:rect l="l" t="t" r="r" b="b"/>
              <a:pathLst>
                <a:path w="10064" h="9940" extrusionOk="0">
                  <a:moveTo>
                    <a:pt x="9365" y="0"/>
                  </a:moveTo>
                  <a:cubicBezTo>
                    <a:pt x="9202" y="0"/>
                    <a:pt x="9039" y="63"/>
                    <a:pt x="8915" y="187"/>
                  </a:cubicBezTo>
                  <a:lnTo>
                    <a:pt x="249" y="8852"/>
                  </a:lnTo>
                  <a:cubicBezTo>
                    <a:pt x="0" y="9100"/>
                    <a:pt x="0" y="9503"/>
                    <a:pt x="249" y="9753"/>
                  </a:cubicBezTo>
                  <a:cubicBezTo>
                    <a:pt x="373" y="9877"/>
                    <a:pt x="536" y="9939"/>
                    <a:pt x="699" y="9939"/>
                  </a:cubicBezTo>
                  <a:cubicBezTo>
                    <a:pt x="862" y="9939"/>
                    <a:pt x="1025" y="9877"/>
                    <a:pt x="1149" y="9753"/>
                  </a:cubicBezTo>
                  <a:lnTo>
                    <a:pt x="9816" y="1087"/>
                  </a:lnTo>
                  <a:cubicBezTo>
                    <a:pt x="10064" y="838"/>
                    <a:pt x="10064" y="435"/>
                    <a:pt x="9816" y="187"/>
                  </a:cubicBezTo>
                  <a:cubicBezTo>
                    <a:pt x="9691" y="63"/>
                    <a:pt x="9528" y="0"/>
                    <a:pt x="9365" y="0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rgbClr val="1B3D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775325" y="4437806"/>
              <a:ext cx="75430" cy="74085"/>
            </a:xfrm>
            <a:custGeom>
              <a:avLst/>
              <a:gdLst/>
              <a:ahLst/>
              <a:cxnLst/>
              <a:rect l="l" t="t" r="r" b="b"/>
              <a:pathLst>
                <a:path w="7007" h="6882" extrusionOk="0">
                  <a:moveTo>
                    <a:pt x="6307" y="0"/>
                  </a:moveTo>
                  <a:cubicBezTo>
                    <a:pt x="6144" y="0"/>
                    <a:pt x="5981" y="62"/>
                    <a:pt x="5857" y="186"/>
                  </a:cubicBezTo>
                  <a:lnTo>
                    <a:pt x="249" y="5794"/>
                  </a:lnTo>
                  <a:cubicBezTo>
                    <a:pt x="0" y="6044"/>
                    <a:pt x="0" y="6445"/>
                    <a:pt x="249" y="6695"/>
                  </a:cubicBezTo>
                  <a:cubicBezTo>
                    <a:pt x="374" y="6819"/>
                    <a:pt x="537" y="6881"/>
                    <a:pt x="699" y="6881"/>
                  </a:cubicBezTo>
                  <a:cubicBezTo>
                    <a:pt x="862" y="6881"/>
                    <a:pt x="1025" y="6819"/>
                    <a:pt x="1149" y="6695"/>
                  </a:cubicBezTo>
                  <a:lnTo>
                    <a:pt x="6757" y="1087"/>
                  </a:lnTo>
                  <a:cubicBezTo>
                    <a:pt x="7006" y="839"/>
                    <a:pt x="7006" y="436"/>
                    <a:pt x="6757" y="186"/>
                  </a:cubicBezTo>
                  <a:cubicBezTo>
                    <a:pt x="6633" y="62"/>
                    <a:pt x="6470" y="0"/>
                    <a:pt x="6307" y="0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rgbClr val="1B3D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875829" y="4538289"/>
              <a:ext cx="75409" cy="74085"/>
            </a:xfrm>
            <a:custGeom>
              <a:avLst/>
              <a:gdLst/>
              <a:ahLst/>
              <a:cxnLst/>
              <a:rect l="l" t="t" r="r" b="b"/>
              <a:pathLst>
                <a:path w="7005" h="6882" extrusionOk="0">
                  <a:moveTo>
                    <a:pt x="6306" y="1"/>
                  </a:moveTo>
                  <a:cubicBezTo>
                    <a:pt x="6143" y="1"/>
                    <a:pt x="5980" y="63"/>
                    <a:pt x="5856" y="188"/>
                  </a:cubicBezTo>
                  <a:lnTo>
                    <a:pt x="248" y="5795"/>
                  </a:lnTo>
                  <a:cubicBezTo>
                    <a:pt x="0" y="6044"/>
                    <a:pt x="0" y="6447"/>
                    <a:pt x="248" y="6695"/>
                  </a:cubicBezTo>
                  <a:cubicBezTo>
                    <a:pt x="372" y="6819"/>
                    <a:pt x="535" y="6882"/>
                    <a:pt x="699" y="6882"/>
                  </a:cubicBezTo>
                  <a:cubicBezTo>
                    <a:pt x="862" y="6882"/>
                    <a:pt x="1025" y="6819"/>
                    <a:pt x="1149" y="6695"/>
                  </a:cubicBezTo>
                  <a:lnTo>
                    <a:pt x="6757" y="1088"/>
                  </a:lnTo>
                  <a:cubicBezTo>
                    <a:pt x="7005" y="839"/>
                    <a:pt x="7005" y="436"/>
                    <a:pt x="6757" y="188"/>
                  </a:cubicBezTo>
                  <a:cubicBezTo>
                    <a:pt x="6632" y="63"/>
                    <a:pt x="6469" y="1"/>
                    <a:pt x="6306" y="1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rgbClr val="1B3D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16"/>
          <p:cNvSpPr/>
          <p:nvPr/>
        </p:nvSpPr>
        <p:spPr>
          <a:xfrm>
            <a:off x="5776087" y="1857250"/>
            <a:ext cx="378286" cy="384304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657E93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16"/>
          <p:cNvGrpSpPr/>
          <p:nvPr/>
        </p:nvGrpSpPr>
        <p:grpSpPr>
          <a:xfrm>
            <a:off x="7689003" y="1862270"/>
            <a:ext cx="374177" cy="374263"/>
            <a:chOff x="775325" y="4143525"/>
            <a:chExt cx="468776" cy="468884"/>
          </a:xfrm>
        </p:grpSpPr>
        <p:sp>
          <p:nvSpPr>
            <p:cNvPr id="194" name="Google Shape;194;p16"/>
            <p:cNvSpPr/>
            <p:nvPr/>
          </p:nvSpPr>
          <p:spPr>
            <a:xfrm>
              <a:off x="851953" y="4143525"/>
              <a:ext cx="392147" cy="390479"/>
            </a:xfrm>
            <a:custGeom>
              <a:avLst/>
              <a:gdLst/>
              <a:ahLst/>
              <a:cxnLst/>
              <a:rect l="l" t="t" r="r" b="b"/>
              <a:pathLst>
                <a:path w="36428" h="36273" extrusionOk="0">
                  <a:moveTo>
                    <a:pt x="31907" y="5435"/>
                  </a:moveTo>
                  <a:lnTo>
                    <a:pt x="20788" y="22612"/>
                  </a:lnTo>
                  <a:lnTo>
                    <a:pt x="18511" y="26131"/>
                  </a:lnTo>
                  <a:lnTo>
                    <a:pt x="8884" y="28458"/>
                  </a:lnTo>
                  <a:lnTo>
                    <a:pt x="31907" y="5435"/>
                  </a:lnTo>
                  <a:close/>
                  <a:moveTo>
                    <a:pt x="35713" y="94"/>
                  </a:moveTo>
                  <a:cubicBezTo>
                    <a:pt x="35665" y="94"/>
                    <a:pt x="35615" y="100"/>
                    <a:pt x="35565" y="112"/>
                  </a:cubicBezTo>
                  <a:lnTo>
                    <a:pt x="35564" y="112"/>
                  </a:lnTo>
                  <a:cubicBezTo>
                    <a:pt x="35555" y="114"/>
                    <a:pt x="36041" y="1"/>
                    <a:pt x="660" y="8270"/>
                  </a:cubicBezTo>
                  <a:cubicBezTo>
                    <a:pt x="169" y="8385"/>
                    <a:pt x="0" y="8998"/>
                    <a:pt x="362" y="9348"/>
                  </a:cubicBezTo>
                  <a:lnTo>
                    <a:pt x="1592" y="10537"/>
                  </a:lnTo>
                  <a:cubicBezTo>
                    <a:pt x="1716" y="10656"/>
                    <a:pt x="1875" y="10715"/>
                    <a:pt x="2034" y="10715"/>
                  </a:cubicBezTo>
                  <a:cubicBezTo>
                    <a:pt x="2201" y="10715"/>
                    <a:pt x="2368" y="10650"/>
                    <a:pt x="2493" y="10522"/>
                  </a:cubicBezTo>
                  <a:cubicBezTo>
                    <a:pt x="2737" y="10269"/>
                    <a:pt x="2730" y="9866"/>
                    <a:pt x="2477" y="9621"/>
                  </a:cubicBezTo>
                  <a:lnTo>
                    <a:pt x="2087" y="9244"/>
                  </a:lnTo>
                  <a:lnTo>
                    <a:pt x="32295" y="2184"/>
                  </a:lnTo>
                  <a:lnTo>
                    <a:pt x="32295" y="2184"/>
                  </a:lnTo>
                  <a:lnTo>
                    <a:pt x="9830" y="16725"/>
                  </a:lnTo>
                  <a:lnTo>
                    <a:pt x="4431" y="11509"/>
                  </a:lnTo>
                  <a:cubicBezTo>
                    <a:pt x="4307" y="11389"/>
                    <a:pt x="4148" y="11330"/>
                    <a:pt x="3988" y="11330"/>
                  </a:cubicBezTo>
                  <a:cubicBezTo>
                    <a:pt x="3821" y="11330"/>
                    <a:pt x="3655" y="11395"/>
                    <a:pt x="3530" y="11524"/>
                  </a:cubicBezTo>
                  <a:cubicBezTo>
                    <a:pt x="3286" y="11777"/>
                    <a:pt x="3293" y="12180"/>
                    <a:pt x="3546" y="12423"/>
                  </a:cubicBezTo>
                  <a:lnTo>
                    <a:pt x="9046" y="17739"/>
                  </a:lnTo>
                  <a:lnTo>
                    <a:pt x="7766" y="23038"/>
                  </a:lnTo>
                  <a:cubicBezTo>
                    <a:pt x="7683" y="23379"/>
                    <a:pt x="7894" y="23723"/>
                    <a:pt x="8235" y="23806"/>
                  </a:cubicBezTo>
                  <a:cubicBezTo>
                    <a:pt x="8286" y="23818"/>
                    <a:pt x="8336" y="23824"/>
                    <a:pt x="8385" y="23824"/>
                  </a:cubicBezTo>
                  <a:cubicBezTo>
                    <a:pt x="8673" y="23824"/>
                    <a:pt x="8933" y="23628"/>
                    <a:pt x="9004" y="23337"/>
                  </a:cubicBezTo>
                  <a:lnTo>
                    <a:pt x="10311" y="17931"/>
                  </a:lnTo>
                  <a:lnTo>
                    <a:pt x="13829" y="15653"/>
                  </a:lnTo>
                  <a:lnTo>
                    <a:pt x="31005" y="4534"/>
                  </a:lnTo>
                  <a:lnTo>
                    <a:pt x="7983" y="27557"/>
                  </a:lnTo>
                  <a:lnTo>
                    <a:pt x="8365" y="25976"/>
                  </a:lnTo>
                  <a:cubicBezTo>
                    <a:pt x="8448" y="25634"/>
                    <a:pt x="8238" y="25290"/>
                    <a:pt x="7896" y="25208"/>
                  </a:cubicBezTo>
                  <a:cubicBezTo>
                    <a:pt x="7846" y="25195"/>
                    <a:pt x="7795" y="25190"/>
                    <a:pt x="7746" y="25190"/>
                  </a:cubicBezTo>
                  <a:cubicBezTo>
                    <a:pt x="7458" y="25190"/>
                    <a:pt x="7199" y="25385"/>
                    <a:pt x="7128" y="25677"/>
                  </a:cubicBezTo>
                  <a:lnTo>
                    <a:pt x="6213" y="29459"/>
                  </a:lnTo>
                  <a:cubicBezTo>
                    <a:pt x="6114" y="29868"/>
                    <a:pt x="6434" y="30245"/>
                    <a:pt x="6831" y="30245"/>
                  </a:cubicBezTo>
                  <a:cubicBezTo>
                    <a:pt x="6880" y="30245"/>
                    <a:pt x="6931" y="30239"/>
                    <a:pt x="6981" y="30227"/>
                  </a:cubicBezTo>
                  <a:lnTo>
                    <a:pt x="18702" y="27394"/>
                  </a:lnTo>
                  <a:lnTo>
                    <a:pt x="27093" y="36078"/>
                  </a:lnTo>
                  <a:cubicBezTo>
                    <a:pt x="27222" y="36211"/>
                    <a:pt x="27386" y="36272"/>
                    <a:pt x="27548" y="36272"/>
                  </a:cubicBezTo>
                  <a:cubicBezTo>
                    <a:pt x="27827" y="36272"/>
                    <a:pt x="28099" y="36091"/>
                    <a:pt x="28171" y="35781"/>
                  </a:cubicBezTo>
                  <a:lnTo>
                    <a:pt x="33640" y="12387"/>
                  </a:lnTo>
                  <a:cubicBezTo>
                    <a:pt x="33719" y="12044"/>
                    <a:pt x="33506" y="11702"/>
                    <a:pt x="33164" y="11622"/>
                  </a:cubicBezTo>
                  <a:cubicBezTo>
                    <a:pt x="33115" y="11611"/>
                    <a:pt x="33067" y="11605"/>
                    <a:pt x="33018" y="11605"/>
                  </a:cubicBezTo>
                  <a:cubicBezTo>
                    <a:pt x="32729" y="11605"/>
                    <a:pt x="32467" y="11803"/>
                    <a:pt x="32399" y="12097"/>
                  </a:cubicBezTo>
                  <a:lnTo>
                    <a:pt x="27197" y="34353"/>
                  </a:lnTo>
                  <a:lnTo>
                    <a:pt x="19716" y="26610"/>
                  </a:lnTo>
                  <a:lnTo>
                    <a:pt x="34258" y="4147"/>
                  </a:lnTo>
                  <a:lnTo>
                    <a:pt x="33017" y="9453"/>
                  </a:lnTo>
                  <a:cubicBezTo>
                    <a:pt x="32938" y="9796"/>
                    <a:pt x="33150" y="10138"/>
                    <a:pt x="33492" y="10218"/>
                  </a:cubicBezTo>
                  <a:cubicBezTo>
                    <a:pt x="33541" y="10229"/>
                    <a:pt x="33590" y="10235"/>
                    <a:pt x="33638" y="10235"/>
                  </a:cubicBezTo>
                  <a:cubicBezTo>
                    <a:pt x="33927" y="10235"/>
                    <a:pt x="34189" y="10037"/>
                    <a:pt x="34256" y="9743"/>
                  </a:cubicBezTo>
                  <a:lnTo>
                    <a:pt x="36328" y="880"/>
                  </a:lnTo>
                  <a:cubicBezTo>
                    <a:pt x="36427" y="473"/>
                    <a:pt x="36107" y="94"/>
                    <a:pt x="35713" y="94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rgbClr val="1B3D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775325" y="4505404"/>
              <a:ext cx="108339" cy="107004"/>
            </a:xfrm>
            <a:custGeom>
              <a:avLst/>
              <a:gdLst/>
              <a:ahLst/>
              <a:cxnLst/>
              <a:rect l="l" t="t" r="r" b="b"/>
              <a:pathLst>
                <a:path w="10064" h="9940" extrusionOk="0">
                  <a:moveTo>
                    <a:pt x="9365" y="0"/>
                  </a:moveTo>
                  <a:cubicBezTo>
                    <a:pt x="9202" y="0"/>
                    <a:pt x="9039" y="63"/>
                    <a:pt x="8915" y="187"/>
                  </a:cubicBezTo>
                  <a:lnTo>
                    <a:pt x="249" y="8852"/>
                  </a:lnTo>
                  <a:cubicBezTo>
                    <a:pt x="0" y="9100"/>
                    <a:pt x="0" y="9503"/>
                    <a:pt x="249" y="9753"/>
                  </a:cubicBezTo>
                  <a:cubicBezTo>
                    <a:pt x="373" y="9877"/>
                    <a:pt x="536" y="9939"/>
                    <a:pt x="699" y="9939"/>
                  </a:cubicBezTo>
                  <a:cubicBezTo>
                    <a:pt x="862" y="9939"/>
                    <a:pt x="1025" y="9877"/>
                    <a:pt x="1149" y="9753"/>
                  </a:cubicBezTo>
                  <a:lnTo>
                    <a:pt x="9816" y="1087"/>
                  </a:lnTo>
                  <a:cubicBezTo>
                    <a:pt x="10064" y="838"/>
                    <a:pt x="10064" y="435"/>
                    <a:pt x="9816" y="187"/>
                  </a:cubicBezTo>
                  <a:cubicBezTo>
                    <a:pt x="9691" y="63"/>
                    <a:pt x="9528" y="0"/>
                    <a:pt x="9365" y="0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rgbClr val="1B3D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775325" y="4437806"/>
              <a:ext cx="75430" cy="74085"/>
            </a:xfrm>
            <a:custGeom>
              <a:avLst/>
              <a:gdLst/>
              <a:ahLst/>
              <a:cxnLst/>
              <a:rect l="l" t="t" r="r" b="b"/>
              <a:pathLst>
                <a:path w="7007" h="6882" extrusionOk="0">
                  <a:moveTo>
                    <a:pt x="6307" y="0"/>
                  </a:moveTo>
                  <a:cubicBezTo>
                    <a:pt x="6144" y="0"/>
                    <a:pt x="5981" y="62"/>
                    <a:pt x="5857" y="186"/>
                  </a:cubicBezTo>
                  <a:lnTo>
                    <a:pt x="249" y="5794"/>
                  </a:lnTo>
                  <a:cubicBezTo>
                    <a:pt x="0" y="6044"/>
                    <a:pt x="0" y="6445"/>
                    <a:pt x="249" y="6695"/>
                  </a:cubicBezTo>
                  <a:cubicBezTo>
                    <a:pt x="374" y="6819"/>
                    <a:pt x="537" y="6881"/>
                    <a:pt x="699" y="6881"/>
                  </a:cubicBezTo>
                  <a:cubicBezTo>
                    <a:pt x="862" y="6881"/>
                    <a:pt x="1025" y="6819"/>
                    <a:pt x="1149" y="6695"/>
                  </a:cubicBezTo>
                  <a:lnTo>
                    <a:pt x="6757" y="1087"/>
                  </a:lnTo>
                  <a:cubicBezTo>
                    <a:pt x="7006" y="839"/>
                    <a:pt x="7006" y="436"/>
                    <a:pt x="6757" y="186"/>
                  </a:cubicBezTo>
                  <a:cubicBezTo>
                    <a:pt x="6633" y="62"/>
                    <a:pt x="6470" y="0"/>
                    <a:pt x="6307" y="0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rgbClr val="1B3D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875829" y="4538289"/>
              <a:ext cx="75409" cy="74085"/>
            </a:xfrm>
            <a:custGeom>
              <a:avLst/>
              <a:gdLst/>
              <a:ahLst/>
              <a:cxnLst/>
              <a:rect l="l" t="t" r="r" b="b"/>
              <a:pathLst>
                <a:path w="7005" h="6882" extrusionOk="0">
                  <a:moveTo>
                    <a:pt x="6306" y="1"/>
                  </a:moveTo>
                  <a:cubicBezTo>
                    <a:pt x="6143" y="1"/>
                    <a:pt x="5980" y="63"/>
                    <a:pt x="5856" y="188"/>
                  </a:cubicBezTo>
                  <a:lnTo>
                    <a:pt x="248" y="5795"/>
                  </a:lnTo>
                  <a:cubicBezTo>
                    <a:pt x="0" y="6044"/>
                    <a:pt x="0" y="6447"/>
                    <a:pt x="248" y="6695"/>
                  </a:cubicBezTo>
                  <a:cubicBezTo>
                    <a:pt x="372" y="6819"/>
                    <a:pt x="535" y="6882"/>
                    <a:pt x="699" y="6882"/>
                  </a:cubicBezTo>
                  <a:cubicBezTo>
                    <a:pt x="862" y="6882"/>
                    <a:pt x="1025" y="6819"/>
                    <a:pt x="1149" y="6695"/>
                  </a:cubicBezTo>
                  <a:lnTo>
                    <a:pt x="6757" y="1088"/>
                  </a:lnTo>
                  <a:cubicBezTo>
                    <a:pt x="7005" y="839"/>
                    <a:pt x="7005" y="436"/>
                    <a:pt x="6757" y="188"/>
                  </a:cubicBezTo>
                  <a:cubicBezTo>
                    <a:pt x="6632" y="63"/>
                    <a:pt x="6469" y="1"/>
                    <a:pt x="6306" y="1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rgbClr val="1B3D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16"/>
          <p:cNvGrpSpPr/>
          <p:nvPr/>
        </p:nvGrpSpPr>
        <p:grpSpPr>
          <a:xfrm>
            <a:off x="7705496" y="3471921"/>
            <a:ext cx="341204" cy="359301"/>
            <a:chOff x="862283" y="4274771"/>
            <a:chExt cx="341204" cy="359301"/>
          </a:xfrm>
        </p:grpSpPr>
        <p:sp>
          <p:nvSpPr>
            <p:cNvPr id="199" name="Google Shape;199;p16"/>
            <p:cNvSpPr/>
            <p:nvPr/>
          </p:nvSpPr>
          <p:spPr>
            <a:xfrm>
              <a:off x="1100089" y="4490790"/>
              <a:ext cx="24267" cy="17366"/>
            </a:xfrm>
            <a:custGeom>
              <a:avLst/>
              <a:gdLst/>
              <a:ahLst/>
              <a:cxnLst/>
              <a:rect l="l" t="t" r="r" b="b"/>
              <a:pathLst>
                <a:path w="763" h="546" extrusionOk="0">
                  <a:moveTo>
                    <a:pt x="561" y="0"/>
                  </a:moveTo>
                  <a:cubicBezTo>
                    <a:pt x="536" y="0"/>
                    <a:pt x="510" y="7"/>
                    <a:pt x="489" y="22"/>
                  </a:cubicBezTo>
                  <a:lnTo>
                    <a:pt x="108" y="224"/>
                  </a:lnTo>
                  <a:cubicBezTo>
                    <a:pt x="24" y="272"/>
                    <a:pt x="0" y="379"/>
                    <a:pt x="48" y="450"/>
                  </a:cubicBezTo>
                  <a:cubicBezTo>
                    <a:pt x="72" y="510"/>
                    <a:pt x="131" y="545"/>
                    <a:pt x="191" y="545"/>
                  </a:cubicBezTo>
                  <a:cubicBezTo>
                    <a:pt x="227" y="545"/>
                    <a:pt x="250" y="545"/>
                    <a:pt x="262" y="522"/>
                  </a:cubicBezTo>
                  <a:lnTo>
                    <a:pt x="655" y="319"/>
                  </a:lnTo>
                  <a:cubicBezTo>
                    <a:pt x="727" y="272"/>
                    <a:pt x="762" y="164"/>
                    <a:pt x="715" y="93"/>
                  </a:cubicBezTo>
                  <a:cubicBezTo>
                    <a:pt x="682" y="35"/>
                    <a:pt x="620" y="0"/>
                    <a:pt x="561" y="0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rgbClr val="1B3D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1100089" y="4476001"/>
              <a:ext cx="24267" cy="17397"/>
            </a:xfrm>
            <a:custGeom>
              <a:avLst/>
              <a:gdLst/>
              <a:ahLst/>
              <a:cxnLst/>
              <a:rect l="l" t="t" r="r" b="b"/>
              <a:pathLst>
                <a:path w="763" h="547" extrusionOk="0">
                  <a:moveTo>
                    <a:pt x="561" y="1"/>
                  </a:moveTo>
                  <a:cubicBezTo>
                    <a:pt x="536" y="1"/>
                    <a:pt x="510" y="8"/>
                    <a:pt x="489" y="22"/>
                  </a:cubicBezTo>
                  <a:lnTo>
                    <a:pt x="108" y="236"/>
                  </a:lnTo>
                  <a:cubicBezTo>
                    <a:pt x="24" y="272"/>
                    <a:pt x="0" y="379"/>
                    <a:pt x="48" y="451"/>
                  </a:cubicBezTo>
                  <a:cubicBezTo>
                    <a:pt x="72" y="510"/>
                    <a:pt x="131" y="546"/>
                    <a:pt x="191" y="546"/>
                  </a:cubicBezTo>
                  <a:cubicBezTo>
                    <a:pt x="227" y="546"/>
                    <a:pt x="250" y="546"/>
                    <a:pt x="262" y="534"/>
                  </a:cubicBezTo>
                  <a:lnTo>
                    <a:pt x="655" y="320"/>
                  </a:lnTo>
                  <a:cubicBezTo>
                    <a:pt x="727" y="272"/>
                    <a:pt x="762" y="177"/>
                    <a:pt x="715" y="94"/>
                  </a:cubicBezTo>
                  <a:cubicBezTo>
                    <a:pt x="682" y="36"/>
                    <a:pt x="620" y="1"/>
                    <a:pt x="561" y="1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rgbClr val="1B3D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862283" y="4274771"/>
              <a:ext cx="341204" cy="359301"/>
            </a:xfrm>
            <a:custGeom>
              <a:avLst/>
              <a:gdLst/>
              <a:ahLst/>
              <a:cxnLst/>
              <a:rect l="l" t="t" r="r" b="b"/>
              <a:pathLst>
                <a:path w="10728" h="11297" extrusionOk="0">
                  <a:moveTo>
                    <a:pt x="5203" y="444"/>
                  </a:moveTo>
                  <a:lnTo>
                    <a:pt x="5203" y="2194"/>
                  </a:lnTo>
                  <a:lnTo>
                    <a:pt x="2084" y="3920"/>
                  </a:lnTo>
                  <a:lnTo>
                    <a:pt x="512" y="3051"/>
                  </a:lnTo>
                  <a:lnTo>
                    <a:pt x="5203" y="444"/>
                  </a:lnTo>
                  <a:close/>
                  <a:moveTo>
                    <a:pt x="5537" y="444"/>
                  </a:moveTo>
                  <a:lnTo>
                    <a:pt x="10228" y="3051"/>
                  </a:lnTo>
                  <a:lnTo>
                    <a:pt x="8656" y="3920"/>
                  </a:lnTo>
                  <a:lnTo>
                    <a:pt x="5537" y="2194"/>
                  </a:lnTo>
                  <a:lnTo>
                    <a:pt x="5537" y="444"/>
                  </a:lnTo>
                  <a:close/>
                  <a:moveTo>
                    <a:pt x="5382" y="2480"/>
                  </a:moveTo>
                  <a:lnTo>
                    <a:pt x="8311" y="4099"/>
                  </a:lnTo>
                  <a:lnTo>
                    <a:pt x="5382" y="5730"/>
                  </a:lnTo>
                  <a:lnTo>
                    <a:pt x="2441" y="4099"/>
                  </a:lnTo>
                  <a:lnTo>
                    <a:pt x="5382" y="2480"/>
                  </a:lnTo>
                  <a:close/>
                  <a:moveTo>
                    <a:pt x="346" y="3325"/>
                  </a:moveTo>
                  <a:lnTo>
                    <a:pt x="1941" y="4206"/>
                  </a:lnTo>
                  <a:lnTo>
                    <a:pt x="1941" y="7278"/>
                  </a:lnTo>
                  <a:lnTo>
                    <a:pt x="346" y="7992"/>
                  </a:lnTo>
                  <a:lnTo>
                    <a:pt x="346" y="3325"/>
                  </a:lnTo>
                  <a:close/>
                  <a:moveTo>
                    <a:pt x="2262" y="4385"/>
                  </a:moveTo>
                  <a:lnTo>
                    <a:pt x="3477" y="5051"/>
                  </a:lnTo>
                  <a:lnTo>
                    <a:pt x="5215" y="6028"/>
                  </a:lnTo>
                  <a:lnTo>
                    <a:pt x="5215" y="8921"/>
                  </a:lnTo>
                  <a:lnTo>
                    <a:pt x="2262" y="7290"/>
                  </a:lnTo>
                  <a:lnTo>
                    <a:pt x="2262" y="4385"/>
                  </a:lnTo>
                  <a:close/>
                  <a:moveTo>
                    <a:pt x="8489" y="4385"/>
                  </a:moveTo>
                  <a:lnTo>
                    <a:pt x="8489" y="7290"/>
                  </a:lnTo>
                  <a:lnTo>
                    <a:pt x="5537" y="8921"/>
                  </a:lnTo>
                  <a:lnTo>
                    <a:pt x="5537" y="6028"/>
                  </a:lnTo>
                  <a:lnTo>
                    <a:pt x="8489" y="4385"/>
                  </a:lnTo>
                  <a:close/>
                  <a:moveTo>
                    <a:pt x="5374" y="0"/>
                  </a:moveTo>
                  <a:cubicBezTo>
                    <a:pt x="5346" y="0"/>
                    <a:pt x="5316" y="9"/>
                    <a:pt x="5287" y="27"/>
                  </a:cubicBezTo>
                  <a:lnTo>
                    <a:pt x="96" y="2896"/>
                  </a:lnTo>
                  <a:cubicBezTo>
                    <a:pt x="36" y="2932"/>
                    <a:pt x="0" y="2992"/>
                    <a:pt x="0" y="3051"/>
                  </a:cubicBezTo>
                  <a:lnTo>
                    <a:pt x="0" y="8242"/>
                  </a:lnTo>
                  <a:cubicBezTo>
                    <a:pt x="0" y="8302"/>
                    <a:pt x="36" y="8361"/>
                    <a:pt x="96" y="8385"/>
                  </a:cubicBezTo>
                  <a:lnTo>
                    <a:pt x="2382" y="9659"/>
                  </a:lnTo>
                  <a:cubicBezTo>
                    <a:pt x="2407" y="9670"/>
                    <a:pt x="2434" y="9676"/>
                    <a:pt x="2461" y="9676"/>
                  </a:cubicBezTo>
                  <a:cubicBezTo>
                    <a:pt x="2519" y="9676"/>
                    <a:pt x="2575" y="9649"/>
                    <a:pt x="2608" y="9600"/>
                  </a:cubicBezTo>
                  <a:cubicBezTo>
                    <a:pt x="2655" y="9516"/>
                    <a:pt x="2620" y="9421"/>
                    <a:pt x="2548" y="9373"/>
                  </a:cubicBezTo>
                  <a:lnTo>
                    <a:pt x="548" y="8266"/>
                  </a:lnTo>
                  <a:lnTo>
                    <a:pt x="2096" y="7587"/>
                  </a:lnTo>
                  <a:lnTo>
                    <a:pt x="5227" y="9314"/>
                  </a:lnTo>
                  <a:lnTo>
                    <a:pt x="5227" y="10862"/>
                  </a:lnTo>
                  <a:lnTo>
                    <a:pt x="3215" y="9742"/>
                  </a:lnTo>
                  <a:cubicBezTo>
                    <a:pt x="3193" y="9727"/>
                    <a:pt x="3167" y="9721"/>
                    <a:pt x="3140" y="9721"/>
                  </a:cubicBezTo>
                  <a:cubicBezTo>
                    <a:pt x="3082" y="9721"/>
                    <a:pt x="3021" y="9753"/>
                    <a:pt x="2989" y="9802"/>
                  </a:cubicBezTo>
                  <a:cubicBezTo>
                    <a:pt x="2953" y="9873"/>
                    <a:pt x="2977" y="9981"/>
                    <a:pt x="3060" y="10028"/>
                  </a:cubicBezTo>
                  <a:lnTo>
                    <a:pt x="5299" y="11278"/>
                  </a:lnTo>
                  <a:cubicBezTo>
                    <a:pt x="5322" y="11290"/>
                    <a:pt x="5349" y="11296"/>
                    <a:pt x="5377" y="11296"/>
                  </a:cubicBezTo>
                  <a:cubicBezTo>
                    <a:pt x="5406" y="11296"/>
                    <a:pt x="5435" y="11290"/>
                    <a:pt x="5465" y="11278"/>
                  </a:cubicBezTo>
                  <a:lnTo>
                    <a:pt x="7835" y="9969"/>
                  </a:lnTo>
                  <a:cubicBezTo>
                    <a:pt x="7906" y="9921"/>
                    <a:pt x="7930" y="9814"/>
                    <a:pt x="7894" y="9742"/>
                  </a:cubicBezTo>
                  <a:cubicBezTo>
                    <a:pt x="7861" y="9693"/>
                    <a:pt x="7801" y="9661"/>
                    <a:pt x="7743" y="9661"/>
                  </a:cubicBezTo>
                  <a:cubicBezTo>
                    <a:pt x="7716" y="9661"/>
                    <a:pt x="7690" y="9668"/>
                    <a:pt x="7668" y="9683"/>
                  </a:cubicBezTo>
                  <a:lnTo>
                    <a:pt x="5561" y="10862"/>
                  </a:lnTo>
                  <a:lnTo>
                    <a:pt x="5561" y="9314"/>
                  </a:lnTo>
                  <a:lnTo>
                    <a:pt x="8680" y="7587"/>
                  </a:lnTo>
                  <a:lnTo>
                    <a:pt x="10228" y="8266"/>
                  </a:lnTo>
                  <a:lnTo>
                    <a:pt x="8335" y="9314"/>
                  </a:lnTo>
                  <a:cubicBezTo>
                    <a:pt x="8263" y="9361"/>
                    <a:pt x="8239" y="9457"/>
                    <a:pt x="8275" y="9540"/>
                  </a:cubicBezTo>
                  <a:cubicBezTo>
                    <a:pt x="8311" y="9600"/>
                    <a:pt x="8370" y="9623"/>
                    <a:pt x="8430" y="9623"/>
                  </a:cubicBezTo>
                  <a:cubicBezTo>
                    <a:pt x="8454" y="9623"/>
                    <a:pt x="8489" y="9623"/>
                    <a:pt x="8501" y="9611"/>
                  </a:cubicBezTo>
                  <a:lnTo>
                    <a:pt x="10680" y="8409"/>
                  </a:lnTo>
                  <a:cubicBezTo>
                    <a:pt x="10680" y="8373"/>
                    <a:pt x="10692" y="8349"/>
                    <a:pt x="10704" y="8326"/>
                  </a:cubicBezTo>
                  <a:cubicBezTo>
                    <a:pt x="10716" y="8302"/>
                    <a:pt x="10728" y="8266"/>
                    <a:pt x="10728" y="8242"/>
                  </a:cubicBezTo>
                  <a:lnTo>
                    <a:pt x="10728" y="6778"/>
                  </a:lnTo>
                  <a:cubicBezTo>
                    <a:pt x="10728" y="6694"/>
                    <a:pt x="10656" y="6623"/>
                    <a:pt x="10573" y="6623"/>
                  </a:cubicBezTo>
                  <a:cubicBezTo>
                    <a:pt x="10478" y="6623"/>
                    <a:pt x="10406" y="6694"/>
                    <a:pt x="10406" y="6778"/>
                  </a:cubicBezTo>
                  <a:lnTo>
                    <a:pt x="10406" y="7992"/>
                  </a:lnTo>
                  <a:lnTo>
                    <a:pt x="8811" y="7278"/>
                  </a:lnTo>
                  <a:lnTo>
                    <a:pt x="8811" y="4206"/>
                  </a:lnTo>
                  <a:lnTo>
                    <a:pt x="10406" y="3325"/>
                  </a:lnTo>
                  <a:lnTo>
                    <a:pt x="10406" y="6063"/>
                  </a:lnTo>
                  <a:cubicBezTo>
                    <a:pt x="10406" y="6159"/>
                    <a:pt x="10478" y="6230"/>
                    <a:pt x="10573" y="6230"/>
                  </a:cubicBezTo>
                  <a:cubicBezTo>
                    <a:pt x="10656" y="6230"/>
                    <a:pt x="10728" y="6159"/>
                    <a:pt x="10728" y="6063"/>
                  </a:cubicBezTo>
                  <a:lnTo>
                    <a:pt x="10728" y="3051"/>
                  </a:lnTo>
                  <a:cubicBezTo>
                    <a:pt x="10728" y="2992"/>
                    <a:pt x="10704" y="2932"/>
                    <a:pt x="10644" y="2896"/>
                  </a:cubicBezTo>
                  <a:lnTo>
                    <a:pt x="5453" y="27"/>
                  </a:lnTo>
                  <a:cubicBezTo>
                    <a:pt x="5430" y="9"/>
                    <a:pt x="5403" y="0"/>
                    <a:pt x="5374" y="0"/>
                  </a:cubicBezTo>
                  <a:close/>
                </a:path>
              </a:pathLst>
            </a:custGeom>
            <a:solidFill>
              <a:srgbClr val="657E93"/>
            </a:solidFill>
            <a:ln w="9525" cap="flat" cmpd="sng">
              <a:solidFill>
                <a:srgbClr val="1B3D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16"/>
          <p:cNvSpPr txBox="1"/>
          <p:nvPr/>
        </p:nvSpPr>
        <p:spPr>
          <a:xfrm>
            <a:off x="230550" y="4532250"/>
            <a:ext cx="10404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</a:rPr>
              <a:t>4</a:t>
            </a:r>
            <a:endParaRPr sz="10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9" name="Google Shape;2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7"/>
          <p:cNvSpPr txBox="1"/>
          <p:nvPr/>
        </p:nvSpPr>
        <p:spPr>
          <a:xfrm>
            <a:off x="230550" y="116250"/>
            <a:ext cx="86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Mission Profile: MARVIN500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11" name="Google Shape;211;p17"/>
          <p:cNvSpPr/>
          <p:nvPr/>
        </p:nvSpPr>
        <p:spPr>
          <a:xfrm>
            <a:off x="536075" y="3217450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212" name="Google Shape;212;p17"/>
          <p:cNvCxnSpPr/>
          <p:nvPr/>
        </p:nvCxnSpPr>
        <p:spPr>
          <a:xfrm rot="10800000" flipH="1">
            <a:off x="563750" y="3045500"/>
            <a:ext cx="854400" cy="191700"/>
          </a:xfrm>
          <a:prstGeom prst="straightConnector1">
            <a:avLst/>
          </a:prstGeom>
          <a:noFill/>
          <a:ln w="28575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3" name="Google Shape;213;p17"/>
          <p:cNvSpPr/>
          <p:nvPr/>
        </p:nvSpPr>
        <p:spPr>
          <a:xfrm>
            <a:off x="1391975" y="3006250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214" name="Google Shape;214;p17"/>
          <p:cNvCxnSpPr/>
          <p:nvPr/>
        </p:nvCxnSpPr>
        <p:spPr>
          <a:xfrm rot="10800000" flipH="1">
            <a:off x="1418150" y="2051600"/>
            <a:ext cx="592800" cy="993900"/>
          </a:xfrm>
          <a:prstGeom prst="straightConnector1">
            <a:avLst/>
          </a:prstGeom>
          <a:noFill/>
          <a:ln w="28575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5" name="Google Shape;215;p17"/>
          <p:cNvSpPr/>
          <p:nvPr/>
        </p:nvSpPr>
        <p:spPr>
          <a:xfrm>
            <a:off x="1971225" y="2027625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216" name="Google Shape;216;p17"/>
          <p:cNvCxnSpPr/>
          <p:nvPr/>
        </p:nvCxnSpPr>
        <p:spPr>
          <a:xfrm rot="10800000" flipH="1">
            <a:off x="2001350" y="2057625"/>
            <a:ext cx="955800" cy="1800"/>
          </a:xfrm>
          <a:prstGeom prst="straightConnector1">
            <a:avLst/>
          </a:prstGeom>
          <a:noFill/>
          <a:ln w="28575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7" name="Google Shape;217;p17"/>
          <p:cNvSpPr/>
          <p:nvPr/>
        </p:nvSpPr>
        <p:spPr>
          <a:xfrm>
            <a:off x="2917650" y="2027625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grpSp>
        <p:nvGrpSpPr>
          <p:cNvPr id="218" name="Google Shape;218;p17"/>
          <p:cNvGrpSpPr/>
          <p:nvPr/>
        </p:nvGrpSpPr>
        <p:grpSpPr>
          <a:xfrm>
            <a:off x="2957153" y="2005125"/>
            <a:ext cx="1645738" cy="86100"/>
            <a:chOff x="3357111" y="2005125"/>
            <a:chExt cx="1709325" cy="86100"/>
          </a:xfrm>
        </p:grpSpPr>
        <p:cxnSp>
          <p:nvCxnSpPr>
            <p:cNvPr id="219" name="Google Shape;219;p17"/>
            <p:cNvCxnSpPr/>
            <p:nvPr/>
          </p:nvCxnSpPr>
          <p:spPr>
            <a:xfrm>
              <a:off x="3357111" y="2057336"/>
              <a:ext cx="619800" cy="4200"/>
            </a:xfrm>
            <a:prstGeom prst="straightConnector1">
              <a:avLst/>
            </a:prstGeom>
            <a:noFill/>
            <a:ln w="28575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0" name="Google Shape;220;p17"/>
            <p:cNvSpPr/>
            <p:nvPr/>
          </p:nvSpPr>
          <p:spPr>
            <a:xfrm>
              <a:off x="3976900" y="2005125"/>
              <a:ext cx="432550" cy="86100"/>
            </a:xfrm>
            <a:custGeom>
              <a:avLst/>
              <a:gdLst/>
              <a:ahLst/>
              <a:cxnLst/>
              <a:rect l="l" t="t" r="r" b="b"/>
              <a:pathLst>
                <a:path w="17302" h="3444" extrusionOk="0">
                  <a:moveTo>
                    <a:pt x="0" y="2898"/>
                  </a:moveTo>
                  <a:cubicBezTo>
                    <a:pt x="490" y="1674"/>
                    <a:pt x="1484" y="-30"/>
                    <a:pt x="2796" y="101"/>
                  </a:cubicBezTo>
                  <a:cubicBezTo>
                    <a:pt x="4019" y="224"/>
                    <a:pt x="5948" y="3247"/>
                    <a:pt x="4719" y="3247"/>
                  </a:cubicBezTo>
                  <a:cubicBezTo>
                    <a:pt x="3571" y="3247"/>
                    <a:pt x="4974" y="205"/>
                    <a:pt x="6117" y="101"/>
                  </a:cubicBezTo>
                  <a:cubicBezTo>
                    <a:pt x="7596" y="-34"/>
                    <a:pt x="10562" y="3239"/>
                    <a:pt x="9088" y="3422"/>
                  </a:cubicBezTo>
                  <a:cubicBezTo>
                    <a:pt x="8364" y="3512"/>
                    <a:pt x="7616" y="2093"/>
                    <a:pt x="8040" y="1499"/>
                  </a:cubicBezTo>
                  <a:cubicBezTo>
                    <a:pt x="9110" y="2"/>
                    <a:pt x="11813" y="-372"/>
                    <a:pt x="13458" y="451"/>
                  </a:cubicBezTo>
                  <a:cubicBezTo>
                    <a:pt x="14241" y="843"/>
                    <a:pt x="14154" y="3159"/>
                    <a:pt x="13283" y="3072"/>
                  </a:cubicBezTo>
                  <a:cubicBezTo>
                    <a:pt x="11723" y="2916"/>
                    <a:pt x="15900" y="-76"/>
                    <a:pt x="17302" y="626"/>
                  </a:cubicBezTo>
                </a:path>
              </a:pathLst>
            </a:custGeom>
            <a:noFill/>
            <a:ln w="19050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1" name="Google Shape;221;p17"/>
            <p:cNvSpPr/>
            <p:nvPr/>
          </p:nvSpPr>
          <p:spPr>
            <a:xfrm>
              <a:off x="4405600" y="2019850"/>
              <a:ext cx="56648" cy="56651"/>
            </a:xfrm>
            <a:custGeom>
              <a:avLst/>
              <a:gdLst/>
              <a:ahLst/>
              <a:cxnLst/>
              <a:rect l="l" t="t" r="r" b="b"/>
              <a:pathLst>
                <a:path w="1728" h="1268" extrusionOk="0">
                  <a:moveTo>
                    <a:pt x="0" y="0"/>
                  </a:moveTo>
                  <a:cubicBezTo>
                    <a:pt x="711" y="71"/>
                    <a:pt x="1381" y="643"/>
                    <a:pt x="1728" y="1268"/>
                  </a:cubicBezTo>
                </a:path>
              </a:pathLst>
            </a:custGeom>
            <a:noFill/>
            <a:ln w="19050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222" name="Google Shape;222;p17"/>
            <p:cNvCxnSpPr/>
            <p:nvPr/>
          </p:nvCxnSpPr>
          <p:spPr>
            <a:xfrm>
              <a:off x="4446636" y="2057336"/>
              <a:ext cx="619800" cy="4200"/>
            </a:xfrm>
            <a:prstGeom prst="straightConnector1">
              <a:avLst/>
            </a:prstGeom>
            <a:noFill/>
            <a:ln w="28575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23" name="Google Shape;223;p17"/>
          <p:cNvGrpSpPr/>
          <p:nvPr/>
        </p:nvGrpSpPr>
        <p:grpSpPr>
          <a:xfrm>
            <a:off x="5549099" y="2005125"/>
            <a:ext cx="1523350" cy="86100"/>
            <a:chOff x="3357111" y="2005125"/>
            <a:chExt cx="1709325" cy="86100"/>
          </a:xfrm>
        </p:grpSpPr>
        <p:cxnSp>
          <p:nvCxnSpPr>
            <p:cNvPr id="224" name="Google Shape;224;p17"/>
            <p:cNvCxnSpPr/>
            <p:nvPr/>
          </p:nvCxnSpPr>
          <p:spPr>
            <a:xfrm>
              <a:off x="3357111" y="2057336"/>
              <a:ext cx="619800" cy="4200"/>
            </a:xfrm>
            <a:prstGeom prst="straightConnector1">
              <a:avLst/>
            </a:prstGeom>
            <a:noFill/>
            <a:ln w="28575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5" name="Google Shape;225;p17"/>
            <p:cNvSpPr/>
            <p:nvPr/>
          </p:nvSpPr>
          <p:spPr>
            <a:xfrm>
              <a:off x="3976900" y="2005125"/>
              <a:ext cx="432550" cy="86100"/>
            </a:xfrm>
            <a:custGeom>
              <a:avLst/>
              <a:gdLst/>
              <a:ahLst/>
              <a:cxnLst/>
              <a:rect l="l" t="t" r="r" b="b"/>
              <a:pathLst>
                <a:path w="17302" h="3444" extrusionOk="0">
                  <a:moveTo>
                    <a:pt x="0" y="2898"/>
                  </a:moveTo>
                  <a:cubicBezTo>
                    <a:pt x="490" y="1674"/>
                    <a:pt x="1484" y="-30"/>
                    <a:pt x="2796" y="101"/>
                  </a:cubicBezTo>
                  <a:cubicBezTo>
                    <a:pt x="4019" y="224"/>
                    <a:pt x="5948" y="3247"/>
                    <a:pt x="4719" y="3247"/>
                  </a:cubicBezTo>
                  <a:cubicBezTo>
                    <a:pt x="3571" y="3247"/>
                    <a:pt x="4974" y="205"/>
                    <a:pt x="6117" y="101"/>
                  </a:cubicBezTo>
                  <a:cubicBezTo>
                    <a:pt x="7596" y="-34"/>
                    <a:pt x="10562" y="3239"/>
                    <a:pt x="9088" y="3422"/>
                  </a:cubicBezTo>
                  <a:cubicBezTo>
                    <a:pt x="8364" y="3512"/>
                    <a:pt x="7616" y="2093"/>
                    <a:pt x="8040" y="1499"/>
                  </a:cubicBezTo>
                  <a:cubicBezTo>
                    <a:pt x="9110" y="2"/>
                    <a:pt x="11813" y="-372"/>
                    <a:pt x="13458" y="451"/>
                  </a:cubicBezTo>
                  <a:cubicBezTo>
                    <a:pt x="14241" y="843"/>
                    <a:pt x="14154" y="3159"/>
                    <a:pt x="13283" y="3072"/>
                  </a:cubicBezTo>
                  <a:cubicBezTo>
                    <a:pt x="11723" y="2916"/>
                    <a:pt x="15900" y="-76"/>
                    <a:pt x="17302" y="626"/>
                  </a:cubicBezTo>
                </a:path>
              </a:pathLst>
            </a:custGeom>
            <a:noFill/>
            <a:ln w="19050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6" name="Google Shape;226;p17"/>
            <p:cNvSpPr/>
            <p:nvPr/>
          </p:nvSpPr>
          <p:spPr>
            <a:xfrm>
              <a:off x="4405600" y="2019850"/>
              <a:ext cx="56648" cy="56651"/>
            </a:xfrm>
            <a:custGeom>
              <a:avLst/>
              <a:gdLst/>
              <a:ahLst/>
              <a:cxnLst/>
              <a:rect l="l" t="t" r="r" b="b"/>
              <a:pathLst>
                <a:path w="1728" h="1268" extrusionOk="0">
                  <a:moveTo>
                    <a:pt x="0" y="0"/>
                  </a:moveTo>
                  <a:cubicBezTo>
                    <a:pt x="711" y="71"/>
                    <a:pt x="1381" y="643"/>
                    <a:pt x="1728" y="1268"/>
                  </a:cubicBezTo>
                </a:path>
              </a:pathLst>
            </a:custGeom>
            <a:noFill/>
            <a:ln w="19050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227" name="Google Shape;227;p17"/>
            <p:cNvCxnSpPr/>
            <p:nvPr/>
          </p:nvCxnSpPr>
          <p:spPr>
            <a:xfrm>
              <a:off x="4446636" y="2057336"/>
              <a:ext cx="619800" cy="4200"/>
            </a:xfrm>
            <a:prstGeom prst="straightConnector1">
              <a:avLst/>
            </a:prstGeom>
            <a:noFill/>
            <a:ln w="28575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8" name="Google Shape;228;p17"/>
          <p:cNvSpPr/>
          <p:nvPr/>
        </p:nvSpPr>
        <p:spPr>
          <a:xfrm>
            <a:off x="4540200" y="2027625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229" name="Google Shape;229;p17"/>
          <p:cNvCxnSpPr/>
          <p:nvPr/>
        </p:nvCxnSpPr>
        <p:spPr>
          <a:xfrm rot="10800000" flipH="1">
            <a:off x="4566850" y="2057625"/>
            <a:ext cx="995400" cy="1800"/>
          </a:xfrm>
          <a:prstGeom prst="straightConnector1">
            <a:avLst/>
          </a:prstGeom>
          <a:noFill/>
          <a:ln w="28575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0" name="Google Shape;230;p17"/>
          <p:cNvSpPr/>
          <p:nvPr/>
        </p:nvSpPr>
        <p:spPr>
          <a:xfrm>
            <a:off x="5525225" y="2026725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31" name="Google Shape;231;p17"/>
          <p:cNvSpPr/>
          <p:nvPr/>
        </p:nvSpPr>
        <p:spPr>
          <a:xfrm>
            <a:off x="7035025" y="2026725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232" name="Google Shape;232;p17"/>
          <p:cNvCxnSpPr/>
          <p:nvPr/>
        </p:nvCxnSpPr>
        <p:spPr>
          <a:xfrm>
            <a:off x="7665250" y="3045500"/>
            <a:ext cx="854400" cy="191700"/>
          </a:xfrm>
          <a:prstGeom prst="straightConnector1">
            <a:avLst/>
          </a:prstGeom>
          <a:noFill/>
          <a:ln w="28575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3" name="Google Shape;233;p17"/>
          <p:cNvSpPr/>
          <p:nvPr/>
        </p:nvSpPr>
        <p:spPr>
          <a:xfrm>
            <a:off x="7629750" y="3006250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34" name="Google Shape;234;p17"/>
          <p:cNvSpPr/>
          <p:nvPr/>
        </p:nvSpPr>
        <p:spPr>
          <a:xfrm>
            <a:off x="8456050" y="3199750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235" name="Google Shape;235;p17"/>
          <p:cNvCxnSpPr/>
          <p:nvPr/>
        </p:nvCxnSpPr>
        <p:spPr>
          <a:xfrm>
            <a:off x="7072450" y="2051600"/>
            <a:ext cx="592800" cy="993900"/>
          </a:xfrm>
          <a:prstGeom prst="straightConnector1">
            <a:avLst/>
          </a:prstGeom>
          <a:noFill/>
          <a:ln w="28575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17"/>
          <p:cNvCxnSpPr>
            <a:stCxn id="211" idx="0"/>
          </p:cNvCxnSpPr>
          <p:nvPr/>
        </p:nvCxnSpPr>
        <p:spPr>
          <a:xfrm rot="10800000">
            <a:off x="567575" y="278650"/>
            <a:ext cx="300" cy="29388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237" name="Google Shape;237;p17"/>
          <p:cNvCxnSpPr/>
          <p:nvPr/>
        </p:nvCxnSpPr>
        <p:spPr>
          <a:xfrm rot="10800000">
            <a:off x="1423625" y="67450"/>
            <a:ext cx="300" cy="29388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238" name="Google Shape;238;p17"/>
          <p:cNvCxnSpPr/>
          <p:nvPr/>
        </p:nvCxnSpPr>
        <p:spPr>
          <a:xfrm rot="10800000">
            <a:off x="2001063" y="16425"/>
            <a:ext cx="2100" cy="20430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239" name="Google Shape;239;p17"/>
          <p:cNvCxnSpPr/>
          <p:nvPr/>
        </p:nvCxnSpPr>
        <p:spPr>
          <a:xfrm rot="10800000">
            <a:off x="2948388" y="16425"/>
            <a:ext cx="2100" cy="20430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240" name="Google Shape;240;p17"/>
          <p:cNvCxnSpPr>
            <a:endCxn id="210" idx="2"/>
          </p:cNvCxnSpPr>
          <p:nvPr/>
        </p:nvCxnSpPr>
        <p:spPr>
          <a:xfrm rot="10800000">
            <a:off x="4572000" y="604350"/>
            <a:ext cx="900" cy="14385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241" name="Google Shape;241;p17"/>
          <p:cNvCxnSpPr/>
          <p:nvPr/>
        </p:nvCxnSpPr>
        <p:spPr>
          <a:xfrm rot="10800000" flipH="1">
            <a:off x="5558963" y="588000"/>
            <a:ext cx="5100" cy="14550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242" name="Google Shape;242;p17"/>
          <p:cNvCxnSpPr/>
          <p:nvPr/>
        </p:nvCxnSpPr>
        <p:spPr>
          <a:xfrm rot="10800000">
            <a:off x="7065763" y="16425"/>
            <a:ext cx="2100" cy="20430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243" name="Google Shape;243;p17"/>
          <p:cNvCxnSpPr/>
          <p:nvPr/>
        </p:nvCxnSpPr>
        <p:spPr>
          <a:xfrm rot="10800000">
            <a:off x="7669825" y="67450"/>
            <a:ext cx="300" cy="29388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244" name="Google Shape;244;p17"/>
          <p:cNvCxnSpPr/>
          <p:nvPr/>
        </p:nvCxnSpPr>
        <p:spPr>
          <a:xfrm rot="10800000" flipH="1">
            <a:off x="8488000" y="136550"/>
            <a:ext cx="4200" cy="30321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245" name="Google Shape;245;p17"/>
          <p:cNvGrpSpPr/>
          <p:nvPr/>
        </p:nvGrpSpPr>
        <p:grpSpPr>
          <a:xfrm>
            <a:off x="7065786" y="3756100"/>
            <a:ext cx="1771039" cy="355750"/>
            <a:chOff x="7065786" y="3756100"/>
            <a:chExt cx="1771039" cy="355750"/>
          </a:xfrm>
        </p:grpSpPr>
        <p:grpSp>
          <p:nvGrpSpPr>
            <p:cNvPr id="246" name="Google Shape;246;p17"/>
            <p:cNvGrpSpPr/>
            <p:nvPr/>
          </p:nvGrpSpPr>
          <p:grpSpPr>
            <a:xfrm>
              <a:off x="7065786" y="4012175"/>
              <a:ext cx="829194" cy="86100"/>
              <a:chOff x="3357111" y="2005125"/>
              <a:chExt cx="1709325" cy="86100"/>
            </a:xfrm>
          </p:grpSpPr>
          <p:cxnSp>
            <p:nvCxnSpPr>
              <p:cNvPr id="247" name="Google Shape;247;p17"/>
              <p:cNvCxnSpPr/>
              <p:nvPr/>
            </p:nvCxnSpPr>
            <p:spPr>
              <a:xfrm>
                <a:off x="3357111" y="2057336"/>
                <a:ext cx="619800" cy="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1B3D6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48" name="Google Shape;248;p17"/>
              <p:cNvSpPr/>
              <p:nvPr/>
            </p:nvSpPr>
            <p:spPr>
              <a:xfrm>
                <a:off x="3976900" y="2005125"/>
                <a:ext cx="432550" cy="86100"/>
              </a:xfrm>
              <a:custGeom>
                <a:avLst/>
                <a:gdLst/>
                <a:ahLst/>
                <a:cxnLst/>
                <a:rect l="l" t="t" r="r" b="b"/>
                <a:pathLst>
                  <a:path w="17302" h="3444" extrusionOk="0">
                    <a:moveTo>
                      <a:pt x="0" y="2898"/>
                    </a:moveTo>
                    <a:cubicBezTo>
                      <a:pt x="490" y="1674"/>
                      <a:pt x="1484" y="-30"/>
                      <a:pt x="2796" y="101"/>
                    </a:cubicBezTo>
                    <a:cubicBezTo>
                      <a:pt x="4019" y="224"/>
                      <a:pt x="5948" y="3247"/>
                      <a:pt x="4719" y="3247"/>
                    </a:cubicBezTo>
                    <a:cubicBezTo>
                      <a:pt x="3571" y="3247"/>
                      <a:pt x="4974" y="205"/>
                      <a:pt x="6117" y="101"/>
                    </a:cubicBezTo>
                    <a:cubicBezTo>
                      <a:pt x="7596" y="-34"/>
                      <a:pt x="10562" y="3239"/>
                      <a:pt x="9088" y="3422"/>
                    </a:cubicBezTo>
                    <a:cubicBezTo>
                      <a:pt x="8364" y="3512"/>
                      <a:pt x="7616" y="2093"/>
                      <a:pt x="8040" y="1499"/>
                    </a:cubicBezTo>
                    <a:cubicBezTo>
                      <a:pt x="9110" y="2"/>
                      <a:pt x="11813" y="-372"/>
                      <a:pt x="13458" y="451"/>
                    </a:cubicBezTo>
                    <a:cubicBezTo>
                      <a:pt x="14241" y="843"/>
                      <a:pt x="14154" y="3159"/>
                      <a:pt x="13283" y="3072"/>
                    </a:cubicBezTo>
                    <a:cubicBezTo>
                      <a:pt x="11723" y="2916"/>
                      <a:pt x="15900" y="-76"/>
                      <a:pt x="17302" y="626"/>
                    </a:cubicBezTo>
                  </a:path>
                </a:pathLst>
              </a:custGeom>
              <a:noFill/>
              <a:ln w="19050" cap="flat" cmpd="sng">
                <a:solidFill>
                  <a:srgbClr val="1B3D6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9" name="Google Shape;249;p17"/>
              <p:cNvSpPr/>
              <p:nvPr/>
            </p:nvSpPr>
            <p:spPr>
              <a:xfrm>
                <a:off x="4405600" y="2019850"/>
                <a:ext cx="56648" cy="56651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268" extrusionOk="0">
                    <a:moveTo>
                      <a:pt x="0" y="0"/>
                    </a:moveTo>
                    <a:cubicBezTo>
                      <a:pt x="711" y="71"/>
                      <a:pt x="1381" y="643"/>
                      <a:pt x="1728" y="1268"/>
                    </a:cubicBezTo>
                  </a:path>
                </a:pathLst>
              </a:custGeom>
              <a:noFill/>
              <a:ln w="19050" cap="flat" cmpd="sng">
                <a:solidFill>
                  <a:srgbClr val="1B3D6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250" name="Google Shape;250;p17"/>
              <p:cNvCxnSpPr/>
              <p:nvPr/>
            </p:nvCxnSpPr>
            <p:spPr>
              <a:xfrm>
                <a:off x="4446636" y="2057336"/>
                <a:ext cx="619800" cy="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1B3D6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51" name="Google Shape;251;p17"/>
            <p:cNvCxnSpPr/>
            <p:nvPr/>
          </p:nvCxnSpPr>
          <p:spPr>
            <a:xfrm>
              <a:off x="7079725" y="3920150"/>
              <a:ext cx="801300" cy="0"/>
            </a:xfrm>
            <a:prstGeom prst="straightConnector1">
              <a:avLst/>
            </a:prstGeom>
            <a:noFill/>
            <a:ln w="28575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2" name="Google Shape;252;p17"/>
            <p:cNvSpPr txBox="1"/>
            <p:nvPr/>
          </p:nvSpPr>
          <p:spPr>
            <a:xfrm>
              <a:off x="7881025" y="3756100"/>
              <a:ext cx="955800" cy="19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1B3D6C"/>
                  </a:solidFill>
                  <a:latin typeface="Archivo"/>
                  <a:ea typeface="Archivo"/>
                  <a:cs typeface="Archivo"/>
                  <a:sym typeface="Archivo"/>
                </a:rPr>
                <a:t>Cruise segment</a:t>
              </a:r>
              <a:endParaRPr sz="4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endParaRPr>
            </a:p>
          </p:txBody>
        </p:sp>
        <p:sp>
          <p:nvSpPr>
            <p:cNvPr id="253" name="Google Shape;253;p17"/>
            <p:cNvSpPr txBox="1"/>
            <p:nvPr/>
          </p:nvSpPr>
          <p:spPr>
            <a:xfrm>
              <a:off x="7881025" y="3920150"/>
              <a:ext cx="955800" cy="19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1B3D6C"/>
                  </a:solidFill>
                  <a:latin typeface="Archivo"/>
                  <a:ea typeface="Archivo"/>
                  <a:cs typeface="Archivo"/>
                  <a:sym typeface="Archivo"/>
                </a:rPr>
                <a:t>Loiter segment</a:t>
              </a:r>
              <a:endParaRPr sz="4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endParaRPr>
            </a:p>
          </p:txBody>
        </p:sp>
      </p:grpSp>
      <p:sp>
        <p:nvSpPr>
          <p:cNvPr id="254" name="Google Shape;254;p17"/>
          <p:cNvSpPr txBox="1"/>
          <p:nvPr/>
        </p:nvSpPr>
        <p:spPr>
          <a:xfrm rot="-3554943">
            <a:off x="1236662" y="2534093"/>
            <a:ext cx="955785" cy="191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climb</a:t>
            </a:r>
            <a:endParaRPr sz="4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55" name="Google Shape;255;p17"/>
          <p:cNvSpPr txBox="1"/>
          <p:nvPr/>
        </p:nvSpPr>
        <p:spPr>
          <a:xfrm rot="3556422">
            <a:off x="6829419" y="2472461"/>
            <a:ext cx="955890" cy="19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descent</a:t>
            </a:r>
            <a:endParaRPr sz="4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56" name="Google Shape;256;p17"/>
          <p:cNvSpPr txBox="1"/>
          <p:nvPr/>
        </p:nvSpPr>
        <p:spPr>
          <a:xfrm>
            <a:off x="418625" y="3199750"/>
            <a:ext cx="2985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1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57" name="Google Shape;257;p17"/>
          <p:cNvSpPr txBox="1"/>
          <p:nvPr/>
        </p:nvSpPr>
        <p:spPr>
          <a:xfrm>
            <a:off x="1274525" y="2991650"/>
            <a:ext cx="2985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2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58" name="Google Shape;258;p17"/>
          <p:cNvSpPr txBox="1"/>
          <p:nvPr/>
        </p:nvSpPr>
        <p:spPr>
          <a:xfrm>
            <a:off x="1913300" y="2005125"/>
            <a:ext cx="2985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3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59" name="Google Shape;259;p17"/>
          <p:cNvSpPr txBox="1"/>
          <p:nvPr/>
        </p:nvSpPr>
        <p:spPr>
          <a:xfrm>
            <a:off x="2832800" y="2005125"/>
            <a:ext cx="2985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4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60" name="Google Shape;260;p17"/>
          <p:cNvSpPr txBox="1"/>
          <p:nvPr/>
        </p:nvSpPr>
        <p:spPr>
          <a:xfrm>
            <a:off x="4446988" y="2005125"/>
            <a:ext cx="2985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5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61" name="Google Shape;261;p17"/>
          <p:cNvSpPr txBox="1"/>
          <p:nvPr/>
        </p:nvSpPr>
        <p:spPr>
          <a:xfrm>
            <a:off x="5408663" y="2005125"/>
            <a:ext cx="2985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6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62" name="Google Shape;262;p17"/>
          <p:cNvSpPr txBox="1"/>
          <p:nvPr/>
        </p:nvSpPr>
        <p:spPr>
          <a:xfrm>
            <a:off x="6889163" y="2005125"/>
            <a:ext cx="2985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7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63" name="Google Shape;263;p17"/>
          <p:cNvSpPr txBox="1"/>
          <p:nvPr/>
        </p:nvSpPr>
        <p:spPr>
          <a:xfrm>
            <a:off x="7512288" y="2991650"/>
            <a:ext cx="2985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8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64" name="Google Shape;264;p17"/>
          <p:cNvSpPr txBox="1"/>
          <p:nvPr/>
        </p:nvSpPr>
        <p:spPr>
          <a:xfrm>
            <a:off x="8340838" y="3199750"/>
            <a:ext cx="2985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9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65" name="Google Shape;265;p17"/>
          <p:cNvSpPr txBox="1"/>
          <p:nvPr/>
        </p:nvSpPr>
        <p:spPr>
          <a:xfrm>
            <a:off x="1919000" y="1707525"/>
            <a:ext cx="11205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|—100 km—|</a:t>
            </a:r>
            <a:endParaRPr sz="11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66" name="Google Shape;266;p17"/>
          <p:cNvSpPr txBox="1"/>
          <p:nvPr/>
        </p:nvSpPr>
        <p:spPr>
          <a:xfrm>
            <a:off x="4495738" y="1707525"/>
            <a:ext cx="11205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|—100 km—|</a:t>
            </a:r>
            <a:endParaRPr sz="11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67" name="Google Shape;267;p17"/>
          <p:cNvSpPr txBox="1"/>
          <p:nvPr/>
        </p:nvSpPr>
        <p:spPr>
          <a:xfrm rot="-5400000">
            <a:off x="-394600" y="2374800"/>
            <a:ext cx="15807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|———2 km———|</a:t>
            </a:r>
            <a:endParaRPr sz="11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68" name="Google Shape;268;p17"/>
          <p:cNvSpPr txBox="1"/>
          <p:nvPr/>
        </p:nvSpPr>
        <p:spPr>
          <a:xfrm>
            <a:off x="2071500" y="971850"/>
            <a:ext cx="8013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General survey &amp; mapping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69" name="Google Shape;269;p17"/>
          <p:cNvSpPr txBox="1"/>
          <p:nvPr/>
        </p:nvSpPr>
        <p:spPr>
          <a:xfrm>
            <a:off x="4664313" y="971850"/>
            <a:ext cx="8013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General survey &amp; mapping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70" name="Google Shape;270;p17"/>
          <p:cNvSpPr txBox="1"/>
          <p:nvPr/>
        </p:nvSpPr>
        <p:spPr>
          <a:xfrm>
            <a:off x="3047773" y="971850"/>
            <a:ext cx="14481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Survey land using various instruments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71" name="Google Shape;271;p17"/>
          <p:cNvSpPr txBox="1"/>
          <p:nvPr/>
        </p:nvSpPr>
        <p:spPr>
          <a:xfrm>
            <a:off x="5588323" y="971850"/>
            <a:ext cx="14481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Survey land using various instruments</a:t>
            </a:r>
            <a:endParaRPr sz="12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72" name="Google Shape;272;p17"/>
          <p:cNvSpPr txBox="1"/>
          <p:nvPr/>
        </p:nvSpPr>
        <p:spPr>
          <a:xfrm>
            <a:off x="503900" y="3614350"/>
            <a:ext cx="21252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Range: </a:t>
            </a:r>
            <a:r>
              <a:rPr lang="en" sz="9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250 km</a:t>
            </a:r>
            <a:endParaRPr sz="9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Loiter time: </a:t>
            </a:r>
            <a:r>
              <a:rPr lang="en" sz="9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30 mins each block</a:t>
            </a:r>
            <a:endParaRPr sz="9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73" name="Google Shape;273;p17"/>
          <p:cNvSpPr txBox="1"/>
          <p:nvPr/>
        </p:nvSpPr>
        <p:spPr>
          <a:xfrm rot="-683465">
            <a:off x="513230" y="3084131"/>
            <a:ext cx="955420" cy="19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takeoff</a:t>
            </a:r>
            <a:endParaRPr sz="4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74" name="Google Shape;274;p17"/>
          <p:cNvSpPr txBox="1"/>
          <p:nvPr/>
        </p:nvSpPr>
        <p:spPr>
          <a:xfrm rot="715209">
            <a:off x="7554306" y="3084195"/>
            <a:ext cx="955709" cy="19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landing</a:t>
            </a:r>
            <a:endParaRPr sz="4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75" name="Google Shape;275;p17"/>
          <p:cNvSpPr txBox="1"/>
          <p:nvPr/>
        </p:nvSpPr>
        <p:spPr>
          <a:xfrm>
            <a:off x="230550" y="4532250"/>
            <a:ext cx="10404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</a:rPr>
              <a:t>5</a:t>
            </a:r>
            <a:endParaRPr sz="10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82" name="Google Shape;2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8"/>
          <p:cNvSpPr txBox="1"/>
          <p:nvPr/>
        </p:nvSpPr>
        <p:spPr>
          <a:xfrm>
            <a:off x="230550" y="116250"/>
            <a:ext cx="86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Mission Profile: MARVIN5K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84" name="Google Shape;284;p18"/>
          <p:cNvSpPr txBox="1"/>
          <p:nvPr/>
        </p:nvSpPr>
        <p:spPr>
          <a:xfrm>
            <a:off x="1505337" y="2021451"/>
            <a:ext cx="2382300" cy="16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Archivo"/>
                <a:ea typeface="Archivo"/>
                <a:cs typeface="Archivo"/>
                <a:sym typeface="Archivo"/>
              </a:rPr>
              <a:t>Sub Problem: </a:t>
            </a:r>
            <a:r>
              <a:rPr lang="en">
                <a:solidFill>
                  <a:srgbClr val="FFFFFF"/>
                </a:solidFill>
                <a:latin typeface="Archivo"/>
                <a:ea typeface="Archivo"/>
                <a:cs typeface="Archivo"/>
                <a:sym typeface="Archivo"/>
              </a:rPr>
              <a:t>selecting airfoil based on their data, Reynolds number, and conceptual sketches</a:t>
            </a:r>
            <a:endParaRPr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Archivo"/>
                <a:ea typeface="Archivo"/>
                <a:cs typeface="Archivo"/>
                <a:sym typeface="Archivo"/>
              </a:rPr>
              <a:t>Measure of Success: </a:t>
            </a:r>
            <a:r>
              <a:rPr lang="en">
                <a:solidFill>
                  <a:srgbClr val="FFFFFF"/>
                </a:solidFill>
                <a:latin typeface="Archivo"/>
                <a:ea typeface="Archivo"/>
                <a:cs typeface="Archivo"/>
                <a:sym typeface="Archivo"/>
              </a:rPr>
              <a:t>Lift-to-Drag is the highest compared to other airfoils and is above 60</a:t>
            </a:r>
            <a:endParaRPr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85" name="Google Shape;285;p18"/>
          <p:cNvSpPr/>
          <p:nvPr/>
        </p:nvSpPr>
        <p:spPr>
          <a:xfrm>
            <a:off x="536075" y="3217450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286" name="Google Shape;286;p18"/>
          <p:cNvCxnSpPr/>
          <p:nvPr/>
        </p:nvCxnSpPr>
        <p:spPr>
          <a:xfrm rot="10800000" flipH="1">
            <a:off x="563750" y="3045500"/>
            <a:ext cx="854400" cy="191700"/>
          </a:xfrm>
          <a:prstGeom prst="straightConnector1">
            <a:avLst/>
          </a:prstGeom>
          <a:noFill/>
          <a:ln w="28575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7" name="Google Shape;287;p18"/>
          <p:cNvSpPr/>
          <p:nvPr/>
        </p:nvSpPr>
        <p:spPr>
          <a:xfrm>
            <a:off x="1391975" y="3006250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288" name="Google Shape;288;p18"/>
          <p:cNvCxnSpPr/>
          <p:nvPr/>
        </p:nvCxnSpPr>
        <p:spPr>
          <a:xfrm rot="10800000" flipH="1">
            <a:off x="1418150" y="2298500"/>
            <a:ext cx="277800" cy="747000"/>
          </a:xfrm>
          <a:prstGeom prst="straightConnector1">
            <a:avLst/>
          </a:prstGeom>
          <a:noFill/>
          <a:ln w="28575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9" name="Google Shape;289;p18"/>
          <p:cNvSpPr/>
          <p:nvPr/>
        </p:nvSpPr>
        <p:spPr>
          <a:xfrm>
            <a:off x="1658600" y="2289813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290" name="Google Shape;290;p18"/>
          <p:cNvCxnSpPr/>
          <p:nvPr/>
        </p:nvCxnSpPr>
        <p:spPr>
          <a:xfrm>
            <a:off x="1695950" y="2317975"/>
            <a:ext cx="485700" cy="600"/>
          </a:xfrm>
          <a:prstGeom prst="straightConnector1">
            <a:avLst/>
          </a:prstGeom>
          <a:noFill/>
          <a:ln w="28575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1" name="Google Shape;291;p18"/>
          <p:cNvSpPr/>
          <p:nvPr/>
        </p:nvSpPr>
        <p:spPr>
          <a:xfrm>
            <a:off x="2121188" y="2284238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grpSp>
        <p:nvGrpSpPr>
          <p:cNvPr id="292" name="Google Shape;292;p18"/>
          <p:cNvGrpSpPr/>
          <p:nvPr/>
        </p:nvGrpSpPr>
        <p:grpSpPr>
          <a:xfrm>
            <a:off x="3016742" y="1507400"/>
            <a:ext cx="974657" cy="86100"/>
            <a:chOff x="3357111" y="2005125"/>
            <a:chExt cx="1709325" cy="86100"/>
          </a:xfrm>
        </p:grpSpPr>
        <p:cxnSp>
          <p:nvCxnSpPr>
            <p:cNvPr id="293" name="Google Shape;293;p18"/>
            <p:cNvCxnSpPr/>
            <p:nvPr/>
          </p:nvCxnSpPr>
          <p:spPr>
            <a:xfrm>
              <a:off x="3357111" y="2057336"/>
              <a:ext cx="619800" cy="4200"/>
            </a:xfrm>
            <a:prstGeom prst="straightConnector1">
              <a:avLst/>
            </a:prstGeom>
            <a:noFill/>
            <a:ln w="28575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94" name="Google Shape;294;p18"/>
            <p:cNvSpPr/>
            <p:nvPr/>
          </p:nvSpPr>
          <p:spPr>
            <a:xfrm>
              <a:off x="3976900" y="2005125"/>
              <a:ext cx="432550" cy="86100"/>
            </a:xfrm>
            <a:custGeom>
              <a:avLst/>
              <a:gdLst/>
              <a:ahLst/>
              <a:cxnLst/>
              <a:rect l="l" t="t" r="r" b="b"/>
              <a:pathLst>
                <a:path w="17302" h="3444" extrusionOk="0">
                  <a:moveTo>
                    <a:pt x="0" y="2898"/>
                  </a:moveTo>
                  <a:cubicBezTo>
                    <a:pt x="490" y="1674"/>
                    <a:pt x="1484" y="-30"/>
                    <a:pt x="2796" y="101"/>
                  </a:cubicBezTo>
                  <a:cubicBezTo>
                    <a:pt x="4019" y="224"/>
                    <a:pt x="5948" y="3247"/>
                    <a:pt x="4719" y="3247"/>
                  </a:cubicBezTo>
                  <a:cubicBezTo>
                    <a:pt x="3571" y="3247"/>
                    <a:pt x="4974" y="205"/>
                    <a:pt x="6117" y="101"/>
                  </a:cubicBezTo>
                  <a:cubicBezTo>
                    <a:pt x="7596" y="-34"/>
                    <a:pt x="10562" y="3239"/>
                    <a:pt x="9088" y="3422"/>
                  </a:cubicBezTo>
                  <a:cubicBezTo>
                    <a:pt x="8364" y="3512"/>
                    <a:pt x="7616" y="2093"/>
                    <a:pt x="8040" y="1499"/>
                  </a:cubicBezTo>
                  <a:cubicBezTo>
                    <a:pt x="9110" y="2"/>
                    <a:pt x="11813" y="-372"/>
                    <a:pt x="13458" y="451"/>
                  </a:cubicBezTo>
                  <a:cubicBezTo>
                    <a:pt x="14241" y="843"/>
                    <a:pt x="14154" y="3159"/>
                    <a:pt x="13283" y="3072"/>
                  </a:cubicBezTo>
                  <a:cubicBezTo>
                    <a:pt x="11723" y="2916"/>
                    <a:pt x="15900" y="-76"/>
                    <a:pt x="17302" y="626"/>
                  </a:cubicBezTo>
                </a:path>
              </a:pathLst>
            </a:custGeom>
            <a:noFill/>
            <a:ln w="19050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5" name="Google Shape;295;p18"/>
            <p:cNvSpPr/>
            <p:nvPr/>
          </p:nvSpPr>
          <p:spPr>
            <a:xfrm>
              <a:off x="4405600" y="2019850"/>
              <a:ext cx="56648" cy="56651"/>
            </a:xfrm>
            <a:custGeom>
              <a:avLst/>
              <a:gdLst/>
              <a:ahLst/>
              <a:cxnLst/>
              <a:rect l="l" t="t" r="r" b="b"/>
              <a:pathLst>
                <a:path w="1728" h="1268" extrusionOk="0">
                  <a:moveTo>
                    <a:pt x="0" y="0"/>
                  </a:moveTo>
                  <a:cubicBezTo>
                    <a:pt x="711" y="71"/>
                    <a:pt x="1381" y="643"/>
                    <a:pt x="1728" y="1268"/>
                  </a:cubicBezTo>
                </a:path>
              </a:pathLst>
            </a:custGeom>
            <a:noFill/>
            <a:ln w="19050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296" name="Google Shape;296;p18"/>
            <p:cNvCxnSpPr/>
            <p:nvPr/>
          </p:nvCxnSpPr>
          <p:spPr>
            <a:xfrm>
              <a:off x="4446636" y="2057336"/>
              <a:ext cx="619800" cy="4200"/>
            </a:xfrm>
            <a:prstGeom prst="straightConnector1">
              <a:avLst/>
            </a:prstGeom>
            <a:noFill/>
            <a:ln w="28575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7" name="Google Shape;297;p18"/>
          <p:cNvSpPr/>
          <p:nvPr/>
        </p:nvSpPr>
        <p:spPr>
          <a:xfrm>
            <a:off x="3963425" y="1529900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298" name="Google Shape;298;p18"/>
          <p:cNvCxnSpPr/>
          <p:nvPr/>
        </p:nvCxnSpPr>
        <p:spPr>
          <a:xfrm>
            <a:off x="7665250" y="3045500"/>
            <a:ext cx="854400" cy="191700"/>
          </a:xfrm>
          <a:prstGeom prst="straightConnector1">
            <a:avLst/>
          </a:prstGeom>
          <a:noFill/>
          <a:ln w="28575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9" name="Google Shape;299;p18"/>
          <p:cNvSpPr/>
          <p:nvPr/>
        </p:nvSpPr>
        <p:spPr>
          <a:xfrm>
            <a:off x="7629750" y="3006250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00" name="Google Shape;300;p18"/>
          <p:cNvSpPr/>
          <p:nvPr/>
        </p:nvSpPr>
        <p:spPr>
          <a:xfrm>
            <a:off x="8456050" y="3199750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301" name="Google Shape;301;p18"/>
          <p:cNvCxnSpPr/>
          <p:nvPr/>
        </p:nvCxnSpPr>
        <p:spPr>
          <a:xfrm>
            <a:off x="7159638" y="1561550"/>
            <a:ext cx="498900" cy="1468800"/>
          </a:xfrm>
          <a:prstGeom prst="straightConnector1">
            <a:avLst/>
          </a:prstGeom>
          <a:noFill/>
          <a:ln w="28575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" name="Google Shape;302;p18"/>
          <p:cNvCxnSpPr/>
          <p:nvPr/>
        </p:nvCxnSpPr>
        <p:spPr>
          <a:xfrm rot="10800000">
            <a:off x="567713" y="298400"/>
            <a:ext cx="300" cy="29388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303" name="Google Shape;303;p18"/>
          <p:cNvGrpSpPr/>
          <p:nvPr/>
        </p:nvGrpSpPr>
        <p:grpSpPr>
          <a:xfrm>
            <a:off x="7065786" y="4012175"/>
            <a:ext cx="829194" cy="86100"/>
            <a:chOff x="3357111" y="2005125"/>
            <a:chExt cx="1709325" cy="86100"/>
          </a:xfrm>
        </p:grpSpPr>
        <p:cxnSp>
          <p:nvCxnSpPr>
            <p:cNvPr id="304" name="Google Shape;304;p18"/>
            <p:cNvCxnSpPr/>
            <p:nvPr/>
          </p:nvCxnSpPr>
          <p:spPr>
            <a:xfrm>
              <a:off x="3357111" y="2057336"/>
              <a:ext cx="619800" cy="4200"/>
            </a:xfrm>
            <a:prstGeom prst="straightConnector1">
              <a:avLst/>
            </a:prstGeom>
            <a:noFill/>
            <a:ln w="28575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5" name="Google Shape;305;p18"/>
            <p:cNvSpPr/>
            <p:nvPr/>
          </p:nvSpPr>
          <p:spPr>
            <a:xfrm>
              <a:off x="3976900" y="2005125"/>
              <a:ext cx="432550" cy="86100"/>
            </a:xfrm>
            <a:custGeom>
              <a:avLst/>
              <a:gdLst/>
              <a:ahLst/>
              <a:cxnLst/>
              <a:rect l="l" t="t" r="r" b="b"/>
              <a:pathLst>
                <a:path w="17302" h="3444" extrusionOk="0">
                  <a:moveTo>
                    <a:pt x="0" y="2898"/>
                  </a:moveTo>
                  <a:cubicBezTo>
                    <a:pt x="490" y="1674"/>
                    <a:pt x="1484" y="-30"/>
                    <a:pt x="2796" y="101"/>
                  </a:cubicBezTo>
                  <a:cubicBezTo>
                    <a:pt x="4019" y="224"/>
                    <a:pt x="5948" y="3247"/>
                    <a:pt x="4719" y="3247"/>
                  </a:cubicBezTo>
                  <a:cubicBezTo>
                    <a:pt x="3571" y="3247"/>
                    <a:pt x="4974" y="205"/>
                    <a:pt x="6117" y="101"/>
                  </a:cubicBezTo>
                  <a:cubicBezTo>
                    <a:pt x="7596" y="-34"/>
                    <a:pt x="10562" y="3239"/>
                    <a:pt x="9088" y="3422"/>
                  </a:cubicBezTo>
                  <a:cubicBezTo>
                    <a:pt x="8364" y="3512"/>
                    <a:pt x="7616" y="2093"/>
                    <a:pt x="8040" y="1499"/>
                  </a:cubicBezTo>
                  <a:cubicBezTo>
                    <a:pt x="9110" y="2"/>
                    <a:pt x="11813" y="-372"/>
                    <a:pt x="13458" y="451"/>
                  </a:cubicBezTo>
                  <a:cubicBezTo>
                    <a:pt x="14241" y="843"/>
                    <a:pt x="14154" y="3159"/>
                    <a:pt x="13283" y="3072"/>
                  </a:cubicBezTo>
                  <a:cubicBezTo>
                    <a:pt x="11723" y="2916"/>
                    <a:pt x="15900" y="-76"/>
                    <a:pt x="17302" y="626"/>
                  </a:cubicBezTo>
                </a:path>
              </a:pathLst>
            </a:custGeom>
            <a:noFill/>
            <a:ln w="19050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6" name="Google Shape;306;p18"/>
            <p:cNvSpPr/>
            <p:nvPr/>
          </p:nvSpPr>
          <p:spPr>
            <a:xfrm>
              <a:off x="4405600" y="2019850"/>
              <a:ext cx="56648" cy="56651"/>
            </a:xfrm>
            <a:custGeom>
              <a:avLst/>
              <a:gdLst/>
              <a:ahLst/>
              <a:cxnLst/>
              <a:rect l="l" t="t" r="r" b="b"/>
              <a:pathLst>
                <a:path w="1728" h="1268" extrusionOk="0">
                  <a:moveTo>
                    <a:pt x="0" y="0"/>
                  </a:moveTo>
                  <a:cubicBezTo>
                    <a:pt x="711" y="71"/>
                    <a:pt x="1381" y="643"/>
                    <a:pt x="1728" y="1268"/>
                  </a:cubicBezTo>
                </a:path>
              </a:pathLst>
            </a:custGeom>
            <a:noFill/>
            <a:ln w="19050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307" name="Google Shape;307;p18"/>
            <p:cNvCxnSpPr/>
            <p:nvPr/>
          </p:nvCxnSpPr>
          <p:spPr>
            <a:xfrm>
              <a:off x="4446636" y="2057336"/>
              <a:ext cx="619800" cy="4200"/>
            </a:xfrm>
            <a:prstGeom prst="straightConnector1">
              <a:avLst/>
            </a:prstGeom>
            <a:noFill/>
            <a:ln w="28575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308" name="Google Shape;308;p18"/>
          <p:cNvCxnSpPr/>
          <p:nvPr/>
        </p:nvCxnSpPr>
        <p:spPr>
          <a:xfrm>
            <a:off x="7079725" y="3920150"/>
            <a:ext cx="801300" cy="0"/>
          </a:xfrm>
          <a:prstGeom prst="straightConnector1">
            <a:avLst/>
          </a:prstGeom>
          <a:noFill/>
          <a:ln w="28575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9" name="Google Shape;309;p18"/>
          <p:cNvSpPr txBox="1"/>
          <p:nvPr/>
        </p:nvSpPr>
        <p:spPr>
          <a:xfrm>
            <a:off x="7881025" y="3756100"/>
            <a:ext cx="9558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Cruise segment</a:t>
            </a:r>
            <a:endParaRPr sz="4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10" name="Google Shape;310;p18"/>
          <p:cNvSpPr txBox="1"/>
          <p:nvPr/>
        </p:nvSpPr>
        <p:spPr>
          <a:xfrm>
            <a:off x="7881025" y="3920150"/>
            <a:ext cx="9558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Loiter segment</a:t>
            </a:r>
            <a:endParaRPr sz="4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11" name="Google Shape;311;p18"/>
          <p:cNvSpPr txBox="1"/>
          <p:nvPr/>
        </p:nvSpPr>
        <p:spPr>
          <a:xfrm rot="-4189492">
            <a:off x="1121711" y="2576132"/>
            <a:ext cx="955955" cy="191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climb</a:t>
            </a:r>
            <a:endParaRPr sz="4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12" name="Google Shape;312;p18"/>
          <p:cNvSpPr txBox="1"/>
          <p:nvPr/>
        </p:nvSpPr>
        <p:spPr>
          <a:xfrm rot="4294585">
            <a:off x="6870138" y="2171979"/>
            <a:ext cx="955893" cy="19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descent</a:t>
            </a:r>
            <a:endParaRPr sz="4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13" name="Google Shape;313;p18"/>
          <p:cNvSpPr txBox="1"/>
          <p:nvPr/>
        </p:nvSpPr>
        <p:spPr>
          <a:xfrm rot="715209">
            <a:off x="7554306" y="3084195"/>
            <a:ext cx="955709" cy="19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landing</a:t>
            </a:r>
            <a:endParaRPr sz="4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14" name="Google Shape;314;p18"/>
          <p:cNvSpPr txBox="1"/>
          <p:nvPr/>
        </p:nvSpPr>
        <p:spPr>
          <a:xfrm>
            <a:off x="418625" y="3199750"/>
            <a:ext cx="2985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1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15" name="Google Shape;315;p18"/>
          <p:cNvSpPr txBox="1"/>
          <p:nvPr/>
        </p:nvSpPr>
        <p:spPr>
          <a:xfrm>
            <a:off x="1274525" y="2991650"/>
            <a:ext cx="2985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2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16" name="Google Shape;316;p18"/>
          <p:cNvSpPr txBox="1"/>
          <p:nvPr/>
        </p:nvSpPr>
        <p:spPr>
          <a:xfrm>
            <a:off x="1658600" y="2244713"/>
            <a:ext cx="2985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3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17" name="Google Shape;317;p18"/>
          <p:cNvSpPr txBox="1"/>
          <p:nvPr/>
        </p:nvSpPr>
        <p:spPr>
          <a:xfrm>
            <a:off x="2003738" y="2244725"/>
            <a:ext cx="2985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4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18" name="Google Shape;318;p18"/>
          <p:cNvSpPr txBox="1"/>
          <p:nvPr/>
        </p:nvSpPr>
        <p:spPr>
          <a:xfrm>
            <a:off x="2330588" y="1507400"/>
            <a:ext cx="2985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5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19" name="Google Shape;319;p18"/>
          <p:cNvSpPr txBox="1"/>
          <p:nvPr/>
        </p:nvSpPr>
        <p:spPr>
          <a:xfrm>
            <a:off x="2875125" y="1507400"/>
            <a:ext cx="2985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6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20" name="Google Shape;320;p18"/>
          <p:cNvSpPr txBox="1"/>
          <p:nvPr/>
        </p:nvSpPr>
        <p:spPr>
          <a:xfrm>
            <a:off x="3837725" y="1507400"/>
            <a:ext cx="2985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7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21" name="Google Shape;321;p18"/>
          <p:cNvSpPr txBox="1"/>
          <p:nvPr/>
        </p:nvSpPr>
        <p:spPr>
          <a:xfrm>
            <a:off x="7409704" y="2991650"/>
            <a:ext cx="4011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12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22" name="Google Shape;322;p18"/>
          <p:cNvSpPr txBox="1"/>
          <p:nvPr/>
        </p:nvSpPr>
        <p:spPr>
          <a:xfrm>
            <a:off x="8238249" y="3199750"/>
            <a:ext cx="4842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13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23" name="Google Shape;323;p18"/>
          <p:cNvSpPr txBox="1"/>
          <p:nvPr/>
        </p:nvSpPr>
        <p:spPr>
          <a:xfrm>
            <a:off x="1378550" y="2049863"/>
            <a:ext cx="11205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20 km</a:t>
            </a:r>
            <a:endParaRPr sz="9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24" name="Google Shape;324;p18"/>
          <p:cNvSpPr txBox="1"/>
          <p:nvPr/>
        </p:nvSpPr>
        <p:spPr>
          <a:xfrm rot="-5400000">
            <a:off x="-394600" y="2374800"/>
            <a:ext cx="15807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|——1 km——|</a:t>
            </a:r>
            <a:endParaRPr sz="11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25" name="Google Shape;325;p18"/>
          <p:cNvSpPr txBox="1"/>
          <p:nvPr/>
        </p:nvSpPr>
        <p:spPr>
          <a:xfrm>
            <a:off x="1583013" y="1353375"/>
            <a:ext cx="6513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Test imaging &amp; mapping</a:t>
            </a:r>
            <a:endParaRPr sz="9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26" name="Google Shape;326;p18"/>
          <p:cNvSpPr txBox="1"/>
          <p:nvPr/>
        </p:nvSpPr>
        <p:spPr>
          <a:xfrm>
            <a:off x="503900" y="3614350"/>
            <a:ext cx="21252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Range: </a:t>
            </a:r>
            <a:r>
              <a:rPr lang="en" sz="9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500 km</a:t>
            </a:r>
            <a:endParaRPr sz="9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Loiter time: </a:t>
            </a:r>
            <a:r>
              <a:rPr lang="en" sz="9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30 mins each block</a:t>
            </a:r>
            <a:endParaRPr sz="9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327" name="Google Shape;327;p18"/>
          <p:cNvCxnSpPr/>
          <p:nvPr/>
        </p:nvCxnSpPr>
        <p:spPr>
          <a:xfrm rot="10800000" flipH="1">
            <a:off x="2147075" y="1571575"/>
            <a:ext cx="277800" cy="747000"/>
          </a:xfrm>
          <a:prstGeom prst="straightConnector1">
            <a:avLst/>
          </a:prstGeom>
          <a:noFill/>
          <a:ln w="28575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8" name="Google Shape;328;p18"/>
          <p:cNvSpPr/>
          <p:nvPr/>
        </p:nvSpPr>
        <p:spPr>
          <a:xfrm>
            <a:off x="2397988" y="1529888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329" name="Google Shape;329;p18"/>
          <p:cNvCxnSpPr/>
          <p:nvPr/>
        </p:nvCxnSpPr>
        <p:spPr>
          <a:xfrm rot="10800000" flipH="1">
            <a:off x="2424875" y="1560500"/>
            <a:ext cx="592200" cy="900"/>
          </a:xfrm>
          <a:prstGeom prst="straightConnector1">
            <a:avLst/>
          </a:prstGeom>
          <a:noFill/>
          <a:ln w="28575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0" name="Google Shape;330;p18"/>
          <p:cNvSpPr/>
          <p:nvPr/>
        </p:nvSpPr>
        <p:spPr>
          <a:xfrm>
            <a:off x="2992563" y="1529138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331" name="Google Shape;331;p18"/>
          <p:cNvCxnSpPr/>
          <p:nvPr/>
        </p:nvCxnSpPr>
        <p:spPr>
          <a:xfrm rot="10800000" flipH="1">
            <a:off x="3991400" y="1560500"/>
            <a:ext cx="592200" cy="900"/>
          </a:xfrm>
          <a:prstGeom prst="straightConnector1">
            <a:avLst/>
          </a:prstGeom>
          <a:noFill/>
          <a:ln w="28575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2" name="Google Shape;332;p18"/>
          <p:cNvSpPr/>
          <p:nvPr/>
        </p:nvSpPr>
        <p:spPr>
          <a:xfrm>
            <a:off x="4546550" y="1529900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333" name="Google Shape;333;p18"/>
          <p:cNvCxnSpPr/>
          <p:nvPr/>
        </p:nvCxnSpPr>
        <p:spPr>
          <a:xfrm rot="10800000" flipH="1">
            <a:off x="5588825" y="1561250"/>
            <a:ext cx="592200" cy="900"/>
          </a:xfrm>
          <a:prstGeom prst="straightConnector1">
            <a:avLst/>
          </a:prstGeom>
          <a:noFill/>
          <a:ln w="28575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4" name="Google Shape;334;p18"/>
          <p:cNvSpPr/>
          <p:nvPr/>
        </p:nvSpPr>
        <p:spPr>
          <a:xfrm>
            <a:off x="5549088" y="1529900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35" name="Google Shape;335;p18"/>
          <p:cNvSpPr/>
          <p:nvPr/>
        </p:nvSpPr>
        <p:spPr>
          <a:xfrm>
            <a:off x="6149800" y="1529150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grpSp>
        <p:nvGrpSpPr>
          <p:cNvPr id="336" name="Google Shape;336;p18"/>
          <p:cNvGrpSpPr/>
          <p:nvPr/>
        </p:nvGrpSpPr>
        <p:grpSpPr>
          <a:xfrm>
            <a:off x="4583267" y="1507400"/>
            <a:ext cx="974657" cy="86100"/>
            <a:chOff x="3357111" y="2005125"/>
            <a:chExt cx="1709325" cy="86100"/>
          </a:xfrm>
        </p:grpSpPr>
        <p:cxnSp>
          <p:nvCxnSpPr>
            <p:cNvPr id="337" name="Google Shape;337;p18"/>
            <p:cNvCxnSpPr/>
            <p:nvPr/>
          </p:nvCxnSpPr>
          <p:spPr>
            <a:xfrm>
              <a:off x="3357111" y="2057336"/>
              <a:ext cx="619800" cy="4200"/>
            </a:xfrm>
            <a:prstGeom prst="straightConnector1">
              <a:avLst/>
            </a:prstGeom>
            <a:noFill/>
            <a:ln w="28575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38" name="Google Shape;338;p18"/>
            <p:cNvSpPr/>
            <p:nvPr/>
          </p:nvSpPr>
          <p:spPr>
            <a:xfrm>
              <a:off x="3976900" y="2005125"/>
              <a:ext cx="432550" cy="86100"/>
            </a:xfrm>
            <a:custGeom>
              <a:avLst/>
              <a:gdLst/>
              <a:ahLst/>
              <a:cxnLst/>
              <a:rect l="l" t="t" r="r" b="b"/>
              <a:pathLst>
                <a:path w="17302" h="3444" extrusionOk="0">
                  <a:moveTo>
                    <a:pt x="0" y="2898"/>
                  </a:moveTo>
                  <a:cubicBezTo>
                    <a:pt x="490" y="1674"/>
                    <a:pt x="1484" y="-30"/>
                    <a:pt x="2796" y="101"/>
                  </a:cubicBezTo>
                  <a:cubicBezTo>
                    <a:pt x="4019" y="224"/>
                    <a:pt x="5948" y="3247"/>
                    <a:pt x="4719" y="3247"/>
                  </a:cubicBezTo>
                  <a:cubicBezTo>
                    <a:pt x="3571" y="3247"/>
                    <a:pt x="4974" y="205"/>
                    <a:pt x="6117" y="101"/>
                  </a:cubicBezTo>
                  <a:cubicBezTo>
                    <a:pt x="7596" y="-34"/>
                    <a:pt x="10562" y="3239"/>
                    <a:pt x="9088" y="3422"/>
                  </a:cubicBezTo>
                  <a:cubicBezTo>
                    <a:pt x="8364" y="3512"/>
                    <a:pt x="7616" y="2093"/>
                    <a:pt x="8040" y="1499"/>
                  </a:cubicBezTo>
                  <a:cubicBezTo>
                    <a:pt x="9110" y="2"/>
                    <a:pt x="11813" y="-372"/>
                    <a:pt x="13458" y="451"/>
                  </a:cubicBezTo>
                  <a:cubicBezTo>
                    <a:pt x="14241" y="843"/>
                    <a:pt x="14154" y="3159"/>
                    <a:pt x="13283" y="3072"/>
                  </a:cubicBezTo>
                  <a:cubicBezTo>
                    <a:pt x="11723" y="2916"/>
                    <a:pt x="15900" y="-76"/>
                    <a:pt x="17302" y="626"/>
                  </a:cubicBezTo>
                </a:path>
              </a:pathLst>
            </a:custGeom>
            <a:noFill/>
            <a:ln w="19050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9" name="Google Shape;339;p18"/>
            <p:cNvSpPr/>
            <p:nvPr/>
          </p:nvSpPr>
          <p:spPr>
            <a:xfrm>
              <a:off x="4405600" y="2019850"/>
              <a:ext cx="56648" cy="56651"/>
            </a:xfrm>
            <a:custGeom>
              <a:avLst/>
              <a:gdLst/>
              <a:ahLst/>
              <a:cxnLst/>
              <a:rect l="l" t="t" r="r" b="b"/>
              <a:pathLst>
                <a:path w="1728" h="1268" extrusionOk="0">
                  <a:moveTo>
                    <a:pt x="0" y="0"/>
                  </a:moveTo>
                  <a:cubicBezTo>
                    <a:pt x="711" y="71"/>
                    <a:pt x="1381" y="643"/>
                    <a:pt x="1728" y="1268"/>
                  </a:cubicBezTo>
                </a:path>
              </a:pathLst>
            </a:custGeom>
            <a:noFill/>
            <a:ln w="19050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340" name="Google Shape;340;p18"/>
            <p:cNvCxnSpPr/>
            <p:nvPr/>
          </p:nvCxnSpPr>
          <p:spPr>
            <a:xfrm>
              <a:off x="4446636" y="2057336"/>
              <a:ext cx="619800" cy="4200"/>
            </a:xfrm>
            <a:prstGeom prst="straightConnector1">
              <a:avLst/>
            </a:prstGeom>
            <a:noFill/>
            <a:ln w="28575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1" name="Google Shape;341;p18"/>
          <p:cNvGrpSpPr/>
          <p:nvPr/>
        </p:nvGrpSpPr>
        <p:grpSpPr>
          <a:xfrm>
            <a:off x="6181017" y="1507400"/>
            <a:ext cx="974657" cy="86100"/>
            <a:chOff x="3357111" y="2005125"/>
            <a:chExt cx="1709325" cy="86100"/>
          </a:xfrm>
        </p:grpSpPr>
        <p:cxnSp>
          <p:nvCxnSpPr>
            <p:cNvPr id="342" name="Google Shape;342;p18"/>
            <p:cNvCxnSpPr/>
            <p:nvPr/>
          </p:nvCxnSpPr>
          <p:spPr>
            <a:xfrm>
              <a:off x="3357111" y="2057336"/>
              <a:ext cx="619800" cy="4200"/>
            </a:xfrm>
            <a:prstGeom prst="straightConnector1">
              <a:avLst/>
            </a:prstGeom>
            <a:noFill/>
            <a:ln w="28575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43" name="Google Shape;343;p18"/>
            <p:cNvSpPr/>
            <p:nvPr/>
          </p:nvSpPr>
          <p:spPr>
            <a:xfrm>
              <a:off x="3976900" y="2005125"/>
              <a:ext cx="432550" cy="86100"/>
            </a:xfrm>
            <a:custGeom>
              <a:avLst/>
              <a:gdLst/>
              <a:ahLst/>
              <a:cxnLst/>
              <a:rect l="l" t="t" r="r" b="b"/>
              <a:pathLst>
                <a:path w="17302" h="3444" extrusionOk="0">
                  <a:moveTo>
                    <a:pt x="0" y="2898"/>
                  </a:moveTo>
                  <a:cubicBezTo>
                    <a:pt x="490" y="1674"/>
                    <a:pt x="1484" y="-30"/>
                    <a:pt x="2796" y="101"/>
                  </a:cubicBezTo>
                  <a:cubicBezTo>
                    <a:pt x="4019" y="224"/>
                    <a:pt x="5948" y="3247"/>
                    <a:pt x="4719" y="3247"/>
                  </a:cubicBezTo>
                  <a:cubicBezTo>
                    <a:pt x="3571" y="3247"/>
                    <a:pt x="4974" y="205"/>
                    <a:pt x="6117" y="101"/>
                  </a:cubicBezTo>
                  <a:cubicBezTo>
                    <a:pt x="7596" y="-34"/>
                    <a:pt x="10562" y="3239"/>
                    <a:pt x="9088" y="3422"/>
                  </a:cubicBezTo>
                  <a:cubicBezTo>
                    <a:pt x="8364" y="3512"/>
                    <a:pt x="7616" y="2093"/>
                    <a:pt x="8040" y="1499"/>
                  </a:cubicBezTo>
                  <a:cubicBezTo>
                    <a:pt x="9110" y="2"/>
                    <a:pt x="11813" y="-372"/>
                    <a:pt x="13458" y="451"/>
                  </a:cubicBezTo>
                  <a:cubicBezTo>
                    <a:pt x="14241" y="843"/>
                    <a:pt x="14154" y="3159"/>
                    <a:pt x="13283" y="3072"/>
                  </a:cubicBezTo>
                  <a:cubicBezTo>
                    <a:pt x="11723" y="2916"/>
                    <a:pt x="15900" y="-76"/>
                    <a:pt x="17302" y="626"/>
                  </a:cubicBezTo>
                </a:path>
              </a:pathLst>
            </a:custGeom>
            <a:noFill/>
            <a:ln w="19050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4" name="Google Shape;344;p18"/>
            <p:cNvSpPr/>
            <p:nvPr/>
          </p:nvSpPr>
          <p:spPr>
            <a:xfrm>
              <a:off x="4405600" y="2019850"/>
              <a:ext cx="56648" cy="56651"/>
            </a:xfrm>
            <a:custGeom>
              <a:avLst/>
              <a:gdLst/>
              <a:ahLst/>
              <a:cxnLst/>
              <a:rect l="l" t="t" r="r" b="b"/>
              <a:pathLst>
                <a:path w="1728" h="1268" extrusionOk="0">
                  <a:moveTo>
                    <a:pt x="0" y="0"/>
                  </a:moveTo>
                  <a:cubicBezTo>
                    <a:pt x="711" y="71"/>
                    <a:pt x="1381" y="643"/>
                    <a:pt x="1728" y="1268"/>
                  </a:cubicBezTo>
                </a:path>
              </a:pathLst>
            </a:custGeom>
            <a:noFill/>
            <a:ln w="19050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345" name="Google Shape;345;p18"/>
            <p:cNvCxnSpPr/>
            <p:nvPr/>
          </p:nvCxnSpPr>
          <p:spPr>
            <a:xfrm>
              <a:off x="4446636" y="2057336"/>
              <a:ext cx="619800" cy="4200"/>
            </a:xfrm>
            <a:prstGeom prst="straightConnector1">
              <a:avLst/>
            </a:prstGeom>
            <a:noFill/>
            <a:ln w="28575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6" name="Google Shape;346;p18"/>
          <p:cNvSpPr/>
          <p:nvPr/>
        </p:nvSpPr>
        <p:spPr>
          <a:xfrm>
            <a:off x="7124125" y="1531375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47" name="Google Shape;347;p18"/>
          <p:cNvSpPr txBox="1"/>
          <p:nvPr/>
        </p:nvSpPr>
        <p:spPr>
          <a:xfrm>
            <a:off x="4434188" y="1507400"/>
            <a:ext cx="2985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8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48" name="Google Shape;348;p18"/>
          <p:cNvSpPr txBox="1"/>
          <p:nvPr/>
        </p:nvSpPr>
        <p:spPr>
          <a:xfrm>
            <a:off x="5426313" y="1507400"/>
            <a:ext cx="2985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9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49" name="Google Shape;349;p18"/>
          <p:cNvSpPr txBox="1"/>
          <p:nvPr/>
        </p:nvSpPr>
        <p:spPr>
          <a:xfrm>
            <a:off x="6004978" y="1507400"/>
            <a:ext cx="3852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10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50" name="Google Shape;350;p18"/>
          <p:cNvSpPr txBox="1"/>
          <p:nvPr/>
        </p:nvSpPr>
        <p:spPr>
          <a:xfrm>
            <a:off x="6782453" y="1507400"/>
            <a:ext cx="3852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11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51" name="Google Shape;351;p18"/>
          <p:cNvSpPr txBox="1"/>
          <p:nvPr/>
        </p:nvSpPr>
        <p:spPr>
          <a:xfrm>
            <a:off x="2160725" y="1295275"/>
            <a:ext cx="11205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100 km</a:t>
            </a:r>
            <a:endParaRPr sz="9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52" name="Google Shape;352;p18"/>
          <p:cNvSpPr txBox="1"/>
          <p:nvPr/>
        </p:nvSpPr>
        <p:spPr>
          <a:xfrm rot="5400000">
            <a:off x="7643825" y="2115500"/>
            <a:ext cx="20664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|—————2 km—————|</a:t>
            </a:r>
            <a:endParaRPr sz="11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353" name="Google Shape;353;p18"/>
          <p:cNvCxnSpPr/>
          <p:nvPr/>
        </p:nvCxnSpPr>
        <p:spPr>
          <a:xfrm rot="10800000">
            <a:off x="1419025" y="93775"/>
            <a:ext cx="300" cy="29388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354" name="Google Shape;354;p18"/>
          <p:cNvCxnSpPr/>
          <p:nvPr/>
        </p:nvCxnSpPr>
        <p:spPr>
          <a:xfrm rot="10800000" flipH="1">
            <a:off x="1682588" y="4675"/>
            <a:ext cx="1200" cy="23133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355" name="Google Shape;355;p18"/>
          <p:cNvCxnSpPr/>
          <p:nvPr/>
        </p:nvCxnSpPr>
        <p:spPr>
          <a:xfrm rot="10800000" flipH="1">
            <a:off x="2143238" y="5275"/>
            <a:ext cx="1200" cy="23133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356" name="Google Shape;356;p18"/>
          <p:cNvCxnSpPr/>
          <p:nvPr/>
        </p:nvCxnSpPr>
        <p:spPr>
          <a:xfrm rot="10800000" flipH="1">
            <a:off x="2427488" y="57350"/>
            <a:ext cx="2400" cy="15354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357" name="Google Shape;357;p18"/>
          <p:cNvCxnSpPr/>
          <p:nvPr/>
        </p:nvCxnSpPr>
        <p:spPr>
          <a:xfrm rot="10800000" flipH="1">
            <a:off x="3023500" y="26750"/>
            <a:ext cx="2400" cy="15354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358" name="Google Shape;358;p18"/>
          <p:cNvCxnSpPr/>
          <p:nvPr/>
        </p:nvCxnSpPr>
        <p:spPr>
          <a:xfrm rot="10800000" flipH="1">
            <a:off x="4004150" y="573350"/>
            <a:ext cx="8700" cy="9888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359" name="Google Shape;359;p18"/>
          <p:cNvCxnSpPr/>
          <p:nvPr/>
        </p:nvCxnSpPr>
        <p:spPr>
          <a:xfrm rot="10800000" flipH="1">
            <a:off x="4588200" y="659850"/>
            <a:ext cx="1500" cy="9024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360" name="Google Shape;360;p18"/>
          <p:cNvCxnSpPr/>
          <p:nvPr/>
        </p:nvCxnSpPr>
        <p:spPr>
          <a:xfrm rot="10800000" flipH="1">
            <a:off x="5572175" y="607250"/>
            <a:ext cx="1500" cy="9549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361" name="Google Shape;361;p18"/>
          <p:cNvCxnSpPr/>
          <p:nvPr/>
        </p:nvCxnSpPr>
        <p:spPr>
          <a:xfrm rot="10800000" flipH="1">
            <a:off x="6177313" y="26750"/>
            <a:ext cx="2400" cy="15354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362" name="Google Shape;362;p18"/>
          <p:cNvCxnSpPr/>
          <p:nvPr/>
        </p:nvCxnSpPr>
        <p:spPr>
          <a:xfrm rot="10800000" flipH="1">
            <a:off x="7156963" y="26750"/>
            <a:ext cx="2400" cy="15354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363" name="Google Shape;363;p18"/>
          <p:cNvCxnSpPr/>
          <p:nvPr/>
        </p:nvCxnSpPr>
        <p:spPr>
          <a:xfrm rot="10800000">
            <a:off x="7658825" y="81050"/>
            <a:ext cx="300" cy="29388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364" name="Google Shape;364;p18"/>
          <p:cNvCxnSpPr/>
          <p:nvPr/>
        </p:nvCxnSpPr>
        <p:spPr>
          <a:xfrm rot="10800000" flipH="1">
            <a:off x="8488863" y="101900"/>
            <a:ext cx="300" cy="31353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365" name="Google Shape;365;p18"/>
          <p:cNvSpPr txBox="1"/>
          <p:nvPr/>
        </p:nvSpPr>
        <p:spPr>
          <a:xfrm>
            <a:off x="2386113" y="859375"/>
            <a:ext cx="6513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Imaging &amp; Mapping</a:t>
            </a:r>
            <a:endParaRPr sz="9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66" name="Google Shape;366;p18"/>
          <p:cNvSpPr txBox="1"/>
          <p:nvPr/>
        </p:nvSpPr>
        <p:spPr>
          <a:xfrm>
            <a:off x="3977288" y="859375"/>
            <a:ext cx="6513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Imaging &amp; Mapping</a:t>
            </a:r>
            <a:endParaRPr sz="9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67" name="Google Shape;367;p18"/>
          <p:cNvSpPr txBox="1"/>
          <p:nvPr/>
        </p:nvSpPr>
        <p:spPr>
          <a:xfrm>
            <a:off x="5550700" y="859375"/>
            <a:ext cx="6513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Imaging &amp; Mapping</a:t>
            </a:r>
            <a:endParaRPr sz="9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68" name="Google Shape;368;p18"/>
          <p:cNvSpPr txBox="1"/>
          <p:nvPr/>
        </p:nvSpPr>
        <p:spPr>
          <a:xfrm>
            <a:off x="2979074" y="859375"/>
            <a:ext cx="10500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Land &amp; Environmental survey</a:t>
            </a:r>
            <a:endParaRPr sz="10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69" name="Google Shape;369;p18"/>
          <p:cNvSpPr txBox="1"/>
          <p:nvPr/>
        </p:nvSpPr>
        <p:spPr>
          <a:xfrm>
            <a:off x="4545599" y="859375"/>
            <a:ext cx="10500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Land &amp; Environmental survey</a:t>
            </a:r>
            <a:endParaRPr sz="10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70" name="Google Shape;370;p18"/>
          <p:cNvSpPr txBox="1"/>
          <p:nvPr/>
        </p:nvSpPr>
        <p:spPr>
          <a:xfrm>
            <a:off x="6143349" y="859375"/>
            <a:ext cx="10500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Land &amp; Environmental survey</a:t>
            </a:r>
            <a:endParaRPr sz="10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 rot="-683465">
            <a:off x="513230" y="3084131"/>
            <a:ext cx="955420" cy="19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takeoff</a:t>
            </a:r>
            <a:endParaRPr sz="4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3739725" y="1295275"/>
            <a:ext cx="11205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100 km</a:t>
            </a:r>
            <a:endParaRPr sz="9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73" name="Google Shape;373;p18"/>
          <p:cNvSpPr txBox="1"/>
          <p:nvPr/>
        </p:nvSpPr>
        <p:spPr>
          <a:xfrm>
            <a:off x="5324650" y="1295275"/>
            <a:ext cx="11205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100 km</a:t>
            </a:r>
            <a:endParaRPr sz="9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74" name="Google Shape;374;p18"/>
          <p:cNvSpPr txBox="1"/>
          <p:nvPr/>
        </p:nvSpPr>
        <p:spPr>
          <a:xfrm>
            <a:off x="230550" y="4532250"/>
            <a:ext cx="10404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</a:rPr>
              <a:t>6</a:t>
            </a:r>
            <a:endParaRPr sz="10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81" name="Google Shape;38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19"/>
          <p:cNvSpPr txBox="1"/>
          <p:nvPr/>
        </p:nvSpPr>
        <p:spPr>
          <a:xfrm>
            <a:off x="230550" y="116250"/>
            <a:ext cx="86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Mission Profile: MARVIN50K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83" name="Google Shape;383;p19"/>
          <p:cNvSpPr txBox="1"/>
          <p:nvPr/>
        </p:nvSpPr>
        <p:spPr>
          <a:xfrm rot="-683465">
            <a:off x="513230" y="3084131"/>
            <a:ext cx="955420" cy="19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takeoff</a:t>
            </a:r>
            <a:endParaRPr sz="4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84" name="Google Shape;384;p19"/>
          <p:cNvSpPr txBox="1"/>
          <p:nvPr/>
        </p:nvSpPr>
        <p:spPr>
          <a:xfrm>
            <a:off x="1274525" y="2991650"/>
            <a:ext cx="2985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2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85" name="Google Shape;385;p19"/>
          <p:cNvSpPr txBox="1"/>
          <p:nvPr/>
        </p:nvSpPr>
        <p:spPr>
          <a:xfrm>
            <a:off x="1913300" y="2005125"/>
            <a:ext cx="2985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3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86" name="Google Shape;386;p19"/>
          <p:cNvSpPr txBox="1"/>
          <p:nvPr/>
        </p:nvSpPr>
        <p:spPr>
          <a:xfrm>
            <a:off x="6860088" y="2005125"/>
            <a:ext cx="2985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7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87" name="Google Shape;387;p19"/>
          <p:cNvSpPr txBox="1"/>
          <p:nvPr/>
        </p:nvSpPr>
        <p:spPr>
          <a:xfrm>
            <a:off x="4495738" y="1707525"/>
            <a:ext cx="11205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|—100 km—|</a:t>
            </a:r>
            <a:endParaRPr sz="11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88" name="Google Shape;388;p19"/>
          <p:cNvSpPr/>
          <p:nvPr/>
        </p:nvSpPr>
        <p:spPr>
          <a:xfrm>
            <a:off x="536075" y="3217450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389" name="Google Shape;389;p19"/>
          <p:cNvCxnSpPr/>
          <p:nvPr/>
        </p:nvCxnSpPr>
        <p:spPr>
          <a:xfrm rot="10800000" flipH="1">
            <a:off x="563750" y="3045500"/>
            <a:ext cx="854400" cy="191700"/>
          </a:xfrm>
          <a:prstGeom prst="straightConnector1">
            <a:avLst/>
          </a:prstGeom>
          <a:noFill/>
          <a:ln w="28575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0" name="Google Shape;390;p19"/>
          <p:cNvSpPr/>
          <p:nvPr/>
        </p:nvSpPr>
        <p:spPr>
          <a:xfrm>
            <a:off x="1391975" y="3006250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391" name="Google Shape;391;p19"/>
          <p:cNvCxnSpPr/>
          <p:nvPr/>
        </p:nvCxnSpPr>
        <p:spPr>
          <a:xfrm rot="10800000" flipH="1">
            <a:off x="1418150" y="2051600"/>
            <a:ext cx="592800" cy="993900"/>
          </a:xfrm>
          <a:prstGeom prst="straightConnector1">
            <a:avLst/>
          </a:prstGeom>
          <a:noFill/>
          <a:ln w="28575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2" name="Google Shape;392;p19"/>
          <p:cNvSpPr/>
          <p:nvPr/>
        </p:nvSpPr>
        <p:spPr>
          <a:xfrm>
            <a:off x="1971225" y="2027625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393" name="Google Shape;393;p19"/>
          <p:cNvCxnSpPr/>
          <p:nvPr/>
        </p:nvCxnSpPr>
        <p:spPr>
          <a:xfrm rot="10800000" flipH="1">
            <a:off x="2001350" y="2057625"/>
            <a:ext cx="955800" cy="1800"/>
          </a:xfrm>
          <a:prstGeom prst="straightConnector1">
            <a:avLst/>
          </a:prstGeom>
          <a:noFill/>
          <a:ln w="28575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4" name="Google Shape;394;p19"/>
          <p:cNvSpPr/>
          <p:nvPr/>
        </p:nvSpPr>
        <p:spPr>
          <a:xfrm>
            <a:off x="2917650" y="2027625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grpSp>
        <p:nvGrpSpPr>
          <p:cNvPr id="395" name="Google Shape;395;p19"/>
          <p:cNvGrpSpPr/>
          <p:nvPr/>
        </p:nvGrpSpPr>
        <p:grpSpPr>
          <a:xfrm>
            <a:off x="2957153" y="2005125"/>
            <a:ext cx="1645738" cy="86100"/>
            <a:chOff x="3357111" y="2005125"/>
            <a:chExt cx="1709325" cy="86100"/>
          </a:xfrm>
        </p:grpSpPr>
        <p:cxnSp>
          <p:nvCxnSpPr>
            <p:cNvPr id="396" name="Google Shape;396;p19"/>
            <p:cNvCxnSpPr/>
            <p:nvPr/>
          </p:nvCxnSpPr>
          <p:spPr>
            <a:xfrm>
              <a:off x="3357111" y="2057336"/>
              <a:ext cx="619800" cy="4200"/>
            </a:xfrm>
            <a:prstGeom prst="straightConnector1">
              <a:avLst/>
            </a:prstGeom>
            <a:noFill/>
            <a:ln w="28575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97" name="Google Shape;397;p19"/>
            <p:cNvSpPr/>
            <p:nvPr/>
          </p:nvSpPr>
          <p:spPr>
            <a:xfrm>
              <a:off x="3976900" y="2005125"/>
              <a:ext cx="432550" cy="86100"/>
            </a:xfrm>
            <a:custGeom>
              <a:avLst/>
              <a:gdLst/>
              <a:ahLst/>
              <a:cxnLst/>
              <a:rect l="l" t="t" r="r" b="b"/>
              <a:pathLst>
                <a:path w="17302" h="3444" extrusionOk="0">
                  <a:moveTo>
                    <a:pt x="0" y="2898"/>
                  </a:moveTo>
                  <a:cubicBezTo>
                    <a:pt x="490" y="1674"/>
                    <a:pt x="1484" y="-30"/>
                    <a:pt x="2796" y="101"/>
                  </a:cubicBezTo>
                  <a:cubicBezTo>
                    <a:pt x="4019" y="224"/>
                    <a:pt x="5948" y="3247"/>
                    <a:pt x="4719" y="3247"/>
                  </a:cubicBezTo>
                  <a:cubicBezTo>
                    <a:pt x="3571" y="3247"/>
                    <a:pt x="4974" y="205"/>
                    <a:pt x="6117" y="101"/>
                  </a:cubicBezTo>
                  <a:cubicBezTo>
                    <a:pt x="7596" y="-34"/>
                    <a:pt x="10562" y="3239"/>
                    <a:pt x="9088" y="3422"/>
                  </a:cubicBezTo>
                  <a:cubicBezTo>
                    <a:pt x="8364" y="3512"/>
                    <a:pt x="7616" y="2093"/>
                    <a:pt x="8040" y="1499"/>
                  </a:cubicBezTo>
                  <a:cubicBezTo>
                    <a:pt x="9110" y="2"/>
                    <a:pt x="11813" y="-372"/>
                    <a:pt x="13458" y="451"/>
                  </a:cubicBezTo>
                  <a:cubicBezTo>
                    <a:pt x="14241" y="843"/>
                    <a:pt x="14154" y="3159"/>
                    <a:pt x="13283" y="3072"/>
                  </a:cubicBezTo>
                  <a:cubicBezTo>
                    <a:pt x="11723" y="2916"/>
                    <a:pt x="15900" y="-76"/>
                    <a:pt x="17302" y="626"/>
                  </a:cubicBezTo>
                </a:path>
              </a:pathLst>
            </a:custGeom>
            <a:noFill/>
            <a:ln w="19050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98" name="Google Shape;398;p19"/>
            <p:cNvSpPr/>
            <p:nvPr/>
          </p:nvSpPr>
          <p:spPr>
            <a:xfrm>
              <a:off x="4405600" y="2019850"/>
              <a:ext cx="56648" cy="56651"/>
            </a:xfrm>
            <a:custGeom>
              <a:avLst/>
              <a:gdLst/>
              <a:ahLst/>
              <a:cxnLst/>
              <a:rect l="l" t="t" r="r" b="b"/>
              <a:pathLst>
                <a:path w="1728" h="1268" extrusionOk="0">
                  <a:moveTo>
                    <a:pt x="0" y="0"/>
                  </a:moveTo>
                  <a:cubicBezTo>
                    <a:pt x="711" y="71"/>
                    <a:pt x="1381" y="643"/>
                    <a:pt x="1728" y="1268"/>
                  </a:cubicBezTo>
                </a:path>
              </a:pathLst>
            </a:custGeom>
            <a:noFill/>
            <a:ln w="19050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399" name="Google Shape;399;p19"/>
            <p:cNvCxnSpPr/>
            <p:nvPr/>
          </p:nvCxnSpPr>
          <p:spPr>
            <a:xfrm>
              <a:off x="4446636" y="2057336"/>
              <a:ext cx="619800" cy="4200"/>
            </a:xfrm>
            <a:prstGeom prst="straightConnector1">
              <a:avLst/>
            </a:prstGeom>
            <a:noFill/>
            <a:ln w="28575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00" name="Google Shape;400;p19"/>
          <p:cNvGrpSpPr/>
          <p:nvPr/>
        </p:nvGrpSpPr>
        <p:grpSpPr>
          <a:xfrm>
            <a:off x="5549099" y="2005125"/>
            <a:ext cx="1523350" cy="86100"/>
            <a:chOff x="3357111" y="2005125"/>
            <a:chExt cx="1709325" cy="86100"/>
          </a:xfrm>
        </p:grpSpPr>
        <p:cxnSp>
          <p:nvCxnSpPr>
            <p:cNvPr id="401" name="Google Shape;401;p19"/>
            <p:cNvCxnSpPr/>
            <p:nvPr/>
          </p:nvCxnSpPr>
          <p:spPr>
            <a:xfrm>
              <a:off x="3357111" y="2057336"/>
              <a:ext cx="619800" cy="4200"/>
            </a:xfrm>
            <a:prstGeom prst="straightConnector1">
              <a:avLst/>
            </a:prstGeom>
            <a:noFill/>
            <a:ln w="28575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02" name="Google Shape;402;p19"/>
            <p:cNvSpPr/>
            <p:nvPr/>
          </p:nvSpPr>
          <p:spPr>
            <a:xfrm>
              <a:off x="3976900" y="2005125"/>
              <a:ext cx="432550" cy="86100"/>
            </a:xfrm>
            <a:custGeom>
              <a:avLst/>
              <a:gdLst/>
              <a:ahLst/>
              <a:cxnLst/>
              <a:rect l="l" t="t" r="r" b="b"/>
              <a:pathLst>
                <a:path w="17302" h="3444" extrusionOk="0">
                  <a:moveTo>
                    <a:pt x="0" y="2898"/>
                  </a:moveTo>
                  <a:cubicBezTo>
                    <a:pt x="490" y="1674"/>
                    <a:pt x="1484" y="-30"/>
                    <a:pt x="2796" y="101"/>
                  </a:cubicBezTo>
                  <a:cubicBezTo>
                    <a:pt x="4019" y="224"/>
                    <a:pt x="5948" y="3247"/>
                    <a:pt x="4719" y="3247"/>
                  </a:cubicBezTo>
                  <a:cubicBezTo>
                    <a:pt x="3571" y="3247"/>
                    <a:pt x="4974" y="205"/>
                    <a:pt x="6117" y="101"/>
                  </a:cubicBezTo>
                  <a:cubicBezTo>
                    <a:pt x="7596" y="-34"/>
                    <a:pt x="10562" y="3239"/>
                    <a:pt x="9088" y="3422"/>
                  </a:cubicBezTo>
                  <a:cubicBezTo>
                    <a:pt x="8364" y="3512"/>
                    <a:pt x="7616" y="2093"/>
                    <a:pt x="8040" y="1499"/>
                  </a:cubicBezTo>
                  <a:cubicBezTo>
                    <a:pt x="9110" y="2"/>
                    <a:pt x="11813" y="-372"/>
                    <a:pt x="13458" y="451"/>
                  </a:cubicBezTo>
                  <a:cubicBezTo>
                    <a:pt x="14241" y="843"/>
                    <a:pt x="14154" y="3159"/>
                    <a:pt x="13283" y="3072"/>
                  </a:cubicBezTo>
                  <a:cubicBezTo>
                    <a:pt x="11723" y="2916"/>
                    <a:pt x="15900" y="-76"/>
                    <a:pt x="17302" y="626"/>
                  </a:cubicBezTo>
                </a:path>
              </a:pathLst>
            </a:custGeom>
            <a:noFill/>
            <a:ln w="19050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3" name="Google Shape;403;p19"/>
            <p:cNvSpPr/>
            <p:nvPr/>
          </p:nvSpPr>
          <p:spPr>
            <a:xfrm>
              <a:off x="4405600" y="2019850"/>
              <a:ext cx="56648" cy="56651"/>
            </a:xfrm>
            <a:custGeom>
              <a:avLst/>
              <a:gdLst/>
              <a:ahLst/>
              <a:cxnLst/>
              <a:rect l="l" t="t" r="r" b="b"/>
              <a:pathLst>
                <a:path w="1728" h="1268" extrusionOk="0">
                  <a:moveTo>
                    <a:pt x="0" y="0"/>
                  </a:moveTo>
                  <a:cubicBezTo>
                    <a:pt x="711" y="71"/>
                    <a:pt x="1381" y="643"/>
                    <a:pt x="1728" y="1268"/>
                  </a:cubicBezTo>
                </a:path>
              </a:pathLst>
            </a:custGeom>
            <a:noFill/>
            <a:ln w="19050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404" name="Google Shape;404;p19"/>
            <p:cNvCxnSpPr/>
            <p:nvPr/>
          </p:nvCxnSpPr>
          <p:spPr>
            <a:xfrm>
              <a:off x="4446636" y="2057336"/>
              <a:ext cx="619800" cy="4200"/>
            </a:xfrm>
            <a:prstGeom prst="straightConnector1">
              <a:avLst/>
            </a:prstGeom>
            <a:noFill/>
            <a:ln w="28575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05" name="Google Shape;405;p19"/>
          <p:cNvSpPr/>
          <p:nvPr/>
        </p:nvSpPr>
        <p:spPr>
          <a:xfrm>
            <a:off x="4540200" y="2027625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406" name="Google Shape;406;p19"/>
          <p:cNvCxnSpPr/>
          <p:nvPr/>
        </p:nvCxnSpPr>
        <p:spPr>
          <a:xfrm rot="10800000" flipH="1">
            <a:off x="4566850" y="2057625"/>
            <a:ext cx="995400" cy="1800"/>
          </a:xfrm>
          <a:prstGeom prst="straightConnector1">
            <a:avLst/>
          </a:prstGeom>
          <a:noFill/>
          <a:ln w="28575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7" name="Google Shape;407;p19"/>
          <p:cNvSpPr/>
          <p:nvPr/>
        </p:nvSpPr>
        <p:spPr>
          <a:xfrm>
            <a:off x="5525225" y="2026725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08" name="Google Shape;408;p19"/>
          <p:cNvSpPr/>
          <p:nvPr/>
        </p:nvSpPr>
        <p:spPr>
          <a:xfrm>
            <a:off x="7035025" y="2026725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09" name="Google Shape;409;p19"/>
          <p:cNvSpPr/>
          <p:nvPr/>
        </p:nvSpPr>
        <p:spPr>
          <a:xfrm>
            <a:off x="8017750" y="2026725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10" name="Google Shape;410;p19"/>
          <p:cNvSpPr/>
          <p:nvPr/>
        </p:nvSpPr>
        <p:spPr>
          <a:xfrm>
            <a:off x="8027275" y="2388700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411" name="Google Shape;411;p19"/>
          <p:cNvCxnSpPr>
            <a:stCxn id="388" idx="0"/>
          </p:cNvCxnSpPr>
          <p:nvPr/>
        </p:nvCxnSpPr>
        <p:spPr>
          <a:xfrm rot="10800000">
            <a:off x="567575" y="278650"/>
            <a:ext cx="300" cy="29388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412" name="Google Shape;412;p19"/>
          <p:cNvCxnSpPr/>
          <p:nvPr/>
        </p:nvCxnSpPr>
        <p:spPr>
          <a:xfrm rot="10800000">
            <a:off x="1423625" y="67450"/>
            <a:ext cx="300" cy="29388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413" name="Google Shape;413;p19"/>
          <p:cNvCxnSpPr/>
          <p:nvPr/>
        </p:nvCxnSpPr>
        <p:spPr>
          <a:xfrm rot="10800000">
            <a:off x="2001063" y="16425"/>
            <a:ext cx="2100" cy="20430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414" name="Google Shape;414;p19"/>
          <p:cNvCxnSpPr/>
          <p:nvPr/>
        </p:nvCxnSpPr>
        <p:spPr>
          <a:xfrm rot="10800000">
            <a:off x="2948388" y="16425"/>
            <a:ext cx="2100" cy="20430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415" name="Google Shape;415;p19"/>
          <p:cNvCxnSpPr>
            <a:endCxn id="382" idx="2"/>
          </p:cNvCxnSpPr>
          <p:nvPr/>
        </p:nvCxnSpPr>
        <p:spPr>
          <a:xfrm rot="10800000">
            <a:off x="4572000" y="604350"/>
            <a:ext cx="900" cy="14385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416" name="Google Shape;416;p19"/>
          <p:cNvCxnSpPr/>
          <p:nvPr/>
        </p:nvCxnSpPr>
        <p:spPr>
          <a:xfrm rot="10800000" flipH="1">
            <a:off x="5558963" y="558000"/>
            <a:ext cx="2700" cy="14850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417" name="Google Shape;417;p19"/>
          <p:cNvCxnSpPr/>
          <p:nvPr/>
        </p:nvCxnSpPr>
        <p:spPr>
          <a:xfrm rot="10800000">
            <a:off x="7065763" y="16425"/>
            <a:ext cx="2100" cy="20430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418" name="Google Shape;418;p19"/>
          <p:cNvGrpSpPr/>
          <p:nvPr/>
        </p:nvGrpSpPr>
        <p:grpSpPr>
          <a:xfrm>
            <a:off x="7065786" y="3756100"/>
            <a:ext cx="1771039" cy="355750"/>
            <a:chOff x="7065786" y="3756100"/>
            <a:chExt cx="1771039" cy="355750"/>
          </a:xfrm>
        </p:grpSpPr>
        <p:grpSp>
          <p:nvGrpSpPr>
            <p:cNvPr id="419" name="Google Shape;419;p19"/>
            <p:cNvGrpSpPr/>
            <p:nvPr/>
          </p:nvGrpSpPr>
          <p:grpSpPr>
            <a:xfrm>
              <a:off x="7065786" y="4012175"/>
              <a:ext cx="829194" cy="86100"/>
              <a:chOff x="3357111" y="2005125"/>
              <a:chExt cx="1709325" cy="86100"/>
            </a:xfrm>
          </p:grpSpPr>
          <p:cxnSp>
            <p:nvCxnSpPr>
              <p:cNvPr id="420" name="Google Shape;420;p19"/>
              <p:cNvCxnSpPr/>
              <p:nvPr/>
            </p:nvCxnSpPr>
            <p:spPr>
              <a:xfrm>
                <a:off x="3357111" y="2057336"/>
                <a:ext cx="619800" cy="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1B3D6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21" name="Google Shape;421;p19"/>
              <p:cNvSpPr/>
              <p:nvPr/>
            </p:nvSpPr>
            <p:spPr>
              <a:xfrm>
                <a:off x="3976900" y="2005125"/>
                <a:ext cx="432550" cy="86100"/>
              </a:xfrm>
              <a:custGeom>
                <a:avLst/>
                <a:gdLst/>
                <a:ahLst/>
                <a:cxnLst/>
                <a:rect l="l" t="t" r="r" b="b"/>
                <a:pathLst>
                  <a:path w="17302" h="3444" extrusionOk="0">
                    <a:moveTo>
                      <a:pt x="0" y="2898"/>
                    </a:moveTo>
                    <a:cubicBezTo>
                      <a:pt x="490" y="1674"/>
                      <a:pt x="1484" y="-30"/>
                      <a:pt x="2796" y="101"/>
                    </a:cubicBezTo>
                    <a:cubicBezTo>
                      <a:pt x="4019" y="224"/>
                      <a:pt x="5948" y="3247"/>
                      <a:pt x="4719" y="3247"/>
                    </a:cubicBezTo>
                    <a:cubicBezTo>
                      <a:pt x="3571" y="3247"/>
                      <a:pt x="4974" y="205"/>
                      <a:pt x="6117" y="101"/>
                    </a:cubicBezTo>
                    <a:cubicBezTo>
                      <a:pt x="7596" y="-34"/>
                      <a:pt x="10562" y="3239"/>
                      <a:pt x="9088" y="3422"/>
                    </a:cubicBezTo>
                    <a:cubicBezTo>
                      <a:pt x="8364" y="3512"/>
                      <a:pt x="7616" y="2093"/>
                      <a:pt x="8040" y="1499"/>
                    </a:cubicBezTo>
                    <a:cubicBezTo>
                      <a:pt x="9110" y="2"/>
                      <a:pt x="11813" y="-372"/>
                      <a:pt x="13458" y="451"/>
                    </a:cubicBezTo>
                    <a:cubicBezTo>
                      <a:pt x="14241" y="843"/>
                      <a:pt x="14154" y="3159"/>
                      <a:pt x="13283" y="3072"/>
                    </a:cubicBezTo>
                    <a:cubicBezTo>
                      <a:pt x="11723" y="2916"/>
                      <a:pt x="15900" y="-76"/>
                      <a:pt x="17302" y="626"/>
                    </a:cubicBezTo>
                  </a:path>
                </a:pathLst>
              </a:custGeom>
              <a:noFill/>
              <a:ln w="19050" cap="flat" cmpd="sng">
                <a:solidFill>
                  <a:srgbClr val="1B3D6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22" name="Google Shape;422;p19"/>
              <p:cNvSpPr/>
              <p:nvPr/>
            </p:nvSpPr>
            <p:spPr>
              <a:xfrm>
                <a:off x="4405600" y="2019850"/>
                <a:ext cx="56648" cy="56651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268" extrusionOk="0">
                    <a:moveTo>
                      <a:pt x="0" y="0"/>
                    </a:moveTo>
                    <a:cubicBezTo>
                      <a:pt x="711" y="71"/>
                      <a:pt x="1381" y="643"/>
                      <a:pt x="1728" y="1268"/>
                    </a:cubicBezTo>
                  </a:path>
                </a:pathLst>
              </a:custGeom>
              <a:noFill/>
              <a:ln w="19050" cap="flat" cmpd="sng">
                <a:solidFill>
                  <a:srgbClr val="1B3D6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423" name="Google Shape;423;p19"/>
              <p:cNvCxnSpPr/>
              <p:nvPr/>
            </p:nvCxnSpPr>
            <p:spPr>
              <a:xfrm>
                <a:off x="4446636" y="2057336"/>
                <a:ext cx="619800" cy="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1B3D6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4" name="Google Shape;424;p19"/>
            <p:cNvCxnSpPr/>
            <p:nvPr/>
          </p:nvCxnSpPr>
          <p:spPr>
            <a:xfrm>
              <a:off x="7079725" y="3920150"/>
              <a:ext cx="801300" cy="0"/>
            </a:xfrm>
            <a:prstGeom prst="straightConnector1">
              <a:avLst/>
            </a:prstGeom>
            <a:noFill/>
            <a:ln w="28575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25" name="Google Shape;425;p19"/>
            <p:cNvSpPr txBox="1"/>
            <p:nvPr/>
          </p:nvSpPr>
          <p:spPr>
            <a:xfrm>
              <a:off x="7881025" y="3756100"/>
              <a:ext cx="955800" cy="19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1B3D6C"/>
                  </a:solidFill>
                  <a:latin typeface="Archivo"/>
                  <a:ea typeface="Archivo"/>
                  <a:cs typeface="Archivo"/>
                  <a:sym typeface="Archivo"/>
                </a:rPr>
                <a:t>Cruise segment</a:t>
              </a:r>
              <a:endParaRPr sz="4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endParaRPr>
            </a:p>
          </p:txBody>
        </p:sp>
        <p:sp>
          <p:nvSpPr>
            <p:cNvPr id="426" name="Google Shape;426;p19"/>
            <p:cNvSpPr txBox="1"/>
            <p:nvPr/>
          </p:nvSpPr>
          <p:spPr>
            <a:xfrm>
              <a:off x="7881025" y="3920150"/>
              <a:ext cx="955800" cy="19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1B3D6C"/>
                  </a:solidFill>
                  <a:latin typeface="Archivo"/>
                  <a:ea typeface="Archivo"/>
                  <a:cs typeface="Archivo"/>
                  <a:sym typeface="Archivo"/>
                </a:rPr>
                <a:t>Loiter segment</a:t>
              </a:r>
              <a:endParaRPr sz="4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endParaRPr>
            </a:p>
          </p:txBody>
        </p:sp>
      </p:grpSp>
      <p:sp>
        <p:nvSpPr>
          <p:cNvPr id="427" name="Google Shape;427;p19"/>
          <p:cNvSpPr txBox="1"/>
          <p:nvPr/>
        </p:nvSpPr>
        <p:spPr>
          <a:xfrm rot="-3554943">
            <a:off x="1236662" y="2534093"/>
            <a:ext cx="955785" cy="191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climb</a:t>
            </a:r>
            <a:endParaRPr sz="4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28" name="Google Shape;428;p19"/>
          <p:cNvSpPr txBox="1"/>
          <p:nvPr/>
        </p:nvSpPr>
        <p:spPr>
          <a:xfrm>
            <a:off x="418625" y="3199750"/>
            <a:ext cx="2985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1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29" name="Google Shape;429;p19"/>
          <p:cNvSpPr txBox="1"/>
          <p:nvPr/>
        </p:nvSpPr>
        <p:spPr>
          <a:xfrm>
            <a:off x="2832800" y="2005125"/>
            <a:ext cx="2985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4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30" name="Google Shape;430;p19"/>
          <p:cNvSpPr txBox="1"/>
          <p:nvPr/>
        </p:nvSpPr>
        <p:spPr>
          <a:xfrm>
            <a:off x="4446988" y="2005125"/>
            <a:ext cx="2985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5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31" name="Google Shape;431;p19"/>
          <p:cNvSpPr txBox="1"/>
          <p:nvPr/>
        </p:nvSpPr>
        <p:spPr>
          <a:xfrm>
            <a:off x="5408663" y="2005125"/>
            <a:ext cx="2985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6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32" name="Google Shape;432;p19"/>
          <p:cNvSpPr txBox="1"/>
          <p:nvPr/>
        </p:nvSpPr>
        <p:spPr>
          <a:xfrm>
            <a:off x="7802038" y="2005113"/>
            <a:ext cx="2985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8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33" name="Google Shape;433;p19"/>
          <p:cNvSpPr txBox="1"/>
          <p:nvPr/>
        </p:nvSpPr>
        <p:spPr>
          <a:xfrm>
            <a:off x="8027263" y="2270800"/>
            <a:ext cx="2985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9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34" name="Google Shape;434;p19"/>
          <p:cNvSpPr txBox="1"/>
          <p:nvPr/>
        </p:nvSpPr>
        <p:spPr>
          <a:xfrm>
            <a:off x="1919000" y="1707525"/>
            <a:ext cx="11205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|—100 km—|</a:t>
            </a:r>
            <a:endParaRPr sz="11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35" name="Google Shape;435;p19"/>
          <p:cNvSpPr txBox="1"/>
          <p:nvPr/>
        </p:nvSpPr>
        <p:spPr>
          <a:xfrm rot="-5400000">
            <a:off x="-394600" y="2374800"/>
            <a:ext cx="15807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|———2 km———|</a:t>
            </a:r>
            <a:endParaRPr sz="11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36" name="Google Shape;436;p19"/>
          <p:cNvSpPr txBox="1"/>
          <p:nvPr/>
        </p:nvSpPr>
        <p:spPr>
          <a:xfrm>
            <a:off x="2075138" y="1169875"/>
            <a:ext cx="8013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Imaging &amp; Mapping</a:t>
            </a:r>
            <a:endParaRPr sz="11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37" name="Google Shape;437;p19"/>
          <p:cNvSpPr txBox="1"/>
          <p:nvPr/>
        </p:nvSpPr>
        <p:spPr>
          <a:xfrm>
            <a:off x="3043573" y="1143625"/>
            <a:ext cx="14481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Land &amp; Environmental survey</a:t>
            </a:r>
            <a:endParaRPr sz="13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grpSp>
        <p:nvGrpSpPr>
          <p:cNvPr id="438" name="Google Shape;438;p19"/>
          <p:cNvGrpSpPr/>
          <p:nvPr/>
        </p:nvGrpSpPr>
        <p:grpSpPr>
          <a:xfrm rot="5400000">
            <a:off x="7881423" y="2196421"/>
            <a:ext cx="355282" cy="82802"/>
            <a:chOff x="3844486" y="3078625"/>
            <a:chExt cx="467292" cy="86100"/>
          </a:xfrm>
        </p:grpSpPr>
        <p:sp>
          <p:nvSpPr>
            <p:cNvPr id="439" name="Google Shape;439;p19"/>
            <p:cNvSpPr/>
            <p:nvPr/>
          </p:nvSpPr>
          <p:spPr>
            <a:xfrm>
              <a:off x="3844486" y="3078625"/>
              <a:ext cx="416459" cy="86100"/>
            </a:xfrm>
            <a:custGeom>
              <a:avLst/>
              <a:gdLst/>
              <a:ahLst/>
              <a:cxnLst/>
              <a:rect l="l" t="t" r="r" b="b"/>
              <a:pathLst>
                <a:path w="17302" h="3444" extrusionOk="0">
                  <a:moveTo>
                    <a:pt x="0" y="2898"/>
                  </a:moveTo>
                  <a:cubicBezTo>
                    <a:pt x="490" y="1674"/>
                    <a:pt x="1484" y="-30"/>
                    <a:pt x="2796" y="101"/>
                  </a:cubicBezTo>
                  <a:cubicBezTo>
                    <a:pt x="4019" y="224"/>
                    <a:pt x="5948" y="3247"/>
                    <a:pt x="4719" y="3247"/>
                  </a:cubicBezTo>
                  <a:cubicBezTo>
                    <a:pt x="3571" y="3247"/>
                    <a:pt x="4974" y="205"/>
                    <a:pt x="6117" y="101"/>
                  </a:cubicBezTo>
                  <a:cubicBezTo>
                    <a:pt x="7596" y="-34"/>
                    <a:pt x="10562" y="3239"/>
                    <a:pt x="9088" y="3422"/>
                  </a:cubicBezTo>
                  <a:cubicBezTo>
                    <a:pt x="8364" y="3512"/>
                    <a:pt x="7616" y="2093"/>
                    <a:pt x="8040" y="1499"/>
                  </a:cubicBezTo>
                  <a:cubicBezTo>
                    <a:pt x="9110" y="2"/>
                    <a:pt x="11813" y="-372"/>
                    <a:pt x="13458" y="451"/>
                  </a:cubicBezTo>
                  <a:cubicBezTo>
                    <a:pt x="14241" y="843"/>
                    <a:pt x="14154" y="3159"/>
                    <a:pt x="13283" y="3072"/>
                  </a:cubicBezTo>
                  <a:cubicBezTo>
                    <a:pt x="11723" y="2916"/>
                    <a:pt x="15900" y="-76"/>
                    <a:pt x="17302" y="626"/>
                  </a:cubicBezTo>
                </a:path>
              </a:pathLst>
            </a:custGeom>
            <a:noFill/>
            <a:ln w="19050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40" name="Google Shape;440;p19"/>
            <p:cNvSpPr/>
            <p:nvPr/>
          </p:nvSpPr>
          <p:spPr>
            <a:xfrm>
              <a:off x="4257239" y="3093350"/>
              <a:ext cx="54540" cy="56651"/>
            </a:xfrm>
            <a:custGeom>
              <a:avLst/>
              <a:gdLst/>
              <a:ahLst/>
              <a:cxnLst/>
              <a:rect l="l" t="t" r="r" b="b"/>
              <a:pathLst>
                <a:path w="1728" h="1268" extrusionOk="0">
                  <a:moveTo>
                    <a:pt x="0" y="0"/>
                  </a:moveTo>
                  <a:cubicBezTo>
                    <a:pt x="711" y="71"/>
                    <a:pt x="1381" y="643"/>
                    <a:pt x="1728" y="1268"/>
                  </a:cubicBezTo>
                </a:path>
              </a:pathLst>
            </a:custGeom>
            <a:noFill/>
            <a:ln w="19050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cxnSp>
        <p:nvCxnSpPr>
          <p:cNvPr id="441" name="Google Shape;441;p19"/>
          <p:cNvCxnSpPr/>
          <p:nvPr/>
        </p:nvCxnSpPr>
        <p:spPr>
          <a:xfrm rot="10800000" flipH="1">
            <a:off x="7072500" y="2058525"/>
            <a:ext cx="995400" cy="1800"/>
          </a:xfrm>
          <a:prstGeom prst="straightConnector1">
            <a:avLst/>
          </a:prstGeom>
          <a:noFill/>
          <a:ln w="28575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p19"/>
          <p:cNvCxnSpPr/>
          <p:nvPr/>
        </p:nvCxnSpPr>
        <p:spPr>
          <a:xfrm>
            <a:off x="6312200" y="2419850"/>
            <a:ext cx="1755600" cy="0"/>
          </a:xfrm>
          <a:prstGeom prst="straightConnector1">
            <a:avLst/>
          </a:prstGeom>
          <a:noFill/>
          <a:ln w="28575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p19"/>
          <p:cNvCxnSpPr/>
          <p:nvPr/>
        </p:nvCxnSpPr>
        <p:spPr>
          <a:xfrm rot="10800000">
            <a:off x="8048488" y="16425"/>
            <a:ext cx="2100" cy="20430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444" name="Google Shape;444;p19"/>
          <p:cNvSpPr/>
          <p:nvPr/>
        </p:nvSpPr>
        <p:spPr>
          <a:xfrm>
            <a:off x="6278975" y="2388900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grpSp>
        <p:nvGrpSpPr>
          <p:cNvPr id="445" name="Google Shape;445;p19"/>
          <p:cNvGrpSpPr/>
          <p:nvPr/>
        </p:nvGrpSpPr>
        <p:grpSpPr>
          <a:xfrm>
            <a:off x="4795349" y="2366200"/>
            <a:ext cx="1523350" cy="86100"/>
            <a:chOff x="3357111" y="2005125"/>
            <a:chExt cx="1709325" cy="86100"/>
          </a:xfrm>
        </p:grpSpPr>
        <p:cxnSp>
          <p:nvCxnSpPr>
            <p:cNvPr id="446" name="Google Shape;446;p19"/>
            <p:cNvCxnSpPr/>
            <p:nvPr/>
          </p:nvCxnSpPr>
          <p:spPr>
            <a:xfrm>
              <a:off x="3357111" y="2057336"/>
              <a:ext cx="619800" cy="4200"/>
            </a:xfrm>
            <a:prstGeom prst="straightConnector1">
              <a:avLst/>
            </a:prstGeom>
            <a:noFill/>
            <a:ln w="28575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47" name="Google Shape;447;p19"/>
            <p:cNvSpPr/>
            <p:nvPr/>
          </p:nvSpPr>
          <p:spPr>
            <a:xfrm>
              <a:off x="3976900" y="2005125"/>
              <a:ext cx="432550" cy="86100"/>
            </a:xfrm>
            <a:custGeom>
              <a:avLst/>
              <a:gdLst/>
              <a:ahLst/>
              <a:cxnLst/>
              <a:rect l="l" t="t" r="r" b="b"/>
              <a:pathLst>
                <a:path w="17302" h="3444" extrusionOk="0">
                  <a:moveTo>
                    <a:pt x="0" y="2898"/>
                  </a:moveTo>
                  <a:cubicBezTo>
                    <a:pt x="490" y="1674"/>
                    <a:pt x="1484" y="-30"/>
                    <a:pt x="2796" y="101"/>
                  </a:cubicBezTo>
                  <a:cubicBezTo>
                    <a:pt x="4019" y="224"/>
                    <a:pt x="5948" y="3247"/>
                    <a:pt x="4719" y="3247"/>
                  </a:cubicBezTo>
                  <a:cubicBezTo>
                    <a:pt x="3571" y="3247"/>
                    <a:pt x="4974" y="205"/>
                    <a:pt x="6117" y="101"/>
                  </a:cubicBezTo>
                  <a:cubicBezTo>
                    <a:pt x="7596" y="-34"/>
                    <a:pt x="10562" y="3239"/>
                    <a:pt x="9088" y="3422"/>
                  </a:cubicBezTo>
                  <a:cubicBezTo>
                    <a:pt x="8364" y="3512"/>
                    <a:pt x="7616" y="2093"/>
                    <a:pt x="8040" y="1499"/>
                  </a:cubicBezTo>
                  <a:cubicBezTo>
                    <a:pt x="9110" y="2"/>
                    <a:pt x="11813" y="-372"/>
                    <a:pt x="13458" y="451"/>
                  </a:cubicBezTo>
                  <a:cubicBezTo>
                    <a:pt x="14241" y="843"/>
                    <a:pt x="14154" y="3159"/>
                    <a:pt x="13283" y="3072"/>
                  </a:cubicBezTo>
                  <a:cubicBezTo>
                    <a:pt x="11723" y="2916"/>
                    <a:pt x="15900" y="-76"/>
                    <a:pt x="17302" y="626"/>
                  </a:cubicBezTo>
                </a:path>
              </a:pathLst>
            </a:custGeom>
            <a:noFill/>
            <a:ln w="19050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48" name="Google Shape;448;p19"/>
            <p:cNvSpPr/>
            <p:nvPr/>
          </p:nvSpPr>
          <p:spPr>
            <a:xfrm>
              <a:off x="4405600" y="2019850"/>
              <a:ext cx="56648" cy="56651"/>
            </a:xfrm>
            <a:custGeom>
              <a:avLst/>
              <a:gdLst/>
              <a:ahLst/>
              <a:cxnLst/>
              <a:rect l="l" t="t" r="r" b="b"/>
              <a:pathLst>
                <a:path w="1728" h="1268" extrusionOk="0">
                  <a:moveTo>
                    <a:pt x="0" y="0"/>
                  </a:moveTo>
                  <a:cubicBezTo>
                    <a:pt x="711" y="71"/>
                    <a:pt x="1381" y="643"/>
                    <a:pt x="1728" y="1268"/>
                  </a:cubicBezTo>
                </a:path>
              </a:pathLst>
            </a:custGeom>
            <a:noFill/>
            <a:ln w="19050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449" name="Google Shape;449;p19"/>
            <p:cNvCxnSpPr/>
            <p:nvPr/>
          </p:nvCxnSpPr>
          <p:spPr>
            <a:xfrm>
              <a:off x="4446636" y="2057336"/>
              <a:ext cx="619800" cy="4200"/>
            </a:xfrm>
            <a:prstGeom prst="straightConnector1">
              <a:avLst/>
            </a:prstGeom>
            <a:noFill/>
            <a:ln w="28575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50" name="Google Shape;450;p19"/>
          <p:cNvSpPr/>
          <p:nvPr/>
        </p:nvSpPr>
        <p:spPr>
          <a:xfrm>
            <a:off x="4772650" y="2388900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451" name="Google Shape;451;p19"/>
          <p:cNvCxnSpPr/>
          <p:nvPr/>
        </p:nvCxnSpPr>
        <p:spPr>
          <a:xfrm rot="10800000" flipH="1">
            <a:off x="3814088" y="2419800"/>
            <a:ext cx="995400" cy="1800"/>
          </a:xfrm>
          <a:prstGeom prst="straightConnector1">
            <a:avLst/>
          </a:prstGeom>
          <a:noFill/>
          <a:ln w="28575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2" name="Google Shape;452;p19"/>
          <p:cNvSpPr/>
          <p:nvPr/>
        </p:nvSpPr>
        <p:spPr>
          <a:xfrm>
            <a:off x="3781625" y="2388900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grpSp>
        <p:nvGrpSpPr>
          <p:cNvPr id="453" name="Google Shape;453;p19"/>
          <p:cNvGrpSpPr/>
          <p:nvPr/>
        </p:nvGrpSpPr>
        <p:grpSpPr>
          <a:xfrm>
            <a:off x="2159178" y="2366188"/>
            <a:ext cx="1645738" cy="86100"/>
            <a:chOff x="3357111" y="2005125"/>
            <a:chExt cx="1709325" cy="86100"/>
          </a:xfrm>
        </p:grpSpPr>
        <p:cxnSp>
          <p:nvCxnSpPr>
            <p:cNvPr id="454" name="Google Shape;454;p19"/>
            <p:cNvCxnSpPr/>
            <p:nvPr/>
          </p:nvCxnSpPr>
          <p:spPr>
            <a:xfrm>
              <a:off x="3357111" y="2057336"/>
              <a:ext cx="619800" cy="4200"/>
            </a:xfrm>
            <a:prstGeom prst="straightConnector1">
              <a:avLst/>
            </a:prstGeom>
            <a:noFill/>
            <a:ln w="28575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55" name="Google Shape;455;p19"/>
            <p:cNvSpPr/>
            <p:nvPr/>
          </p:nvSpPr>
          <p:spPr>
            <a:xfrm>
              <a:off x="3976900" y="2005125"/>
              <a:ext cx="432550" cy="86100"/>
            </a:xfrm>
            <a:custGeom>
              <a:avLst/>
              <a:gdLst/>
              <a:ahLst/>
              <a:cxnLst/>
              <a:rect l="l" t="t" r="r" b="b"/>
              <a:pathLst>
                <a:path w="17302" h="3444" extrusionOk="0">
                  <a:moveTo>
                    <a:pt x="0" y="2898"/>
                  </a:moveTo>
                  <a:cubicBezTo>
                    <a:pt x="490" y="1674"/>
                    <a:pt x="1484" y="-30"/>
                    <a:pt x="2796" y="101"/>
                  </a:cubicBezTo>
                  <a:cubicBezTo>
                    <a:pt x="4019" y="224"/>
                    <a:pt x="5948" y="3247"/>
                    <a:pt x="4719" y="3247"/>
                  </a:cubicBezTo>
                  <a:cubicBezTo>
                    <a:pt x="3571" y="3247"/>
                    <a:pt x="4974" y="205"/>
                    <a:pt x="6117" y="101"/>
                  </a:cubicBezTo>
                  <a:cubicBezTo>
                    <a:pt x="7596" y="-34"/>
                    <a:pt x="10562" y="3239"/>
                    <a:pt x="9088" y="3422"/>
                  </a:cubicBezTo>
                  <a:cubicBezTo>
                    <a:pt x="8364" y="3512"/>
                    <a:pt x="7616" y="2093"/>
                    <a:pt x="8040" y="1499"/>
                  </a:cubicBezTo>
                  <a:cubicBezTo>
                    <a:pt x="9110" y="2"/>
                    <a:pt x="11813" y="-372"/>
                    <a:pt x="13458" y="451"/>
                  </a:cubicBezTo>
                  <a:cubicBezTo>
                    <a:pt x="14241" y="843"/>
                    <a:pt x="14154" y="3159"/>
                    <a:pt x="13283" y="3072"/>
                  </a:cubicBezTo>
                  <a:cubicBezTo>
                    <a:pt x="11723" y="2916"/>
                    <a:pt x="15900" y="-76"/>
                    <a:pt x="17302" y="626"/>
                  </a:cubicBezTo>
                </a:path>
              </a:pathLst>
            </a:custGeom>
            <a:noFill/>
            <a:ln w="19050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6" name="Google Shape;456;p19"/>
            <p:cNvSpPr/>
            <p:nvPr/>
          </p:nvSpPr>
          <p:spPr>
            <a:xfrm>
              <a:off x="4405600" y="2019850"/>
              <a:ext cx="56648" cy="56651"/>
            </a:xfrm>
            <a:custGeom>
              <a:avLst/>
              <a:gdLst/>
              <a:ahLst/>
              <a:cxnLst/>
              <a:rect l="l" t="t" r="r" b="b"/>
              <a:pathLst>
                <a:path w="1728" h="1268" extrusionOk="0">
                  <a:moveTo>
                    <a:pt x="0" y="0"/>
                  </a:moveTo>
                  <a:cubicBezTo>
                    <a:pt x="711" y="71"/>
                    <a:pt x="1381" y="643"/>
                    <a:pt x="1728" y="1268"/>
                  </a:cubicBezTo>
                </a:path>
              </a:pathLst>
            </a:custGeom>
            <a:noFill/>
            <a:ln w="19050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457" name="Google Shape;457;p19"/>
            <p:cNvCxnSpPr/>
            <p:nvPr/>
          </p:nvCxnSpPr>
          <p:spPr>
            <a:xfrm>
              <a:off x="4446636" y="2057336"/>
              <a:ext cx="619800" cy="4200"/>
            </a:xfrm>
            <a:prstGeom prst="straightConnector1">
              <a:avLst/>
            </a:prstGeom>
            <a:noFill/>
            <a:ln w="28575" cap="flat" cmpd="sng">
              <a:solidFill>
                <a:srgbClr val="1B3D6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58" name="Google Shape;458;p19"/>
          <p:cNvSpPr/>
          <p:nvPr/>
        </p:nvSpPr>
        <p:spPr>
          <a:xfrm>
            <a:off x="2130425" y="2388050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459" name="Google Shape;459;p19"/>
          <p:cNvCxnSpPr/>
          <p:nvPr/>
        </p:nvCxnSpPr>
        <p:spPr>
          <a:xfrm rot="10800000" flipH="1">
            <a:off x="1573025" y="2409600"/>
            <a:ext cx="592800" cy="993900"/>
          </a:xfrm>
          <a:prstGeom prst="straightConnector1">
            <a:avLst/>
          </a:prstGeom>
          <a:noFill/>
          <a:ln w="28575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0" name="Google Shape;460;p19"/>
          <p:cNvSpPr/>
          <p:nvPr/>
        </p:nvSpPr>
        <p:spPr>
          <a:xfrm>
            <a:off x="1544000" y="3365700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461" name="Google Shape;461;p19"/>
          <p:cNvCxnSpPr/>
          <p:nvPr/>
        </p:nvCxnSpPr>
        <p:spPr>
          <a:xfrm rot="10800000" flipH="1">
            <a:off x="720000" y="3396625"/>
            <a:ext cx="854400" cy="191700"/>
          </a:xfrm>
          <a:prstGeom prst="straightConnector1">
            <a:avLst/>
          </a:prstGeom>
          <a:noFill/>
          <a:ln w="28575" cap="flat" cmpd="sng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2" name="Google Shape;462;p19"/>
          <p:cNvSpPr/>
          <p:nvPr/>
        </p:nvSpPr>
        <p:spPr>
          <a:xfrm>
            <a:off x="686413" y="3562400"/>
            <a:ext cx="63600" cy="63600"/>
          </a:xfrm>
          <a:prstGeom prst="flowChartConnector">
            <a:avLst/>
          </a:prstGeom>
          <a:solidFill>
            <a:srgbClr val="B0CCDB"/>
          </a:solidFill>
          <a:ln w="9525" cap="flat" cmpd="sng">
            <a:solidFill>
              <a:srgbClr val="1B3D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63" name="Google Shape;463;p19"/>
          <p:cNvSpPr txBox="1"/>
          <p:nvPr/>
        </p:nvSpPr>
        <p:spPr>
          <a:xfrm rot="-3554943">
            <a:off x="1456412" y="2794393"/>
            <a:ext cx="955785" cy="191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descent</a:t>
            </a:r>
            <a:endParaRPr sz="4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64" name="Google Shape;464;p19"/>
          <p:cNvSpPr txBox="1"/>
          <p:nvPr/>
        </p:nvSpPr>
        <p:spPr>
          <a:xfrm rot="-683465">
            <a:off x="669480" y="3421831"/>
            <a:ext cx="955420" cy="19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landing</a:t>
            </a:r>
            <a:endParaRPr sz="4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65" name="Google Shape;465;p19"/>
          <p:cNvSpPr txBox="1"/>
          <p:nvPr/>
        </p:nvSpPr>
        <p:spPr>
          <a:xfrm>
            <a:off x="2010949" y="2388900"/>
            <a:ext cx="4926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13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66" name="Google Shape;466;p19"/>
          <p:cNvSpPr txBox="1"/>
          <p:nvPr/>
        </p:nvSpPr>
        <p:spPr>
          <a:xfrm>
            <a:off x="6997800" y="1707525"/>
            <a:ext cx="11205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|—100 km—|</a:t>
            </a:r>
            <a:endParaRPr sz="11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67" name="Google Shape;467;p19"/>
          <p:cNvSpPr txBox="1"/>
          <p:nvPr/>
        </p:nvSpPr>
        <p:spPr>
          <a:xfrm>
            <a:off x="6312200" y="2388900"/>
            <a:ext cx="17556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|———120 km———|</a:t>
            </a:r>
            <a:endParaRPr sz="11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68" name="Google Shape;468;p19"/>
          <p:cNvSpPr txBox="1"/>
          <p:nvPr/>
        </p:nvSpPr>
        <p:spPr>
          <a:xfrm>
            <a:off x="3751538" y="2536875"/>
            <a:ext cx="11205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|—100 km—|</a:t>
            </a:r>
            <a:endParaRPr sz="11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69" name="Google Shape;469;p19"/>
          <p:cNvSpPr txBox="1"/>
          <p:nvPr/>
        </p:nvSpPr>
        <p:spPr>
          <a:xfrm>
            <a:off x="4664313" y="1169875"/>
            <a:ext cx="8013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Imaging &amp; Mapping</a:t>
            </a:r>
            <a:endParaRPr sz="11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70" name="Google Shape;470;p19"/>
          <p:cNvSpPr txBox="1"/>
          <p:nvPr/>
        </p:nvSpPr>
        <p:spPr>
          <a:xfrm>
            <a:off x="5588323" y="1143625"/>
            <a:ext cx="14481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Land &amp; Environmental survey</a:t>
            </a:r>
            <a:endParaRPr sz="13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471" name="Google Shape;471;p19"/>
          <p:cNvCxnSpPr/>
          <p:nvPr/>
        </p:nvCxnSpPr>
        <p:spPr>
          <a:xfrm rot="10800000">
            <a:off x="8055625" y="2409650"/>
            <a:ext cx="6600" cy="26817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19"/>
          <p:cNvCxnSpPr/>
          <p:nvPr/>
        </p:nvCxnSpPr>
        <p:spPr>
          <a:xfrm rot="10800000">
            <a:off x="6309075" y="2409650"/>
            <a:ext cx="6600" cy="26817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19"/>
          <p:cNvCxnSpPr/>
          <p:nvPr/>
        </p:nvCxnSpPr>
        <p:spPr>
          <a:xfrm rot="10800000">
            <a:off x="4804138" y="2410100"/>
            <a:ext cx="600" cy="26808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474" name="Google Shape;474;p19"/>
          <p:cNvCxnSpPr/>
          <p:nvPr/>
        </p:nvCxnSpPr>
        <p:spPr>
          <a:xfrm rot="10800000">
            <a:off x="3815813" y="2409800"/>
            <a:ext cx="300" cy="26814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19"/>
          <p:cNvCxnSpPr/>
          <p:nvPr/>
        </p:nvCxnSpPr>
        <p:spPr>
          <a:xfrm rot="10800000">
            <a:off x="2158788" y="2404175"/>
            <a:ext cx="300" cy="26814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476" name="Google Shape;476;p19"/>
          <p:cNvCxnSpPr/>
          <p:nvPr/>
        </p:nvCxnSpPr>
        <p:spPr>
          <a:xfrm rot="10800000">
            <a:off x="1577275" y="3403500"/>
            <a:ext cx="900" cy="16434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477" name="Google Shape;477;p19"/>
          <p:cNvSpPr txBox="1"/>
          <p:nvPr/>
        </p:nvSpPr>
        <p:spPr>
          <a:xfrm>
            <a:off x="1380049" y="3340450"/>
            <a:ext cx="4926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14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478" name="Google Shape;478;p19"/>
          <p:cNvCxnSpPr/>
          <p:nvPr/>
        </p:nvCxnSpPr>
        <p:spPr>
          <a:xfrm rot="10800000" flipH="1">
            <a:off x="717475" y="3588225"/>
            <a:ext cx="1200" cy="1447800"/>
          </a:xfrm>
          <a:prstGeom prst="straightConnector1">
            <a:avLst/>
          </a:prstGeom>
          <a:noFill/>
          <a:ln w="9525" cap="flat" cmpd="sng">
            <a:solidFill>
              <a:srgbClr val="1B3D6C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479" name="Google Shape;479;p19"/>
          <p:cNvSpPr txBox="1"/>
          <p:nvPr/>
        </p:nvSpPr>
        <p:spPr>
          <a:xfrm>
            <a:off x="471924" y="3572775"/>
            <a:ext cx="4926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15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80" name="Google Shape;480;p19"/>
          <p:cNvSpPr txBox="1"/>
          <p:nvPr/>
        </p:nvSpPr>
        <p:spPr>
          <a:xfrm>
            <a:off x="3567874" y="2388900"/>
            <a:ext cx="4926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12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81" name="Google Shape;481;p19"/>
          <p:cNvSpPr txBox="1"/>
          <p:nvPr/>
        </p:nvSpPr>
        <p:spPr>
          <a:xfrm>
            <a:off x="4540174" y="2388900"/>
            <a:ext cx="4926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11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82" name="Google Shape;482;p19"/>
          <p:cNvSpPr txBox="1"/>
          <p:nvPr/>
        </p:nvSpPr>
        <p:spPr>
          <a:xfrm>
            <a:off x="6058924" y="2388900"/>
            <a:ext cx="4926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10</a:t>
            </a:r>
            <a:endParaRPr sz="1200" b="1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83" name="Google Shape;483;p19"/>
          <p:cNvSpPr txBox="1"/>
          <p:nvPr/>
        </p:nvSpPr>
        <p:spPr>
          <a:xfrm>
            <a:off x="6342572" y="2905250"/>
            <a:ext cx="17556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Imaging &amp; Mapping</a:t>
            </a:r>
            <a:endParaRPr sz="11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84" name="Google Shape;484;p19"/>
          <p:cNvSpPr txBox="1"/>
          <p:nvPr/>
        </p:nvSpPr>
        <p:spPr>
          <a:xfrm>
            <a:off x="4832861" y="2913025"/>
            <a:ext cx="14481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Land &amp; Environmental survey</a:t>
            </a:r>
            <a:endParaRPr sz="13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85" name="Google Shape;485;p19"/>
          <p:cNvSpPr txBox="1"/>
          <p:nvPr/>
        </p:nvSpPr>
        <p:spPr>
          <a:xfrm>
            <a:off x="3909475" y="2935925"/>
            <a:ext cx="8013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Imaging &amp; Mapping</a:t>
            </a:r>
            <a:endParaRPr sz="11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86" name="Google Shape;486;p19"/>
          <p:cNvSpPr txBox="1"/>
          <p:nvPr/>
        </p:nvSpPr>
        <p:spPr>
          <a:xfrm>
            <a:off x="2282236" y="2913025"/>
            <a:ext cx="14481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Land &amp; Environmental survey</a:t>
            </a:r>
            <a:endParaRPr sz="13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87" name="Google Shape;487;p19"/>
          <p:cNvSpPr txBox="1"/>
          <p:nvPr/>
        </p:nvSpPr>
        <p:spPr>
          <a:xfrm>
            <a:off x="940425" y="3945800"/>
            <a:ext cx="21252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Range: </a:t>
            </a:r>
            <a:r>
              <a:rPr lang="en" sz="9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600 km</a:t>
            </a:r>
            <a:endParaRPr sz="9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Loiter time: </a:t>
            </a:r>
            <a:r>
              <a:rPr lang="en" sz="900">
                <a:solidFill>
                  <a:srgbClr val="1B3D6C"/>
                </a:solidFill>
                <a:latin typeface="Archivo"/>
                <a:ea typeface="Archivo"/>
                <a:cs typeface="Archivo"/>
                <a:sym typeface="Archivo"/>
              </a:rPr>
              <a:t>30 mins each block</a:t>
            </a:r>
            <a:endParaRPr sz="900">
              <a:solidFill>
                <a:srgbClr val="1B3D6C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88" name="Google Shape;488;p19"/>
          <p:cNvSpPr txBox="1"/>
          <p:nvPr/>
        </p:nvSpPr>
        <p:spPr>
          <a:xfrm>
            <a:off x="230550" y="4532250"/>
            <a:ext cx="2985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</a:rPr>
              <a:t>7</a:t>
            </a:r>
            <a:endParaRPr sz="10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95" name="Google Shape;4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20"/>
          <p:cNvSpPr txBox="1"/>
          <p:nvPr/>
        </p:nvSpPr>
        <p:spPr>
          <a:xfrm>
            <a:off x="230550" y="116250"/>
            <a:ext cx="86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Final Conceptual Sketches - MARVIN500</a:t>
            </a:r>
            <a:endParaRPr sz="1800">
              <a:solidFill>
                <a:schemeClr val="lt1"/>
              </a:solidFill>
            </a:endParaRPr>
          </a:p>
        </p:txBody>
      </p:sp>
      <p:grpSp>
        <p:nvGrpSpPr>
          <p:cNvPr id="497" name="Google Shape;497;p20"/>
          <p:cNvGrpSpPr/>
          <p:nvPr/>
        </p:nvGrpSpPr>
        <p:grpSpPr>
          <a:xfrm>
            <a:off x="1912680" y="1017719"/>
            <a:ext cx="5318639" cy="3538484"/>
            <a:chOff x="-631612" y="936338"/>
            <a:chExt cx="3415076" cy="2776806"/>
          </a:xfrm>
        </p:grpSpPr>
        <p:pic>
          <p:nvPicPr>
            <p:cNvPr id="498" name="Google Shape;498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628575" y="936338"/>
              <a:ext cx="3408999" cy="1923025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499" name="Google Shape;499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631612" y="2859375"/>
              <a:ext cx="3415076" cy="853769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500" name="Google Shape;500;p20"/>
          <p:cNvSpPr txBox="1"/>
          <p:nvPr/>
        </p:nvSpPr>
        <p:spPr>
          <a:xfrm>
            <a:off x="7231325" y="1017725"/>
            <a:ext cx="1793100" cy="24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B3D6C"/>
                </a:solidFill>
                <a:latin typeface="DM Sans"/>
                <a:ea typeface="DM Sans"/>
                <a:cs typeface="DM Sans"/>
                <a:sym typeface="DM Sans"/>
              </a:rPr>
              <a:t>Top: </a:t>
            </a:r>
            <a:r>
              <a:rPr lang="en" sz="1800">
                <a:solidFill>
                  <a:srgbClr val="1B3D6C"/>
                </a:solidFill>
                <a:latin typeface="DM Sans"/>
                <a:ea typeface="DM Sans"/>
                <a:cs typeface="DM Sans"/>
                <a:sym typeface="DM Sans"/>
              </a:rPr>
              <a:t>defines shape and views</a:t>
            </a:r>
            <a:endParaRPr sz="1800">
              <a:solidFill>
                <a:srgbClr val="1B3D6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B3D6C"/>
                </a:solidFill>
                <a:latin typeface="DM Sans"/>
                <a:ea typeface="DM Sans"/>
                <a:cs typeface="DM Sans"/>
                <a:sym typeface="DM Sans"/>
              </a:rPr>
              <a:t>Bottom: </a:t>
            </a:r>
            <a:r>
              <a:rPr lang="en" sz="1800">
                <a:solidFill>
                  <a:srgbClr val="1B3D6C"/>
                </a:solidFill>
                <a:latin typeface="DM Sans"/>
                <a:ea typeface="DM Sans"/>
                <a:cs typeface="DM Sans"/>
                <a:sym typeface="DM Sans"/>
              </a:rPr>
              <a:t>modifies dimensions</a:t>
            </a:r>
            <a:endParaRPr sz="1800">
              <a:solidFill>
                <a:srgbClr val="1B3D6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1800" b="1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01" name="Google Shape;501;p20"/>
          <p:cNvSpPr txBox="1"/>
          <p:nvPr/>
        </p:nvSpPr>
        <p:spPr>
          <a:xfrm>
            <a:off x="230550" y="4532250"/>
            <a:ext cx="2985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</a:rPr>
              <a:t>8</a:t>
            </a:r>
            <a:endParaRPr sz="10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08" name="Google Shape;5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21"/>
          <p:cNvSpPr txBox="1"/>
          <p:nvPr/>
        </p:nvSpPr>
        <p:spPr>
          <a:xfrm>
            <a:off x="230550" y="116250"/>
            <a:ext cx="86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Final Conceptual Sketches - MARVIN5K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510" name="Google Shape;510;p21"/>
          <p:cNvPicPr preferRelativeResize="0"/>
          <p:nvPr/>
        </p:nvPicPr>
        <p:blipFill rotWithShape="1">
          <a:blip r:embed="rId4">
            <a:alphaModFix/>
          </a:blip>
          <a:srcRect r="1438"/>
          <a:stretch/>
        </p:blipFill>
        <p:spPr>
          <a:xfrm>
            <a:off x="944737" y="1105125"/>
            <a:ext cx="7479275" cy="327143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11" name="Google Shape;511;p21"/>
          <p:cNvSpPr txBox="1"/>
          <p:nvPr/>
        </p:nvSpPr>
        <p:spPr>
          <a:xfrm>
            <a:off x="230550" y="4532250"/>
            <a:ext cx="2985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</a:rPr>
              <a:t>9</a:t>
            </a:r>
            <a:endParaRPr sz="10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2378</Words>
  <Application>Microsoft Office PowerPoint</Application>
  <PresentationFormat>On-screen Show (16:9)</PresentationFormat>
  <Paragraphs>330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DM Sans</vt:lpstr>
      <vt:lpstr>Red Hat Text</vt:lpstr>
      <vt:lpstr>Arial</vt:lpstr>
      <vt:lpstr>Archivo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Sohini Gupta</cp:lastModifiedBy>
  <cp:revision>1</cp:revision>
  <dcterms:modified xsi:type="dcterms:W3CDTF">2025-04-02T14:44:11Z</dcterms:modified>
</cp:coreProperties>
</file>