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0" r:id="rId12"/>
    <p:sldId id="267" r:id="rId13"/>
    <p:sldId id="268" r:id="rId14"/>
    <p:sldId id="269" r:id="rId15"/>
  </p:sldIdLst>
  <p:sldSz cx="18288000" cy="10287000"/>
  <p:notesSz cx="6858000" cy="9144000"/>
  <p:embeddedFontLst>
    <p:embeddedFont>
      <p:font typeface="Inter" panose="020B0604020202020204" charset="0"/>
      <p:regular r:id="rId17"/>
    </p:embeddedFont>
    <p:embeddedFont>
      <p:font typeface="Inter Bold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39" d="100"/>
          <a:sy n="39" d="100"/>
        </p:scale>
        <p:origin x="94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andhi, Haitish" userId="332886ec-1a27-4b60-9a29-71d37e03b475" providerId="ADAL" clId="{A66B1C9D-2DCA-42AA-A579-A62B9FFE8E96}"/>
    <pc:docChg chg="undo redo custSel modSld sldOrd">
      <pc:chgData name="Gandhi, Haitish" userId="332886ec-1a27-4b60-9a29-71d37e03b475" providerId="ADAL" clId="{A66B1C9D-2DCA-42AA-A579-A62B9FFE8E96}" dt="2025-04-02T22:33:29.634" v="920" actId="20577"/>
      <pc:docMkLst>
        <pc:docMk/>
      </pc:docMkLst>
      <pc:sldChg chg="ord">
        <pc:chgData name="Gandhi, Haitish" userId="332886ec-1a27-4b60-9a29-71d37e03b475" providerId="ADAL" clId="{A66B1C9D-2DCA-42AA-A579-A62B9FFE8E96}" dt="2025-04-02T22:27:43.741" v="822"/>
        <pc:sldMkLst>
          <pc:docMk/>
          <pc:sldMk cId="0" sldId="260"/>
        </pc:sldMkLst>
      </pc:sldChg>
      <pc:sldChg chg="modSp mod">
        <pc:chgData name="Gandhi, Haitish" userId="332886ec-1a27-4b60-9a29-71d37e03b475" providerId="ADAL" clId="{A66B1C9D-2DCA-42AA-A579-A62B9FFE8E96}" dt="2025-04-02T18:42:47.062" v="153" actId="20577"/>
        <pc:sldMkLst>
          <pc:docMk/>
          <pc:sldMk cId="0" sldId="261"/>
        </pc:sldMkLst>
        <pc:spChg chg="mod">
          <ac:chgData name="Gandhi, Haitish" userId="332886ec-1a27-4b60-9a29-71d37e03b475" providerId="ADAL" clId="{A66B1C9D-2DCA-42AA-A579-A62B9FFE8E96}" dt="2025-04-02T18:42:47.062" v="153" actId="20577"/>
          <ac:spMkLst>
            <pc:docMk/>
            <pc:sldMk cId="0" sldId="261"/>
            <ac:spMk id="5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18:45:07.968" v="221" actId="20577"/>
        <pc:sldMkLst>
          <pc:docMk/>
          <pc:sldMk cId="0" sldId="262"/>
        </pc:sldMkLst>
        <pc:spChg chg="mod">
          <ac:chgData name="Gandhi, Haitish" userId="332886ec-1a27-4b60-9a29-71d37e03b475" providerId="ADAL" clId="{A66B1C9D-2DCA-42AA-A579-A62B9FFE8E96}" dt="2025-04-02T18:45:07.968" v="221" actId="20577"/>
          <ac:spMkLst>
            <pc:docMk/>
            <pc:sldMk cId="0" sldId="262"/>
            <ac:spMk id="5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18:45:30.682" v="235" actId="20577"/>
        <pc:sldMkLst>
          <pc:docMk/>
          <pc:sldMk cId="0" sldId="263"/>
        </pc:sldMkLst>
        <pc:spChg chg="mod">
          <ac:chgData name="Gandhi, Haitish" userId="332886ec-1a27-4b60-9a29-71d37e03b475" providerId="ADAL" clId="{A66B1C9D-2DCA-42AA-A579-A62B9FFE8E96}" dt="2025-04-02T18:45:30.682" v="235" actId="20577"/>
          <ac:spMkLst>
            <pc:docMk/>
            <pc:sldMk cId="0" sldId="263"/>
            <ac:spMk id="5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22:19:21.365" v="582" actId="20577"/>
        <pc:sldMkLst>
          <pc:docMk/>
          <pc:sldMk cId="0" sldId="264"/>
        </pc:sldMkLst>
        <pc:spChg chg="mod">
          <ac:chgData name="Gandhi, Haitish" userId="332886ec-1a27-4b60-9a29-71d37e03b475" providerId="ADAL" clId="{A66B1C9D-2DCA-42AA-A579-A62B9FFE8E96}" dt="2025-04-02T22:19:21.365" v="582" actId="20577"/>
          <ac:spMkLst>
            <pc:docMk/>
            <pc:sldMk cId="0" sldId="264"/>
            <ac:spMk id="5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22:18:40.217" v="533" actId="20577"/>
        <pc:sldMkLst>
          <pc:docMk/>
          <pc:sldMk cId="0" sldId="265"/>
        </pc:sldMkLst>
        <pc:spChg chg="mod">
          <ac:chgData name="Gandhi, Haitish" userId="332886ec-1a27-4b60-9a29-71d37e03b475" providerId="ADAL" clId="{A66B1C9D-2DCA-42AA-A579-A62B9FFE8E96}" dt="2025-04-02T22:18:40.217" v="533" actId="20577"/>
          <ac:spMkLst>
            <pc:docMk/>
            <pc:sldMk cId="0" sldId="265"/>
            <ac:spMk id="5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22:22:52.099" v="679" actId="14100"/>
        <pc:sldMkLst>
          <pc:docMk/>
          <pc:sldMk cId="0" sldId="266"/>
        </pc:sldMkLst>
        <pc:spChg chg="mod">
          <ac:chgData name="Gandhi, Haitish" userId="332886ec-1a27-4b60-9a29-71d37e03b475" providerId="ADAL" clId="{A66B1C9D-2DCA-42AA-A579-A62B9FFE8E96}" dt="2025-04-02T22:22:52.099" v="679" actId="14100"/>
          <ac:spMkLst>
            <pc:docMk/>
            <pc:sldMk cId="0" sldId="266"/>
            <ac:spMk id="5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22:33:29.634" v="920" actId="20577"/>
        <pc:sldMkLst>
          <pc:docMk/>
          <pc:sldMk cId="0" sldId="267"/>
        </pc:sldMkLst>
        <pc:spChg chg="mod">
          <ac:chgData name="Gandhi, Haitish" userId="332886ec-1a27-4b60-9a29-71d37e03b475" providerId="ADAL" clId="{A66B1C9D-2DCA-42AA-A579-A62B9FFE8E96}" dt="2025-04-02T22:33:29.634" v="920" actId="20577"/>
          <ac:spMkLst>
            <pc:docMk/>
            <pc:sldMk cId="0" sldId="267"/>
            <ac:spMk id="4" creationId="{00000000-0000-0000-0000-000000000000}"/>
          </ac:spMkLst>
        </pc:spChg>
      </pc:sldChg>
      <pc:sldChg chg="modSp mod">
        <pc:chgData name="Gandhi, Haitish" userId="332886ec-1a27-4b60-9a29-71d37e03b475" providerId="ADAL" clId="{A66B1C9D-2DCA-42AA-A579-A62B9FFE8E96}" dt="2025-04-02T22:26:38.386" v="820" actId="20577"/>
        <pc:sldMkLst>
          <pc:docMk/>
          <pc:sldMk cId="0" sldId="268"/>
        </pc:sldMkLst>
        <pc:spChg chg="mod">
          <ac:chgData name="Gandhi, Haitish" userId="332886ec-1a27-4b60-9a29-71d37e03b475" providerId="ADAL" clId="{A66B1C9D-2DCA-42AA-A579-A62B9FFE8E96}" dt="2025-04-02T22:26:38.386" v="820" actId="20577"/>
          <ac:spMkLst>
            <pc:docMk/>
            <pc:sldMk cId="0" sldId="268"/>
            <ac:spMk id="4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C54C4-CC1E-480C-A0B1-89504DCA0DAD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F7A0A7-04C4-4148-A8BE-577E0C61B1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727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9F7A0A7-04C4-4148-A8BE-577E0C61B18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38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" y="-11906"/>
            <a:ext cx="18311812" cy="1764900"/>
            <a:chOff x="0" y="0"/>
            <a:chExt cx="24415750" cy="2353200"/>
          </a:xfrm>
        </p:grpSpPr>
        <p:sp>
          <p:nvSpPr>
            <p:cNvPr id="3" name="Freeform 3"/>
            <p:cNvSpPr/>
            <p:nvPr/>
          </p:nvSpPr>
          <p:spPr>
            <a:xfrm>
              <a:off x="15875" y="15875"/>
              <a:ext cx="24384000" cy="2321433"/>
            </a:xfrm>
            <a:custGeom>
              <a:avLst/>
              <a:gdLst/>
              <a:ahLst/>
              <a:cxnLst/>
              <a:rect l="l" t="t" r="r" b="b"/>
              <a:pathLst>
                <a:path w="24384000" h="2321433">
                  <a:moveTo>
                    <a:pt x="0" y="0"/>
                  </a:moveTo>
                  <a:lnTo>
                    <a:pt x="24384000" y="0"/>
                  </a:lnTo>
                  <a:lnTo>
                    <a:pt x="24384000" y="2321433"/>
                  </a:lnTo>
                  <a:lnTo>
                    <a:pt x="0" y="2321433"/>
                  </a:lnTo>
                  <a:close/>
                </a:path>
              </a:pathLst>
            </a:custGeom>
            <a:solidFill>
              <a:srgbClr val="1A3B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5750" cy="2353183"/>
            </a:xfrm>
            <a:custGeom>
              <a:avLst/>
              <a:gdLst/>
              <a:ahLst/>
              <a:cxnLst/>
              <a:rect l="l" t="t" r="r" b="b"/>
              <a:pathLst>
                <a:path w="24415750" h="2353183">
                  <a:moveTo>
                    <a:pt x="15875" y="0"/>
                  </a:moveTo>
                  <a:lnTo>
                    <a:pt x="24399875" y="0"/>
                  </a:lnTo>
                  <a:cubicBezTo>
                    <a:pt x="24408637" y="0"/>
                    <a:pt x="24415750" y="7112"/>
                    <a:pt x="24415750" y="15875"/>
                  </a:cubicBezTo>
                  <a:lnTo>
                    <a:pt x="24415750" y="2337308"/>
                  </a:lnTo>
                  <a:cubicBezTo>
                    <a:pt x="24415750" y="2346071"/>
                    <a:pt x="24408637" y="2353183"/>
                    <a:pt x="24399875" y="2353183"/>
                  </a:cubicBezTo>
                  <a:lnTo>
                    <a:pt x="15875" y="2353183"/>
                  </a:lnTo>
                  <a:cubicBezTo>
                    <a:pt x="7112" y="2353183"/>
                    <a:pt x="0" y="2346071"/>
                    <a:pt x="0" y="2337308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2337308"/>
                  </a:lnTo>
                  <a:lnTo>
                    <a:pt x="15875" y="2337308"/>
                  </a:lnTo>
                  <a:lnTo>
                    <a:pt x="15875" y="2321433"/>
                  </a:lnTo>
                  <a:lnTo>
                    <a:pt x="24399875" y="2321433"/>
                  </a:lnTo>
                  <a:lnTo>
                    <a:pt x="24399875" y="2337308"/>
                  </a:lnTo>
                  <a:lnTo>
                    <a:pt x="24384000" y="2337308"/>
                  </a:lnTo>
                  <a:lnTo>
                    <a:pt x="24384000" y="15875"/>
                  </a:lnTo>
                  <a:lnTo>
                    <a:pt x="24399875" y="15875"/>
                  </a:lnTo>
                  <a:lnTo>
                    <a:pt x="24399875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1A3B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3311944" y="5599449"/>
            <a:ext cx="11664111" cy="409311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10"/>
              </a:lnSpc>
            </a:pPr>
            <a:r>
              <a:rPr lang="en-US" sz="2299" spc="45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Haitish Gandhi &amp; Dr. Cagri Kilic</a:t>
            </a:r>
          </a:p>
          <a:p>
            <a:pPr algn="ctr">
              <a:lnSpc>
                <a:spcPts val="3610"/>
              </a:lnSpc>
            </a:pPr>
            <a:r>
              <a:rPr lang="en-US" sz="2299" spc="45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Embry-Riddle Aeronautical University, Daytona Beach, FL</a:t>
            </a:r>
          </a:p>
          <a:p>
            <a:pPr algn="ctr">
              <a:lnSpc>
                <a:spcPts val="3610"/>
              </a:lnSpc>
            </a:pPr>
            <a:r>
              <a:rPr lang="en-US" sz="2299" spc="45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2025 Student Conference Region II, April 2 – April 4</a:t>
            </a:r>
          </a:p>
          <a:p>
            <a:pPr algn="ctr">
              <a:lnSpc>
                <a:spcPts val="3610"/>
              </a:lnSpc>
            </a:pPr>
            <a:r>
              <a:rPr lang="en-US" sz="2299" spc="45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Date: 3/19/2025</a:t>
            </a:r>
          </a:p>
          <a:p>
            <a:pPr algn="ctr">
              <a:lnSpc>
                <a:spcPts val="3610"/>
              </a:lnSpc>
            </a:pPr>
            <a:endParaRPr lang="en-US" sz="2299" spc="45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  <a:p>
            <a:pPr algn="ctr">
              <a:lnSpc>
                <a:spcPts val="3610"/>
              </a:lnSpc>
            </a:pPr>
            <a:r>
              <a:rPr lang="en-US" sz="2299" spc="45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Copyright © by Haitish Gandhi</a:t>
            </a:r>
          </a:p>
          <a:p>
            <a:pPr algn="ctr">
              <a:lnSpc>
                <a:spcPts val="3610"/>
              </a:lnSpc>
            </a:pPr>
            <a:r>
              <a:rPr lang="en-US" sz="2299" spc="45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Published by the American Institute of Aeronautics and Astronautics, Inc., with permission.</a:t>
            </a:r>
          </a:p>
          <a:p>
            <a:pPr algn="ctr">
              <a:lnSpc>
                <a:spcPts val="3610"/>
              </a:lnSpc>
            </a:pPr>
            <a:endParaRPr lang="en-US" sz="2299" spc="45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Freeform 6" descr="Embry–Riddle Aeronautical University - Wikipedia"/>
          <p:cNvSpPr/>
          <p:nvPr/>
        </p:nvSpPr>
        <p:spPr>
          <a:xfrm>
            <a:off x="16611890" y="74692"/>
            <a:ext cx="1572366" cy="1572366"/>
          </a:xfrm>
          <a:custGeom>
            <a:avLst/>
            <a:gdLst/>
            <a:ahLst/>
            <a:cxnLst/>
            <a:rect l="l" t="t" r="r" b="b"/>
            <a:pathLst>
              <a:path w="1572366" h="1572366">
                <a:moveTo>
                  <a:pt x="0" y="0"/>
                </a:moveTo>
                <a:lnTo>
                  <a:pt x="1572366" y="0"/>
                </a:lnTo>
                <a:lnTo>
                  <a:pt x="1572366" y="1572366"/>
                </a:lnTo>
                <a:lnTo>
                  <a:pt x="0" y="157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 descr="Embry-Riddle Aeronautical University - ASSURE at ERAU"/>
          <p:cNvSpPr/>
          <p:nvPr/>
        </p:nvSpPr>
        <p:spPr>
          <a:xfrm>
            <a:off x="256416" y="-43857"/>
            <a:ext cx="4286250" cy="1828800"/>
          </a:xfrm>
          <a:custGeom>
            <a:avLst/>
            <a:gdLst/>
            <a:ahLst/>
            <a:cxnLst/>
            <a:rect l="l" t="t" r="r" b="b"/>
            <a:pathLst>
              <a:path w="4286250" h="1828800">
                <a:moveTo>
                  <a:pt x="0" y="0"/>
                </a:moveTo>
                <a:lnTo>
                  <a:pt x="4286250" y="0"/>
                </a:lnTo>
                <a:lnTo>
                  <a:pt x="428625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4391807" y="8770340"/>
            <a:ext cx="3590824" cy="1426385"/>
          </a:xfrm>
          <a:custGeom>
            <a:avLst/>
            <a:gdLst/>
            <a:ahLst/>
            <a:cxnLst/>
            <a:rect l="l" t="t" r="r" b="b"/>
            <a:pathLst>
              <a:path w="3590824" h="1426385">
                <a:moveTo>
                  <a:pt x="0" y="0"/>
                </a:moveTo>
                <a:lnTo>
                  <a:pt x="3590824" y="0"/>
                </a:lnTo>
                <a:lnTo>
                  <a:pt x="3590824" y="1426385"/>
                </a:lnTo>
                <a:lnTo>
                  <a:pt x="0" y="1426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170" t="-617755" b="-38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9219" y="7797665"/>
            <a:ext cx="2432185" cy="2432185"/>
          </a:xfrm>
          <a:custGeom>
            <a:avLst/>
            <a:gdLst/>
            <a:ahLst/>
            <a:cxnLst/>
            <a:rect l="l" t="t" r="r" b="b"/>
            <a:pathLst>
              <a:path w="2432185" h="2432185">
                <a:moveTo>
                  <a:pt x="0" y="0"/>
                </a:moveTo>
                <a:lnTo>
                  <a:pt x="2432185" y="0"/>
                </a:lnTo>
                <a:lnTo>
                  <a:pt x="2432185" y="2432185"/>
                </a:lnTo>
                <a:lnTo>
                  <a:pt x="0" y="243218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TextBox 10"/>
          <p:cNvSpPr txBox="1"/>
          <p:nvPr/>
        </p:nvSpPr>
        <p:spPr>
          <a:xfrm>
            <a:off x="1269112" y="1965325"/>
            <a:ext cx="15749777" cy="28346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5400" b="1" spc="286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Planetary Locomotion Systems for Enhanced Mobility:</a:t>
            </a:r>
          </a:p>
          <a:p>
            <a:pPr algn="ctr">
              <a:lnSpc>
                <a:spcPts val="7560"/>
              </a:lnSpc>
              <a:spcBef>
                <a:spcPct val="0"/>
              </a:spcBef>
            </a:pPr>
            <a:r>
              <a:rPr lang="en-US" sz="5400" b="1" spc="286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Through Hybrid and Adaptive Methods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4526470" y="1833930"/>
            <a:ext cx="2672470" cy="3933104"/>
          </a:xfrm>
          <a:custGeom>
            <a:avLst/>
            <a:gdLst/>
            <a:ahLst/>
            <a:cxnLst/>
            <a:rect l="l" t="t" r="r" b="b"/>
            <a:pathLst>
              <a:path w="2672470" h="3933104">
                <a:moveTo>
                  <a:pt x="0" y="0"/>
                </a:moveTo>
                <a:lnTo>
                  <a:pt x="2672470" y="0"/>
                </a:lnTo>
                <a:lnTo>
                  <a:pt x="2672470" y="3933104"/>
                </a:lnTo>
                <a:lnTo>
                  <a:pt x="0" y="39331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07106" r="-82885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633063" y="6485135"/>
            <a:ext cx="6201866" cy="3333503"/>
          </a:xfrm>
          <a:custGeom>
            <a:avLst/>
            <a:gdLst/>
            <a:ahLst/>
            <a:cxnLst/>
            <a:rect l="l" t="t" r="r" b="b"/>
            <a:pathLst>
              <a:path w="6201866" h="3333503">
                <a:moveTo>
                  <a:pt x="0" y="0"/>
                </a:moveTo>
                <a:lnTo>
                  <a:pt x="6201866" y="0"/>
                </a:lnTo>
                <a:lnTo>
                  <a:pt x="6201866" y="3333503"/>
                </a:lnTo>
                <a:lnTo>
                  <a:pt x="0" y="333350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740974"/>
            <a:ext cx="10501870" cy="891070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Combining Strengths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Multi-modal systems improve adaptability.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Transitions between locomotion modes reduce energy consumption based on what is needed.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Examples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LEONARDO (Caltech): Walking + flying.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Spot + Drone Synergy: Drones accompanying quadrupeds       for a dual mission.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Hopping mechanism - integration of hopping and rolling models.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Implications for Space Exploration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Greater mission flexibility.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Improved reach and exploration efficiency.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1034396" y="1776780"/>
            <a:ext cx="3194925" cy="4114800"/>
          </a:xfrm>
          <a:custGeom>
            <a:avLst/>
            <a:gdLst/>
            <a:ahLst/>
            <a:cxnLst/>
            <a:rect l="l" t="t" r="r" b="b"/>
            <a:pathLst>
              <a:path w="3194925" h="4114800">
                <a:moveTo>
                  <a:pt x="0" y="0"/>
                </a:moveTo>
                <a:lnTo>
                  <a:pt x="3194925" y="0"/>
                </a:lnTo>
                <a:lnTo>
                  <a:pt x="3194925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TextBox 7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Hybrid Locomotion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5054697" y="5942996"/>
            <a:ext cx="1780232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LEONARDO [21]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384931" y="9552600"/>
            <a:ext cx="3955231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Boston Dynamics Spot + Drone [4]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1097517" y="5943399"/>
            <a:ext cx="2875359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Hopping Mechanism [20]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3" name="Table 3"/>
          <p:cNvGraphicFramePr>
            <a:graphicFrameLocks noGrp="1"/>
          </p:cNvGraphicFramePr>
          <p:nvPr/>
        </p:nvGraphicFramePr>
        <p:xfrm>
          <a:off x="1143607" y="2015173"/>
          <a:ext cx="16000785" cy="7925599"/>
        </p:xfrm>
        <a:graphic>
          <a:graphicData uri="http://schemas.openxmlformats.org/drawingml/2006/table">
            <a:tbl>
              <a:tblPr/>
              <a:tblGrid>
                <a:gridCol w="53335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335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333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915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Locomotion Type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8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Example Applications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88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 b="1">
                          <a:solidFill>
                            <a:srgbClr val="000000"/>
                          </a:solidFill>
                          <a:latin typeface="Inter Bold"/>
                          <a:ea typeface="Inter Bold"/>
                          <a:cs typeface="Inter Bold"/>
                          <a:sym typeface="Inter Bold"/>
                        </a:rPr>
                        <a:t>Best Environments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B888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76563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Wheeled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Mars Rovers (Curiosity, Perseverance)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Flat, stable terrain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915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Legged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Quadrupeds (Titan, Spot)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Rocky, uneven surfaces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915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Tethered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Axel Rover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Steep slopes, deep craters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915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Undulating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EELS Robot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Lava tubes, tight spaces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915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Airborne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Ingenuity Helicopter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Rugged terrain, aerial recon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91506"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Hybrid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LEONARDO (walking &amp; flying)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3499"/>
                        </a:lnSpc>
                        <a:defRPr/>
                      </a:pPr>
                      <a:r>
                        <a:rPr lang="en-US" sz="2499">
                          <a:solidFill>
                            <a:srgbClr val="000000"/>
                          </a:solidFill>
                          <a:latin typeface="Inter"/>
                          <a:ea typeface="Inter"/>
                          <a:cs typeface="Inter"/>
                          <a:sym typeface="Inter"/>
                        </a:rPr>
                        <a:t>Mixed terrain</a:t>
                      </a:r>
                      <a:endParaRPr lang="en-US" sz="1100"/>
                    </a:p>
                  </a:txBody>
                  <a:tcPr marL="180975" marR="180975" marT="180975" marB="180975" anchor="ctr">
                    <a:lnL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4" name="TextBox 4"/>
          <p:cNvSpPr txBox="1"/>
          <p:nvPr/>
        </p:nvSpPr>
        <p:spPr>
          <a:xfrm>
            <a:off x="1028700" y="577198"/>
            <a:ext cx="12054589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Overview of Locomotion Methods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530570" y="1950524"/>
            <a:ext cx="4447401" cy="6694708"/>
          </a:xfrm>
          <a:custGeom>
            <a:avLst/>
            <a:gdLst/>
            <a:ahLst/>
            <a:cxnLst/>
            <a:rect l="l" t="t" r="r" b="b"/>
            <a:pathLst>
              <a:path w="4447401" h="6694708">
                <a:moveTo>
                  <a:pt x="0" y="0"/>
                </a:moveTo>
                <a:lnTo>
                  <a:pt x="4447401" y="0"/>
                </a:lnTo>
                <a:lnTo>
                  <a:pt x="4447401" y="6694708"/>
                </a:lnTo>
                <a:lnTo>
                  <a:pt x="0" y="669470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740974"/>
            <a:ext cx="9410700" cy="821821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Research at Embry-Riddle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Investigating quadrupedal + aerial mobility.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Enhancing control systems for smooth transitions between walking and flying.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Systems integration and control.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Key Features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Lightweight carbon fiber frame.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Teleoperated switch control (initially) &gt;&gt; AI integration.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Potential Applications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Future Mars and atmospheric planet missions.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Earth related disaster response robotics.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Case Study - HyDroQuad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010008" y="1946917"/>
            <a:ext cx="4145894" cy="4114800"/>
          </a:xfrm>
          <a:custGeom>
            <a:avLst/>
            <a:gdLst/>
            <a:ahLst/>
            <a:cxnLst/>
            <a:rect l="l" t="t" r="r" b="b"/>
            <a:pathLst>
              <a:path w="4145894" h="4114800">
                <a:moveTo>
                  <a:pt x="0" y="0"/>
                </a:moveTo>
                <a:lnTo>
                  <a:pt x="4145894" y="0"/>
                </a:lnTo>
                <a:lnTo>
                  <a:pt x="41458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79000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740974"/>
            <a:ext cx="9450044" cy="821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Advancements in Hybrid Locomotion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Improved multi-modal transitions.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AI-driven adaptive mobility strategies.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Integration of Bio-Inspired Gaits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Mimicking four legged animals, spiders, birds, and many other types of movement for better efficiency.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Machine Learning and Reinforcement Learning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Enhancing real-time decision-making in planetary robots.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Expanding Beyond Mars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Adapting these technologies for Europa, Enceladus, Titan, and asteroid missions.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5" name="Freeform 5"/>
          <p:cNvSpPr/>
          <p:nvPr/>
        </p:nvSpPr>
        <p:spPr>
          <a:xfrm rot="-5400000" flipV="1">
            <a:off x="12669061" y="6407156"/>
            <a:ext cx="2827789" cy="2874500"/>
          </a:xfrm>
          <a:custGeom>
            <a:avLst/>
            <a:gdLst/>
            <a:ahLst/>
            <a:cxnLst/>
            <a:rect l="l" t="t" r="r" b="b"/>
            <a:pathLst>
              <a:path w="2827789" h="2874500">
                <a:moveTo>
                  <a:pt x="0" y="2874499"/>
                </a:moveTo>
                <a:lnTo>
                  <a:pt x="2827789" y="2874499"/>
                </a:lnTo>
                <a:lnTo>
                  <a:pt x="2827789" y="0"/>
                </a:lnTo>
                <a:lnTo>
                  <a:pt x="0" y="0"/>
                </a:lnTo>
                <a:lnTo>
                  <a:pt x="0" y="2874499"/>
                </a:lnTo>
                <a:close/>
              </a:path>
            </a:pathLst>
          </a:custGeom>
          <a:blipFill>
            <a:blip r:embed="rId5">
              <a:alphaModFix amt="85000"/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What the Future Holds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" y="-11906"/>
            <a:ext cx="18311812" cy="1764900"/>
            <a:chOff x="0" y="0"/>
            <a:chExt cx="24415750" cy="2353200"/>
          </a:xfrm>
        </p:grpSpPr>
        <p:sp>
          <p:nvSpPr>
            <p:cNvPr id="3" name="Freeform 3"/>
            <p:cNvSpPr/>
            <p:nvPr/>
          </p:nvSpPr>
          <p:spPr>
            <a:xfrm>
              <a:off x="15875" y="15875"/>
              <a:ext cx="24384000" cy="2321433"/>
            </a:xfrm>
            <a:custGeom>
              <a:avLst/>
              <a:gdLst/>
              <a:ahLst/>
              <a:cxnLst/>
              <a:rect l="l" t="t" r="r" b="b"/>
              <a:pathLst>
                <a:path w="24384000" h="2321433">
                  <a:moveTo>
                    <a:pt x="0" y="0"/>
                  </a:moveTo>
                  <a:lnTo>
                    <a:pt x="24384000" y="0"/>
                  </a:lnTo>
                  <a:lnTo>
                    <a:pt x="24384000" y="2321433"/>
                  </a:lnTo>
                  <a:lnTo>
                    <a:pt x="0" y="2321433"/>
                  </a:lnTo>
                  <a:close/>
                </a:path>
              </a:pathLst>
            </a:custGeom>
            <a:solidFill>
              <a:srgbClr val="1A3B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5750" cy="2353183"/>
            </a:xfrm>
            <a:custGeom>
              <a:avLst/>
              <a:gdLst/>
              <a:ahLst/>
              <a:cxnLst/>
              <a:rect l="l" t="t" r="r" b="b"/>
              <a:pathLst>
                <a:path w="24415750" h="2353183">
                  <a:moveTo>
                    <a:pt x="15875" y="0"/>
                  </a:moveTo>
                  <a:lnTo>
                    <a:pt x="24399875" y="0"/>
                  </a:lnTo>
                  <a:cubicBezTo>
                    <a:pt x="24408637" y="0"/>
                    <a:pt x="24415750" y="7112"/>
                    <a:pt x="24415750" y="15875"/>
                  </a:cubicBezTo>
                  <a:lnTo>
                    <a:pt x="24415750" y="2337308"/>
                  </a:lnTo>
                  <a:cubicBezTo>
                    <a:pt x="24415750" y="2346071"/>
                    <a:pt x="24408637" y="2353183"/>
                    <a:pt x="24399875" y="2353183"/>
                  </a:cubicBezTo>
                  <a:lnTo>
                    <a:pt x="15875" y="2353183"/>
                  </a:lnTo>
                  <a:cubicBezTo>
                    <a:pt x="7112" y="2353183"/>
                    <a:pt x="0" y="2346071"/>
                    <a:pt x="0" y="2337308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2337308"/>
                  </a:lnTo>
                  <a:lnTo>
                    <a:pt x="15875" y="2337308"/>
                  </a:lnTo>
                  <a:lnTo>
                    <a:pt x="15875" y="2321433"/>
                  </a:lnTo>
                  <a:lnTo>
                    <a:pt x="24399875" y="2321433"/>
                  </a:lnTo>
                  <a:lnTo>
                    <a:pt x="24399875" y="2337308"/>
                  </a:lnTo>
                  <a:lnTo>
                    <a:pt x="24384000" y="2337308"/>
                  </a:lnTo>
                  <a:lnTo>
                    <a:pt x="24384000" y="15875"/>
                  </a:lnTo>
                  <a:lnTo>
                    <a:pt x="24399875" y="15875"/>
                  </a:lnTo>
                  <a:lnTo>
                    <a:pt x="24399875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1A3B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Embry–Riddle Aeronautical University - Wikipedia"/>
          <p:cNvSpPr/>
          <p:nvPr/>
        </p:nvSpPr>
        <p:spPr>
          <a:xfrm>
            <a:off x="16611890" y="74692"/>
            <a:ext cx="1572366" cy="1572366"/>
          </a:xfrm>
          <a:custGeom>
            <a:avLst/>
            <a:gdLst/>
            <a:ahLst/>
            <a:cxnLst/>
            <a:rect l="l" t="t" r="r" b="b"/>
            <a:pathLst>
              <a:path w="1572366" h="1572366">
                <a:moveTo>
                  <a:pt x="0" y="0"/>
                </a:moveTo>
                <a:lnTo>
                  <a:pt x="1572366" y="0"/>
                </a:lnTo>
                <a:lnTo>
                  <a:pt x="1572366" y="1572366"/>
                </a:lnTo>
                <a:lnTo>
                  <a:pt x="0" y="157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Embry-Riddle Aeronautical University - ASSURE at ERAU"/>
          <p:cNvSpPr/>
          <p:nvPr/>
        </p:nvSpPr>
        <p:spPr>
          <a:xfrm>
            <a:off x="256416" y="-43857"/>
            <a:ext cx="4286250" cy="1828800"/>
          </a:xfrm>
          <a:custGeom>
            <a:avLst/>
            <a:gdLst/>
            <a:ahLst/>
            <a:cxnLst/>
            <a:rect l="l" t="t" r="r" b="b"/>
            <a:pathLst>
              <a:path w="4286250" h="1828800">
                <a:moveTo>
                  <a:pt x="0" y="0"/>
                </a:moveTo>
                <a:lnTo>
                  <a:pt x="4286250" y="0"/>
                </a:lnTo>
                <a:lnTo>
                  <a:pt x="428625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5173132" y="3747936"/>
            <a:ext cx="7941736" cy="6539064"/>
          </a:xfrm>
          <a:custGeom>
            <a:avLst/>
            <a:gdLst/>
            <a:ahLst/>
            <a:cxnLst/>
            <a:rect l="l" t="t" r="r" b="b"/>
            <a:pathLst>
              <a:path w="7941736" h="6539064">
                <a:moveTo>
                  <a:pt x="0" y="0"/>
                </a:moveTo>
                <a:lnTo>
                  <a:pt x="7941736" y="0"/>
                </a:lnTo>
                <a:lnTo>
                  <a:pt x="7941736" y="6539064"/>
                </a:lnTo>
                <a:lnTo>
                  <a:pt x="0" y="65390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556" t="-12873" r="-36560" b="-686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15997904" y="8166025"/>
            <a:ext cx="2290096" cy="2120975"/>
          </a:xfrm>
          <a:custGeom>
            <a:avLst/>
            <a:gdLst/>
            <a:ahLst/>
            <a:cxnLst/>
            <a:rect l="l" t="t" r="r" b="b"/>
            <a:pathLst>
              <a:path w="2290096" h="2120975">
                <a:moveTo>
                  <a:pt x="0" y="0"/>
                </a:moveTo>
                <a:lnTo>
                  <a:pt x="2290096" y="0"/>
                </a:lnTo>
                <a:lnTo>
                  <a:pt x="2290096" y="2120975"/>
                </a:lnTo>
                <a:lnTo>
                  <a:pt x="0" y="212097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69112" y="1965325"/>
            <a:ext cx="15749777" cy="16345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560"/>
              </a:lnSpc>
            </a:pPr>
            <a:r>
              <a:rPr lang="en-US" sz="5400" b="1" spc="286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Questions?</a:t>
            </a:r>
          </a:p>
          <a:p>
            <a:pPr algn="ctr">
              <a:lnSpc>
                <a:spcPts val="5460"/>
              </a:lnSpc>
              <a:spcBef>
                <a:spcPct val="0"/>
              </a:spcBef>
            </a:pPr>
            <a:r>
              <a:rPr lang="en-US" sz="3900" b="1" spc="206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Email: Haitish.Astro@gmail.com</a:t>
            </a:r>
          </a:p>
        </p:txBody>
      </p:sp>
      <p:sp>
        <p:nvSpPr>
          <p:cNvPr id="10" name="Freeform 10"/>
          <p:cNvSpPr/>
          <p:nvPr/>
        </p:nvSpPr>
        <p:spPr>
          <a:xfrm>
            <a:off x="129219" y="7797665"/>
            <a:ext cx="2432185" cy="2432185"/>
          </a:xfrm>
          <a:custGeom>
            <a:avLst/>
            <a:gdLst/>
            <a:ahLst/>
            <a:cxnLst/>
            <a:rect l="l" t="t" r="r" b="b"/>
            <a:pathLst>
              <a:path w="2432185" h="2432185">
                <a:moveTo>
                  <a:pt x="0" y="0"/>
                </a:moveTo>
                <a:lnTo>
                  <a:pt x="2432185" y="0"/>
                </a:lnTo>
                <a:lnTo>
                  <a:pt x="2432185" y="2432185"/>
                </a:lnTo>
                <a:lnTo>
                  <a:pt x="0" y="2432185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906" y="-11906"/>
            <a:ext cx="18311812" cy="1764900"/>
            <a:chOff x="0" y="0"/>
            <a:chExt cx="24415750" cy="2353200"/>
          </a:xfrm>
        </p:grpSpPr>
        <p:sp>
          <p:nvSpPr>
            <p:cNvPr id="3" name="Freeform 3"/>
            <p:cNvSpPr/>
            <p:nvPr/>
          </p:nvSpPr>
          <p:spPr>
            <a:xfrm>
              <a:off x="15875" y="15875"/>
              <a:ext cx="24384000" cy="2321433"/>
            </a:xfrm>
            <a:custGeom>
              <a:avLst/>
              <a:gdLst/>
              <a:ahLst/>
              <a:cxnLst/>
              <a:rect l="l" t="t" r="r" b="b"/>
              <a:pathLst>
                <a:path w="24384000" h="2321433">
                  <a:moveTo>
                    <a:pt x="0" y="0"/>
                  </a:moveTo>
                  <a:lnTo>
                    <a:pt x="24384000" y="0"/>
                  </a:lnTo>
                  <a:lnTo>
                    <a:pt x="24384000" y="2321433"/>
                  </a:lnTo>
                  <a:lnTo>
                    <a:pt x="0" y="2321433"/>
                  </a:lnTo>
                  <a:close/>
                </a:path>
              </a:pathLst>
            </a:custGeom>
            <a:solidFill>
              <a:srgbClr val="1A3B6D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24415750" cy="2353183"/>
            </a:xfrm>
            <a:custGeom>
              <a:avLst/>
              <a:gdLst/>
              <a:ahLst/>
              <a:cxnLst/>
              <a:rect l="l" t="t" r="r" b="b"/>
              <a:pathLst>
                <a:path w="24415750" h="2353183">
                  <a:moveTo>
                    <a:pt x="15875" y="0"/>
                  </a:moveTo>
                  <a:lnTo>
                    <a:pt x="24399875" y="0"/>
                  </a:lnTo>
                  <a:cubicBezTo>
                    <a:pt x="24408637" y="0"/>
                    <a:pt x="24415750" y="7112"/>
                    <a:pt x="24415750" y="15875"/>
                  </a:cubicBezTo>
                  <a:lnTo>
                    <a:pt x="24415750" y="2337308"/>
                  </a:lnTo>
                  <a:cubicBezTo>
                    <a:pt x="24415750" y="2346071"/>
                    <a:pt x="24408637" y="2353183"/>
                    <a:pt x="24399875" y="2353183"/>
                  </a:cubicBezTo>
                  <a:lnTo>
                    <a:pt x="15875" y="2353183"/>
                  </a:lnTo>
                  <a:cubicBezTo>
                    <a:pt x="7112" y="2353183"/>
                    <a:pt x="0" y="2346071"/>
                    <a:pt x="0" y="2337308"/>
                  </a:cubicBezTo>
                  <a:lnTo>
                    <a:pt x="0" y="15875"/>
                  </a:lnTo>
                  <a:cubicBezTo>
                    <a:pt x="0" y="7112"/>
                    <a:pt x="7112" y="0"/>
                    <a:pt x="15875" y="0"/>
                  </a:cubicBezTo>
                  <a:moveTo>
                    <a:pt x="15875" y="31750"/>
                  </a:moveTo>
                  <a:lnTo>
                    <a:pt x="15875" y="15875"/>
                  </a:lnTo>
                  <a:lnTo>
                    <a:pt x="31750" y="15875"/>
                  </a:lnTo>
                  <a:lnTo>
                    <a:pt x="31750" y="2337308"/>
                  </a:lnTo>
                  <a:lnTo>
                    <a:pt x="15875" y="2337308"/>
                  </a:lnTo>
                  <a:lnTo>
                    <a:pt x="15875" y="2321433"/>
                  </a:lnTo>
                  <a:lnTo>
                    <a:pt x="24399875" y="2321433"/>
                  </a:lnTo>
                  <a:lnTo>
                    <a:pt x="24399875" y="2337308"/>
                  </a:lnTo>
                  <a:lnTo>
                    <a:pt x="24384000" y="2337308"/>
                  </a:lnTo>
                  <a:lnTo>
                    <a:pt x="24384000" y="15875"/>
                  </a:lnTo>
                  <a:lnTo>
                    <a:pt x="24399875" y="15875"/>
                  </a:lnTo>
                  <a:lnTo>
                    <a:pt x="24399875" y="31750"/>
                  </a:lnTo>
                  <a:lnTo>
                    <a:pt x="15875" y="31750"/>
                  </a:lnTo>
                  <a:close/>
                </a:path>
              </a:pathLst>
            </a:custGeom>
            <a:solidFill>
              <a:srgbClr val="1A3B6D"/>
            </a:solid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" name="Freeform 5" descr="Embry–Riddle Aeronautical University - Wikipedia"/>
          <p:cNvSpPr/>
          <p:nvPr/>
        </p:nvSpPr>
        <p:spPr>
          <a:xfrm>
            <a:off x="16611890" y="74692"/>
            <a:ext cx="1572366" cy="1572366"/>
          </a:xfrm>
          <a:custGeom>
            <a:avLst/>
            <a:gdLst/>
            <a:ahLst/>
            <a:cxnLst/>
            <a:rect l="l" t="t" r="r" b="b"/>
            <a:pathLst>
              <a:path w="1572366" h="1572366">
                <a:moveTo>
                  <a:pt x="0" y="0"/>
                </a:moveTo>
                <a:lnTo>
                  <a:pt x="1572366" y="0"/>
                </a:lnTo>
                <a:lnTo>
                  <a:pt x="1572366" y="1572366"/>
                </a:lnTo>
                <a:lnTo>
                  <a:pt x="0" y="15723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 descr="Embry-Riddle Aeronautical University - ASSURE at ERAU"/>
          <p:cNvSpPr/>
          <p:nvPr/>
        </p:nvSpPr>
        <p:spPr>
          <a:xfrm>
            <a:off x="256416" y="-43857"/>
            <a:ext cx="4286250" cy="1828800"/>
          </a:xfrm>
          <a:custGeom>
            <a:avLst/>
            <a:gdLst/>
            <a:ahLst/>
            <a:cxnLst/>
            <a:rect l="l" t="t" r="r" b="b"/>
            <a:pathLst>
              <a:path w="4286250" h="1828800">
                <a:moveTo>
                  <a:pt x="0" y="0"/>
                </a:moveTo>
                <a:lnTo>
                  <a:pt x="4286250" y="0"/>
                </a:lnTo>
                <a:lnTo>
                  <a:pt x="4286250" y="1828800"/>
                </a:lnTo>
                <a:lnTo>
                  <a:pt x="0" y="18288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14391807" y="8770340"/>
            <a:ext cx="3590824" cy="1426385"/>
          </a:xfrm>
          <a:custGeom>
            <a:avLst/>
            <a:gdLst/>
            <a:ahLst/>
            <a:cxnLst/>
            <a:rect l="l" t="t" r="r" b="b"/>
            <a:pathLst>
              <a:path w="3590824" h="1426385">
                <a:moveTo>
                  <a:pt x="0" y="0"/>
                </a:moveTo>
                <a:lnTo>
                  <a:pt x="3590824" y="0"/>
                </a:lnTo>
                <a:lnTo>
                  <a:pt x="3590824" y="1426385"/>
                </a:lnTo>
                <a:lnTo>
                  <a:pt x="0" y="142638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09170" t="-617755" b="-3877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166" y="1350618"/>
            <a:ext cx="7847670" cy="7847670"/>
          </a:xfrm>
          <a:prstGeom prst="rect">
            <a:avLst/>
          </a:prstGeom>
        </p:spPr>
      </p:pic>
      <p:sp>
        <p:nvSpPr>
          <p:cNvPr id="9" name="TextBox 9"/>
          <p:cNvSpPr txBox="1"/>
          <p:nvPr/>
        </p:nvSpPr>
        <p:spPr>
          <a:xfrm>
            <a:off x="4626552" y="8694140"/>
            <a:ext cx="9034895" cy="5899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  <a:spcBef>
                <a:spcPct val="0"/>
              </a:spcBef>
            </a:pPr>
            <a:r>
              <a:rPr lang="en-US" sz="3399" b="1" spc="367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Gandhi - Research Paper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3223104" y="2241408"/>
            <a:ext cx="4746366" cy="3559289"/>
          </a:xfrm>
          <a:custGeom>
            <a:avLst/>
            <a:gdLst/>
            <a:ahLst/>
            <a:cxnLst/>
            <a:rect l="l" t="t" r="r" b="b"/>
            <a:pathLst>
              <a:path w="4746366" h="3559289">
                <a:moveTo>
                  <a:pt x="0" y="0"/>
                </a:moveTo>
                <a:lnTo>
                  <a:pt x="4746366" y="0"/>
                </a:lnTo>
                <a:lnTo>
                  <a:pt x="4746366" y="3559289"/>
                </a:lnTo>
                <a:lnTo>
                  <a:pt x="0" y="355928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8942" r="-45236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405828"/>
            <a:ext cx="12063277" cy="80500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Challenges in Planetary Exploration: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Planetary surfaces like Mars are unpredictable, featuring steep cliffs, loose soil, and uneven terrain that impede traditional space robotic systems.</a:t>
            </a:r>
          </a:p>
          <a:p>
            <a:pPr algn="l">
              <a:lnSpc>
                <a:spcPts val="5399"/>
              </a:lnSpc>
            </a:pPr>
            <a:r>
              <a:rPr lang="en-US" sz="2699" b="1" spc="-8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Limitations of Existing Systems: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Rovers: Effective on smooth terrains but struggle with rough, unstable environments.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Legged Robots: Offer adaptability and stability but are slow and consume high amounts of energy.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Aerial Drones: Provide rapid movement but have limited battery life and struggle in thin atmospheres like Mars.</a:t>
            </a:r>
          </a:p>
          <a:p>
            <a:pPr algn="l">
              <a:lnSpc>
                <a:spcPts val="5399"/>
              </a:lnSpc>
            </a:pPr>
            <a:r>
              <a:rPr lang="en-US" sz="2699" b="1" spc="-8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***Need for a Hybrid Approach:</a:t>
            </a: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 No single system can navigate all terrain types efficiently, limiting the potential of scientific exploration.</a:t>
            </a:r>
          </a:p>
        </p:txBody>
      </p:sp>
      <p:sp>
        <p:nvSpPr>
          <p:cNvPr id="4" name="Freeform 4"/>
          <p:cNvSpPr/>
          <p:nvPr/>
        </p:nvSpPr>
        <p:spPr>
          <a:xfrm>
            <a:off x="12707547" y="6191222"/>
            <a:ext cx="5777479" cy="3579643"/>
          </a:xfrm>
          <a:custGeom>
            <a:avLst/>
            <a:gdLst/>
            <a:ahLst/>
            <a:cxnLst/>
            <a:rect l="l" t="t" r="r" b="b"/>
            <a:pathLst>
              <a:path w="5777479" h="3579643">
                <a:moveTo>
                  <a:pt x="0" y="0"/>
                </a:moveTo>
                <a:lnTo>
                  <a:pt x="5777479" y="0"/>
                </a:lnTo>
                <a:lnTo>
                  <a:pt x="5777479" y="3579644"/>
                </a:lnTo>
                <a:lnTo>
                  <a:pt x="0" y="357964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582739"/>
            <a:ext cx="8417549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Problem Statement</a:t>
            </a:r>
          </a:p>
        </p:txBody>
      </p:sp>
      <p:sp>
        <p:nvSpPr>
          <p:cNvPr id="6" name="Freeform 6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1740974"/>
            <a:ext cx="13493362" cy="872712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Categorizing Existing Locomotion Methods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Classifying wheeled, legged, undulating, and tethered systems.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Analyzing their advantages, drawbacks, and applications.</a:t>
            </a:r>
          </a:p>
          <a:p>
            <a:pPr algn="l">
              <a:lnSpc>
                <a:spcPts val="5399"/>
              </a:lnSpc>
            </a:pPr>
            <a:r>
              <a:rPr lang="en-US" sz="2699" b="1" spc="-8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Current Limitations of Single-Mode Locomotion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Wheeled rovers – Struggle with sand, soft soil, and rocky terrain.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Legged robots – Mechanically complex, high power requirements.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Tethered &amp; undulating systems – Limited deployment flexibility.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Aerial Helicopters – Limited flight time, atmospheres.</a:t>
            </a:r>
          </a:p>
          <a:p>
            <a:pPr algn="l">
              <a:lnSpc>
                <a:spcPts val="5399"/>
              </a:lnSpc>
            </a:pPr>
            <a:r>
              <a:rPr lang="en-US" sz="2699" b="1" spc="-8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Identifying Promising Hybrid Systems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Combining multiple locomotion strategies for improved adaptability.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Exploring wheel-leg hybrids, shape-changing designs, and novel mechanisms.</a:t>
            </a:r>
          </a:p>
          <a:p>
            <a:pPr algn="l">
              <a:lnSpc>
                <a:spcPts val="5399"/>
              </a:lnSpc>
            </a:pPr>
            <a:endParaRPr lang="en-US" sz="2699" spc="-8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  <a:p>
            <a:pPr algn="l">
              <a:lnSpc>
                <a:spcPts val="5399"/>
              </a:lnSpc>
            </a:pPr>
            <a:endParaRPr lang="en-US" sz="2699" spc="-8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2615724" y="3068197"/>
            <a:ext cx="5090860" cy="3398149"/>
          </a:xfrm>
          <a:custGeom>
            <a:avLst/>
            <a:gdLst/>
            <a:ahLst/>
            <a:cxnLst/>
            <a:rect l="l" t="t" r="r" b="b"/>
            <a:pathLst>
              <a:path w="5090860" h="3398149">
                <a:moveTo>
                  <a:pt x="0" y="0"/>
                </a:moveTo>
                <a:lnTo>
                  <a:pt x="5090860" y="0"/>
                </a:lnTo>
                <a:lnTo>
                  <a:pt x="5090860" y="3398149"/>
                </a:lnTo>
                <a:lnTo>
                  <a:pt x="0" y="339814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72A09"/>
                </a:solidFill>
                <a:latin typeface="Inter Bold"/>
                <a:ea typeface="Inter Bold"/>
                <a:cs typeface="Inter Bold"/>
                <a:sym typeface="Inter Bold"/>
              </a:rPr>
              <a:t>Research Focus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225201" y="2883027"/>
            <a:ext cx="6757430" cy="4520947"/>
          </a:xfrm>
          <a:custGeom>
            <a:avLst/>
            <a:gdLst/>
            <a:ahLst/>
            <a:cxnLst/>
            <a:rect l="l" t="t" r="r" b="b"/>
            <a:pathLst>
              <a:path w="6757430" h="4520947">
                <a:moveTo>
                  <a:pt x="0" y="0"/>
                </a:moveTo>
                <a:lnTo>
                  <a:pt x="6757430" y="0"/>
                </a:lnTo>
                <a:lnTo>
                  <a:pt x="6757430" y="4520946"/>
                </a:lnTo>
                <a:lnTo>
                  <a:pt x="0" y="452094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22040" b="-260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Wheeled Locomotion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40974"/>
            <a:ext cx="9715131" cy="821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Why Wheels?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Simple mechanics with minimal energy consumption.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Reliable on smooth and semi-rough terrains.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Challenges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Poor traction in loose soil and on steep inclines.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Regolith issues: Electrostatic dust on the Moon sticks to moving parts, causing damage.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Example: NASA’s Perseverance Rover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Equipped with rocker-bogie suspension for rough terrain.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Visual based thinking through machine learning, making driving through uncharted terrains easier.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186576" y="7628093"/>
            <a:ext cx="2834680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Perseverance Rover [15]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835557" y="2785813"/>
            <a:ext cx="5529040" cy="4160913"/>
          </a:xfrm>
          <a:custGeom>
            <a:avLst/>
            <a:gdLst/>
            <a:ahLst/>
            <a:cxnLst/>
            <a:rect l="l" t="t" r="r" b="b"/>
            <a:pathLst>
              <a:path w="5529040" h="4160913">
                <a:moveTo>
                  <a:pt x="0" y="0"/>
                </a:moveTo>
                <a:lnTo>
                  <a:pt x="5529040" y="0"/>
                </a:lnTo>
                <a:lnTo>
                  <a:pt x="5529040" y="4160913"/>
                </a:lnTo>
                <a:lnTo>
                  <a:pt x="0" y="41609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Legged Locomotion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40974"/>
            <a:ext cx="9715131" cy="821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Why Legs?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Inspired by animals, allowing traversal over rocky or unstable terrain.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Adaptable movement strategies for diverse surfaces.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Challenges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High power consumption compared to wheels.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Complex joint coordination, balancing requirements, and onboard computing module.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Example: TITAN Quadruped Robot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Under development for planetary exploration prototypes.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Can dynamically adjust its legs for different surfaces.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1859693" y="7153074"/>
            <a:ext cx="5505772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TITAN-XIII: sprawling-type quadruped robot [2]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310026" y="2566587"/>
            <a:ext cx="6417648" cy="5153826"/>
          </a:xfrm>
          <a:custGeom>
            <a:avLst/>
            <a:gdLst/>
            <a:ahLst/>
            <a:cxnLst/>
            <a:rect l="l" t="t" r="r" b="b"/>
            <a:pathLst>
              <a:path w="6417648" h="5153826">
                <a:moveTo>
                  <a:pt x="0" y="0"/>
                </a:moveTo>
                <a:lnTo>
                  <a:pt x="6417648" y="0"/>
                </a:lnTo>
                <a:lnTo>
                  <a:pt x="6417648" y="5153826"/>
                </a:lnTo>
                <a:lnTo>
                  <a:pt x="0" y="51538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3595" r="-9695" b="-277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Tethered Locomotion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40974"/>
            <a:ext cx="9715131" cy="7525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Why Use Tethers?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Essential for steep slopes and crater descents.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Provides continuous power and data transfer.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Challenges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Limited by tether length, and strength.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Risk of entanglement in rugged environments.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Example: Axel Rover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Designed for lunar and Martian crater exploration.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Uses a retractable tether system to descend into hard-to-reach areas.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692482" y="7865602"/>
            <a:ext cx="1652736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Axel Rover [5]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416370" y="3031130"/>
            <a:ext cx="7518040" cy="4224739"/>
          </a:xfrm>
          <a:custGeom>
            <a:avLst/>
            <a:gdLst/>
            <a:ahLst/>
            <a:cxnLst/>
            <a:rect l="l" t="t" r="r" b="b"/>
            <a:pathLst>
              <a:path w="7518040" h="4224739">
                <a:moveTo>
                  <a:pt x="0" y="0"/>
                </a:moveTo>
                <a:lnTo>
                  <a:pt x="7518040" y="0"/>
                </a:lnTo>
                <a:lnTo>
                  <a:pt x="7518040" y="4224740"/>
                </a:lnTo>
                <a:lnTo>
                  <a:pt x="0" y="422474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Undulating Locomotion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40974"/>
            <a:ext cx="9715131" cy="821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Why Snake-like Movement?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Can maneuver through tight spaces and tunnels.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Flexible body structure adapts to various obstacles.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Challenges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Limited payload capacity.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Independent battery source.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Requires high-precision control for movement.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Example: EELS Robot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Under development for planetary surfaces in Europa.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Can swim under ice or crawl through narrow tunnels, equipped with screw like movement.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2183388" y="7407548"/>
            <a:ext cx="3984005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Early Prototype of EELS Robot [16]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EEBE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6441195" y="0"/>
            <a:ext cx="1846805" cy="1846805"/>
          </a:xfrm>
          <a:custGeom>
            <a:avLst/>
            <a:gdLst/>
            <a:ahLst/>
            <a:cxnLst/>
            <a:rect l="l" t="t" r="r" b="b"/>
            <a:pathLst>
              <a:path w="1846805" h="1846805">
                <a:moveTo>
                  <a:pt x="0" y="0"/>
                </a:moveTo>
                <a:lnTo>
                  <a:pt x="1846805" y="0"/>
                </a:lnTo>
                <a:lnTo>
                  <a:pt x="1846805" y="1846805"/>
                </a:lnTo>
                <a:lnTo>
                  <a:pt x="0" y="18468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1320276" y="3186923"/>
            <a:ext cx="6315761" cy="3913155"/>
          </a:xfrm>
          <a:custGeom>
            <a:avLst/>
            <a:gdLst/>
            <a:ahLst/>
            <a:cxnLst/>
            <a:rect l="l" t="t" r="r" b="b"/>
            <a:pathLst>
              <a:path w="6315761" h="3913155">
                <a:moveTo>
                  <a:pt x="0" y="0"/>
                </a:moveTo>
                <a:lnTo>
                  <a:pt x="6315760" y="0"/>
                </a:lnTo>
                <a:lnTo>
                  <a:pt x="6315760" y="3913154"/>
                </a:lnTo>
                <a:lnTo>
                  <a:pt x="0" y="391315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577198"/>
            <a:ext cx="10501870" cy="7982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03"/>
              </a:lnSpc>
              <a:spcBef>
                <a:spcPct val="0"/>
              </a:spcBef>
            </a:pPr>
            <a:r>
              <a:rPr lang="en-US" sz="4573" b="1" spc="493">
                <a:solidFill>
                  <a:srgbClr val="CA0013"/>
                </a:solidFill>
                <a:latin typeface="Inter Bold"/>
                <a:ea typeface="Inter Bold"/>
                <a:cs typeface="Inter Bold"/>
                <a:sym typeface="Inter Bold"/>
              </a:rPr>
              <a:t>Airborne Locomotion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1740974"/>
            <a:ext cx="9715131" cy="82182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Why Fly?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Overcomes terrain obstacles effortlessly.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Can scout areas inaccessible to ground robots.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Surface mapping.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Challenges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Requires significant energy for lift-off, maneuvering.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Limited by atmospheric planets and atmosphere density.</a:t>
            </a:r>
          </a:p>
          <a:p>
            <a:pPr algn="l">
              <a:lnSpc>
                <a:spcPts val="5399"/>
              </a:lnSpc>
            </a:pPr>
            <a:r>
              <a:rPr lang="en-US" sz="2699" b="1" spc="-80" dirty="0">
                <a:solidFill>
                  <a:srgbClr val="414042"/>
                </a:solidFill>
                <a:latin typeface="Inter Bold"/>
                <a:ea typeface="Inter Bold"/>
                <a:cs typeface="Inter Bold"/>
                <a:sym typeface="Inter Bold"/>
              </a:rPr>
              <a:t>Example: Ingenuity Helicopter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First aerial vehicle deployed on Mars (90 seconds/flight).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Uses lightweight materials and advanced rotor systems.</a:t>
            </a:r>
          </a:p>
          <a:p>
            <a:pPr marL="582928" lvl="1" indent="-291464" algn="l">
              <a:lnSpc>
                <a:spcPts val="5399"/>
              </a:lnSpc>
              <a:buFont typeface="Arial"/>
              <a:buChar char="•"/>
            </a:pPr>
            <a:r>
              <a:rPr lang="en-US" sz="2699" spc="-80" dirty="0">
                <a:solidFill>
                  <a:srgbClr val="414042"/>
                </a:solidFill>
                <a:latin typeface="Inter"/>
                <a:ea typeface="Inter"/>
                <a:cs typeface="Inter"/>
                <a:sym typeface="Inter"/>
              </a:rPr>
              <a:t>Higher RPM (2400-2700) x10 faster than needed on Earth.</a:t>
            </a:r>
          </a:p>
          <a:p>
            <a:pPr algn="l">
              <a:lnSpc>
                <a:spcPts val="5399"/>
              </a:lnSpc>
            </a:pPr>
            <a:endParaRPr lang="en-US" sz="2699" spc="-80" dirty="0">
              <a:solidFill>
                <a:srgbClr val="41404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6" name="TextBox 6"/>
          <p:cNvSpPr txBox="1"/>
          <p:nvPr/>
        </p:nvSpPr>
        <p:spPr>
          <a:xfrm>
            <a:off x="13052134" y="7271829"/>
            <a:ext cx="2852043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140"/>
              </a:lnSpc>
              <a:spcBef>
                <a:spcPct val="0"/>
              </a:spcBef>
            </a:pPr>
            <a:r>
              <a:rPr lang="en-US" sz="1529" b="1" spc="165">
                <a:solidFill>
                  <a:srgbClr val="000000"/>
                </a:solidFill>
                <a:latin typeface="Inter Bold"/>
                <a:ea typeface="Inter Bold"/>
                <a:cs typeface="Inter Bold"/>
                <a:sym typeface="Inter Bold"/>
              </a:rPr>
              <a:t>Ingenuity Helicopter [11]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932</Words>
  <Application>Microsoft Office PowerPoint</Application>
  <PresentationFormat>Custom</PresentationFormat>
  <Paragraphs>148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Calibri</vt:lpstr>
      <vt:lpstr>Aptos</vt:lpstr>
      <vt:lpstr>Inter</vt:lpstr>
      <vt:lpstr>Inter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AIAA SC Conference</dc:title>
  <dc:creator>haitish gandhi</dc:creator>
  <cp:lastModifiedBy>Gandhi, Haitish</cp:lastModifiedBy>
  <cp:revision>1</cp:revision>
  <dcterms:created xsi:type="dcterms:W3CDTF">2006-08-16T00:00:00Z</dcterms:created>
  <dcterms:modified xsi:type="dcterms:W3CDTF">2025-04-02T22:33:38Z</dcterms:modified>
  <dc:identifier>DAGi-dBEmc8</dc:identifier>
</cp:coreProperties>
</file>